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57" r:id="rId3"/>
    <p:sldId id="276" r:id="rId4"/>
    <p:sldId id="277" r:id="rId5"/>
    <p:sldId id="271" r:id="rId6"/>
    <p:sldId id="278" r:id="rId7"/>
    <p:sldId id="275" r:id="rId8"/>
    <p:sldId id="272" r:id="rId9"/>
    <p:sldId id="274" r:id="rId10"/>
    <p:sldId id="273" r:id="rId11"/>
    <p:sldId id="265" r:id="rId12"/>
    <p:sldId id="268" r:id="rId13"/>
  </p:sldIdLst>
  <p:sldSz cx="18288000" cy="10287000"/>
  <p:notesSz cx="6858000" cy="9144000"/>
  <p:embeddedFontLst>
    <p:embeddedFont>
      <p:font typeface="Europa" panose="02000000000000000000" pitchFamily="2" charset="77"/>
      <p:regular r:id="rId15"/>
    </p:embeddedFont>
    <p:embeddedFont>
      <p:font typeface="Roboto" panose="02000000000000000000" pitchFamily="2" charset="0"/>
      <p:regular r:id="rId16"/>
      <p:bold r:id="rId17"/>
      <p:italic r:id="rId18"/>
      <p:boldItalic r:id="rId19"/>
    </p:embeddedFont>
    <p:embeddedFont>
      <p:font typeface="Stadio Now Devanagari" pitchFamily="2" charset="0"/>
      <p:regular r:id="rId20"/>
    </p:embeddedFont>
    <p:embeddedFont>
      <p:font typeface="Stadio Now Devanagari Bold" pitchFamily="2" charset="0"/>
      <p:regular r:id="rId21"/>
      <p:bold r:id="rId22"/>
    </p:embeddedFont>
    <p:embeddedFont>
      <p:font typeface="TT Firs Neue" panose="02000503030000020004" pitchFamily="2" charset="77"/>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65034" autoAdjust="0"/>
  </p:normalViewPr>
  <p:slideViewPr>
    <p:cSldViewPr>
      <p:cViewPr varScale="1">
        <p:scale>
          <a:sx n="51" d="100"/>
          <a:sy n="51" d="100"/>
        </p:scale>
        <p:origin x="248"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86DAA-AEBB-1E4A-8BE9-496C4A6DAA4D}" type="datetimeFigureOut">
              <a:rPr lang="en-EE" smtClean="0"/>
              <a:t>21.08.2024</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50644-85D1-B941-8674-6F13AE9D1973}" type="slidenum">
              <a:rPr lang="en-EE" smtClean="0"/>
              <a:t>‹#›</a:t>
            </a:fld>
            <a:endParaRPr lang="en-EE"/>
          </a:p>
        </p:txBody>
      </p:sp>
    </p:spTree>
    <p:extLst>
      <p:ext uri="{BB962C8B-B14F-4D97-AF65-F5344CB8AC3E}">
        <p14:creationId xmlns:p14="http://schemas.microsoft.com/office/powerpoint/2010/main" val="349439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us.postimees.ee/8043156/rossiya-gotovitsya-trudoustroit-uchiteley-iz-estonii-kotorye-ne-smogut-rabotat-iz-za-yazykovyh-trebovani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orodrabot.ru/salary?p=%D1%83%D1%87%D0%B8%D1%82%D0%B5%D0%BB%D1%8C+%D1%80%D1%83%D1%81%D1%81%D0%BA%D0%BE%D0%B3%D0%BE+%D1%8F%D0%B7%D1%8B%D0%BA%D0%B0+%D0%B8+%D0%BB%D0%B8%D1%82%D0%B5%D1%80%D0%B0%D1%82%D1%83%D1%80%D1%8B&amp;l=%D1%80%D0%B5%D1%81%D0%BF%D1%83%D0%B1%D0%BB%D0%B8%D0%BA%D0%B0+%D0%BC%D0%BE%D1%80%D0%B4%D0%BE%D0%B2%D0%B8%D1%8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2</a:t>
            </a:fld>
            <a:endParaRPr lang="en-EE"/>
          </a:p>
        </p:txBody>
      </p:sp>
    </p:spTree>
    <p:extLst>
      <p:ext uri="{BB962C8B-B14F-4D97-AF65-F5344CB8AC3E}">
        <p14:creationId xmlns:p14="http://schemas.microsoft.com/office/powerpoint/2010/main" val="65649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EE" sz="1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1980.a. teises pooles kirjeldatakse desinformatsiooni, kui tahtlikult ja teadlikult levitatavat väärinfot, eesmärgiga mõjutada avalikku arvamust.</a:t>
            </a:r>
          </a:p>
          <a:p>
            <a:pPr algn="ctr">
              <a:lnSpc>
                <a:spcPct val="115000"/>
              </a:lnSpc>
              <a:spcAft>
                <a:spcPts val="800"/>
              </a:spcAft>
            </a:pPr>
            <a:endParaRPr lang="en-EE" sz="1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3</a:t>
            </a:fld>
            <a:endParaRPr lang="en-EE"/>
          </a:p>
        </p:txBody>
      </p:sp>
    </p:spTree>
    <p:extLst>
      <p:ext uri="{BB962C8B-B14F-4D97-AF65-F5344CB8AC3E}">
        <p14:creationId xmlns:p14="http://schemas.microsoft.com/office/powerpoint/2010/main" val="253198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E" sz="1200" kern="100" dirty="0">
                <a:solidFill>
                  <a:srgbClr val="003087"/>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Tubli propagandisti tööriistakastist leiab muuhulgas </a:t>
            </a:r>
            <a:r>
              <a:rPr lang="en-EE" sz="1200" b="1" kern="100" dirty="0">
                <a:solidFill>
                  <a:srgbClr val="003087"/>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fabritseeritud kirju, väljamõeldud väidetele vastuvaidlemist ja sõnumitooja ründamist.</a:t>
            </a:r>
            <a:r>
              <a:rPr lang="en-EE" sz="1200" kern="100" dirty="0">
                <a:solidFill>
                  <a:srgbClr val="003087"/>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 Ja õnneks muudab nende meetodite tundmine ja läbinägemine tema töö mõttetuks.</a:t>
            </a:r>
            <a:endParaRPr lang="en-EE" sz="1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5</a:t>
            </a:fld>
            <a:endParaRPr lang="en-EE"/>
          </a:p>
        </p:txBody>
      </p:sp>
    </p:spTree>
    <p:extLst>
      <p:ext uri="{BB962C8B-B14F-4D97-AF65-F5344CB8AC3E}">
        <p14:creationId xmlns:p14="http://schemas.microsoft.com/office/powerpoint/2010/main" val="126577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222222"/>
                </a:solidFill>
                <a:effectLst/>
                <a:highlight>
                  <a:srgbClr val="FFFFFF"/>
                </a:highlight>
                <a:latin typeface="Noticia Text"/>
              </a:rPr>
              <a:t>Vene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Föderatsiooni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saatkonna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andmetel</a:t>
            </a:r>
            <a:r>
              <a:rPr lang="en-GB" b="0" i="0" dirty="0">
                <a:solidFill>
                  <a:srgbClr val="222222"/>
                </a:solidFill>
                <a:effectLst/>
                <a:highlight>
                  <a:srgbClr val="FFFFFF"/>
                </a:highlight>
                <a:latin typeface="Noticia Text"/>
              </a:rPr>
              <a:t> on </a:t>
            </a:r>
            <a:r>
              <a:rPr lang="en-GB" b="0" i="0" dirty="0" err="1">
                <a:solidFill>
                  <a:srgbClr val="222222"/>
                </a:solidFill>
                <a:effectLst/>
                <a:highlight>
                  <a:srgbClr val="FFFFFF"/>
                </a:highlight>
                <a:latin typeface="Noticia Text"/>
              </a:rPr>
              <a:t>Mordvas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praegu</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täitmata</a:t>
            </a:r>
            <a:r>
              <a:rPr lang="en-GB" b="0" i="0" dirty="0">
                <a:solidFill>
                  <a:srgbClr val="222222"/>
                </a:solidFill>
                <a:effectLst/>
                <a:highlight>
                  <a:srgbClr val="FFFFFF"/>
                </a:highlight>
                <a:latin typeface="Noticia Text"/>
              </a:rPr>
              <a:t> 134 </a:t>
            </a:r>
            <a:r>
              <a:rPr lang="en-GB" b="0" i="0" dirty="0" err="1">
                <a:solidFill>
                  <a:srgbClr val="222222"/>
                </a:solidFill>
                <a:effectLst/>
                <a:highlight>
                  <a:srgbClr val="FFFFFF"/>
                </a:highlight>
                <a:latin typeface="Noticia Text"/>
              </a:rPr>
              <a:t>õpetaja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kohta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neljal</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juhul</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otsitakse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vene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keele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kirjanduse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õpetajat</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Täpsemate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palga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töötingimuste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välja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selgitamiseks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soovitab</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saatkond</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helistada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Mordva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sotsiaalkaitse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töö</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hõivatuse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ministeeriumi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tööjõureservide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töise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migratsiooni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osakonda</a:t>
            </a:r>
            <a:r>
              <a:rPr lang="en-GB" b="0" i="0" dirty="0">
                <a:solidFill>
                  <a:srgbClr val="222222"/>
                </a:solidFill>
                <a:effectLst/>
                <a:highlight>
                  <a:srgbClr val="FFFFFF"/>
                </a:highlight>
                <a:latin typeface="Noticia Text"/>
              </a:rPr>
              <a:t>.</a:t>
            </a:r>
          </a:p>
          <a:p>
            <a:endParaRPr lang="en-GB" b="0" i="0" dirty="0">
              <a:solidFill>
                <a:srgbClr val="222222"/>
              </a:solidFill>
              <a:effectLst/>
              <a:highlight>
                <a:srgbClr val="FFFFFF"/>
              </a:highlight>
              <a:latin typeface="Noticia Text"/>
            </a:endParaRPr>
          </a:p>
          <a:p>
            <a:r>
              <a:rPr lang="en-GB" b="0" i="0" dirty="0">
                <a:solidFill>
                  <a:srgbClr val="222222"/>
                </a:solidFill>
                <a:effectLst/>
                <a:highlight>
                  <a:srgbClr val="FFFFFF"/>
                </a:highlight>
                <a:latin typeface="Noticia Text"/>
              </a:rPr>
              <a:t>„</a:t>
            </a:r>
            <a:r>
              <a:rPr lang="en-GB" b="0" i="0" dirty="0" err="1">
                <a:solidFill>
                  <a:srgbClr val="222222"/>
                </a:solidFill>
                <a:effectLst/>
                <a:highlight>
                  <a:srgbClr val="FFFFFF"/>
                </a:highlight>
                <a:latin typeface="Noticia Text"/>
              </a:rPr>
              <a:t>Vene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riigiduuma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saadik</a:t>
            </a:r>
            <a:r>
              <a:rPr lang="en-GB" b="0" i="0" dirty="0">
                <a:solidFill>
                  <a:srgbClr val="222222"/>
                </a:solidFill>
                <a:effectLst/>
                <a:highlight>
                  <a:srgbClr val="FFFFFF"/>
                </a:highlight>
                <a:latin typeface="Noticia Text"/>
              </a:rPr>
              <a:t> Anna </a:t>
            </a:r>
            <a:r>
              <a:rPr lang="en-GB" b="0" i="0" dirty="0" err="1">
                <a:solidFill>
                  <a:srgbClr val="222222"/>
                </a:solidFill>
                <a:effectLst/>
                <a:highlight>
                  <a:srgbClr val="FFFFFF"/>
                </a:highlight>
                <a:latin typeface="Noticia Text"/>
              </a:rPr>
              <a:t>Skroznikova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väidab</a:t>
            </a:r>
            <a:r>
              <a:rPr lang="en-GB" b="0" i="0" dirty="0">
                <a:solidFill>
                  <a:srgbClr val="222222"/>
                </a:solidFill>
                <a:effectLst/>
                <a:highlight>
                  <a:srgbClr val="FFFFFF"/>
                </a:highlight>
                <a:latin typeface="Noticia Text"/>
              </a:rPr>
              <a:t>, et </a:t>
            </a:r>
            <a:r>
              <a:rPr lang="en-GB" b="0" i="0" dirty="0" err="1">
                <a:solidFill>
                  <a:srgbClr val="222222"/>
                </a:solidFill>
                <a:effectLst/>
                <a:highlight>
                  <a:srgbClr val="FFFFFF"/>
                </a:highlight>
                <a:latin typeface="Noticia Text"/>
              </a:rPr>
              <a:t>tema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poole</a:t>
            </a:r>
            <a:r>
              <a:rPr lang="en-GB" b="0" i="0" dirty="0">
                <a:solidFill>
                  <a:srgbClr val="222222"/>
                </a:solidFill>
                <a:effectLst/>
                <a:highlight>
                  <a:srgbClr val="FFFFFF"/>
                </a:highlight>
                <a:latin typeface="Noticia Text"/>
              </a:rPr>
              <a:t> on </a:t>
            </a:r>
            <a:r>
              <a:rPr lang="en-GB" b="0" i="0" dirty="0" err="1">
                <a:solidFill>
                  <a:srgbClr val="222222"/>
                </a:solidFill>
                <a:effectLst/>
                <a:highlight>
                  <a:srgbClr val="FFFFFF"/>
                </a:highlight>
                <a:latin typeface="Noticia Text"/>
              </a:rPr>
              <a:t>pöördunud</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Eesti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elanikud</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kes</a:t>
            </a:r>
            <a:r>
              <a:rPr lang="en-GB" b="0" i="0" dirty="0">
                <a:solidFill>
                  <a:srgbClr val="222222"/>
                </a:solidFill>
                <a:effectLst/>
                <a:highlight>
                  <a:srgbClr val="FFFFFF"/>
                </a:highlight>
                <a:latin typeface="Noticia Text"/>
              </a:rPr>
              <a:t> on </a:t>
            </a:r>
            <a:r>
              <a:rPr lang="en-GB" b="0" i="0" dirty="0" err="1">
                <a:solidFill>
                  <a:srgbClr val="222222"/>
                </a:solidFill>
                <a:effectLst/>
                <a:highlight>
                  <a:srgbClr val="FFFFFF"/>
                </a:highlight>
                <a:latin typeface="Noticia Text"/>
              </a:rPr>
              <a:t>mures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Kaja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Kallase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valitsuse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otsuse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pärast</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minna</a:t>
            </a:r>
            <a:r>
              <a:rPr lang="en-GB" b="0" i="0" dirty="0">
                <a:solidFill>
                  <a:srgbClr val="222222"/>
                </a:solidFill>
                <a:effectLst/>
                <a:highlight>
                  <a:srgbClr val="FFFFFF"/>
                </a:highlight>
                <a:latin typeface="Noticia Text"/>
              </a:rPr>
              <a:t> 1. </a:t>
            </a:r>
            <a:r>
              <a:rPr lang="en-GB" b="0" i="0" dirty="0" err="1">
                <a:solidFill>
                  <a:srgbClr val="222222"/>
                </a:solidFill>
                <a:effectLst/>
                <a:highlight>
                  <a:srgbClr val="FFFFFF"/>
                </a:highlight>
                <a:latin typeface="Noticia Text"/>
              </a:rPr>
              <a:t>septembrist</a:t>
            </a:r>
            <a:r>
              <a:rPr lang="en-GB" b="0" i="0" dirty="0">
                <a:solidFill>
                  <a:srgbClr val="222222"/>
                </a:solidFill>
                <a:effectLst/>
                <a:highlight>
                  <a:srgbClr val="FFFFFF"/>
                </a:highlight>
                <a:latin typeface="Noticia Text"/>
              </a:rPr>
              <a:t> 2024 </a:t>
            </a:r>
            <a:r>
              <a:rPr lang="en-GB" b="0" i="0" dirty="0" err="1">
                <a:solidFill>
                  <a:srgbClr val="222222"/>
                </a:solidFill>
                <a:effectLst/>
                <a:highlight>
                  <a:srgbClr val="FFFFFF"/>
                </a:highlight>
                <a:latin typeface="Noticia Text"/>
              </a:rPr>
              <a:t>üle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eestikeelsele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haridusele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kirjutas</a:t>
            </a:r>
            <a:r>
              <a:rPr lang="en-GB" b="0" i="0" dirty="0">
                <a:solidFill>
                  <a:srgbClr val="222222"/>
                </a:solidFill>
                <a:effectLst/>
                <a:highlight>
                  <a:srgbClr val="FFFFFF"/>
                </a:highlight>
                <a:latin typeface="Noticia Text"/>
              </a:rPr>
              <a:t> toona </a:t>
            </a:r>
            <a:r>
              <a:rPr lang="en-GB" b="0" i="0" dirty="0" err="1">
                <a:solidFill>
                  <a:srgbClr val="222222"/>
                </a:solidFill>
                <a:effectLst/>
                <a:highlight>
                  <a:srgbClr val="FFFFFF"/>
                </a:highlight>
                <a:latin typeface="Noticia Text"/>
              </a:rPr>
              <a:t>Postimehe</a:t>
            </a:r>
            <a:r>
              <a:rPr lang="en-GB" b="0" i="0" dirty="0">
                <a:solidFill>
                  <a:srgbClr val="222222"/>
                </a:solidFill>
                <a:effectLst/>
                <a:highlight>
                  <a:srgbClr val="FFFFFF"/>
                </a:highlight>
                <a:latin typeface="Noticia Text"/>
              </a:rPr>
              <a:t> </a:t>
            </a:r>
            <a:r>
              <a:rPr lang="en-GB" b="0" i="0" u="none" strike="noStrike" dirty="0">
                <a:solidFill>
                  <a:srgbClr val="FF6700"/>
                </a:solidFill>
                <a:effectLst/>
                <a:highlight>
                  <a:srgbClr val="FFFFFF"/>
                </a:highlight>
                <a:latin typeface="Noticia Text"/>
                <a:hlinkClick r:id="rId3"/>
              </a:rPr>
              <a:t>venekeelne väljaanne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Parlamendiliige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pöördus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Pihkva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Leningradi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oblastite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ning</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teiste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Eestiga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piirnevate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naaberpiirkondade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võimude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poole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palvega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valmistuda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nende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õpetajate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töölevõtmiseks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kes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saa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jätkata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tööd</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Baltikumis</a:t>
            </a:r>
            <a:r>
              <a:rPr lang="en-GB" b="0" i="0" dirty="0">
                <a:solidFill>
                  <a:srgbClr val="222222"/>
                </a:solidFill>
                <a:effectLst/>
                <a:highlight>
                  <a:srgbClr val="FFFFFF"/>
                </a:highlight>
                <a:latin typeface="Noticia Text"/>
              </a:rPr>
              <a:t>.“</a:t>
            </a:r>
          </a:p>
          <a:p>
            <a:endParaRPr lang="en-GB" b="0" i="0" dirty="0">
              <a:solidFill>
                <a:srgbClr val="222222"/>
              </a:solidFill>
              <a:effectLst/>
              <a:highlight>
                <a:srgbClr val="FFFFFF"/>
              </a:highlight>
              <a:latin typeface="Noticia Text"/>
            </a:endParaRPr>
          </a:p>
          <a:p>
            <a:r>
              <a:rPr lang="en-GB" b="0" i="0" dirty="0" err="1">
                <a:solidFill>
                  <a:srgbClr val="222222"/>
                </a:solidFill>
                <a:effectLst/>
                <a:highlight>
                  <a:srgbClr val="FFFFFF"/>
                </a:highlight>
                <a:latin typeface="Noticia Text"/>
              </a:rPr>
              <a:t>Nüüdseks</a:t>
            </a:r>
            <a:r>
              <a:rPr lang="en-GB" b="0" i="0" dirty="0">
                <a:solidFill>
                  <a:srgbClr val="222222"/>
                </a:solidFill>
                <a:effectLst/>
                <a:highlight>
                  <a:srgbClr val="FFFFFF"/>
                </a:highlight>
                <a:latin typeface="Noticia Text"/>
              </a:rPr>
              <a:t> on </a:t>
            </a:r>
            <a:r>
              <a:rPr lang="en-GB" b="0" i="0" dirty="0" err="1">
                <a:solidFill>
                  <a:srgbClr val="222222"/>
                </a:solidFill>
                <a:effectLst/>
                <a:highlight>
                  <a:srgbClr val="FFFFFF"/>
                </a:highlight>
                <a:latin typeface="Noticia Text"/>
              </a:rPr>
              <a:t>Skroznikova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algatus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muutunud</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sedavõrd</a:t>
            </a:r>
            <a:r>
              <a:rPr lang="en-GB" b="0" i="0" dirty="0">
                <a:solidFill>
                  <a:srgbClr val="222222"/>
                </a:solidFill>
                <a:effectLst/>
                <a:highlight>
                  <a:srgbClr val="FFFFFF"/>
                </a:highlight>
                <a:latin typeface="Noticia Text"/>
              </a:rPr>
              <a:t>, et </a:t>
            </a:r>
            <a:r>
              <a:rPr lang="en-GB" b="0" i="0" dirty="0" err="1">
                <a:solidFill>
                  <a:srgbClr val="222222"/>
                </a:solidFill>
                <a:effectLst/>
                <a:highlight>
                  <a:srgbClr val="FFFFFF"/>
                </a:highlight>
                <a:latin typeface="Noticia Text"/>
              </a:rPr>
              <a:t>lähipiirkondade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asemel</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pakub</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Venemaa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Eesti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õpetajatele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tööd</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Mordvas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mille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pealinn</a:t>
            </a:r>
            <a:r>
              <a:rPr lang="en-GB" b="0" i="0" dirty="0">
                <a:solidFill>
                  <a:srgbClr val="222222"/>
                </a:solidFill>
                <a:effectLst/>
                <a:highlight>
                  <a:srgbClr val="FFFFFF"/>
                </a:highlight>
                <a:latin typeface="Noticia Text"/>
              </a:rPr>
              <a:t> Saransk </a:t>
            </a:r>
            <a:r>
              <a:rPr lang="en-GB" b="0" i="0" dirty="0" err="1">
                <a:solidFill>
                  <a:srgbClr val="222222"/>
                </a:solidFill>
                <a:effectLst/>
                <a:highlight>
                  <a:srgbClr val="FFFFFF"/>
                </a:highlight>
                <a:latin typeface="Noticia Text"/>
              </a:rPr>
              <a:t>asub</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Tallinnast</a:t>
            </a:r>
            <a:r>
              <a:rPr lang="en-GB" b="0" i="0" dirty="0">
                <a:solidFill>
                  <a:srgbClr val="222222"/>
                </a:solidFill>
                <a:effectLst/>
                <a:highlight>
                  <a:srgbClr val="FFFFFF"/>
                </a:highlight>
                <a:latin typeface="Noticia Text"/>
              </a:rPr>
              <a:t> 1800 </a:t>
            </a:r>
            <a:r>
              <a:rPr lang="en-GB" b="0" i="0" dirty="0" err="1">
                <a:solidFill>
                  <a:srgbClr val="222222"/>
                </a:solidFill>
                <a:effectLst/>
                <a:highlight>
                  <a:srgbClr val="FFFFFF"/>
                </a:highlight>
                <a:latin typeface="Noticia Text"/>
              </a:rPr>
              <a:t>kilomeetri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kaugusel</a:t>
            </a:r>
            <a:r>
              <a:rPr lang="en-GB" b="0" i="0" dirty="0">
                <a:solidFill>
                  <a:srgbClr val="222222"/>
                </a:solidFill>
                <a:effectLst/>
                <a:highlight>
                  <a:srgbClr val="FFFFFF"/>
                </a:highlight>
                <a:latin typeface="Noticia Text"/>
              </a:rPr>
              <a:t>.</a:t>
            </a:r>
          </a:p>
          <a:p>
            <a:endParaRPr lang="en-GB" b="0" i="0" dirty="0">
              <a:solidFill>
                <a:srgbClr val="222222"/>
              </a:solidFill>
              <a:effectLst/>
              <a:highlight>
                <a:srgbClr val="FFFFFF"/>
              </a:highlight>
              <a:latin typeface="Noticia Text"/>
            </a:endParaRPr>
          </a:p>
          <a:p>
            <a:r>
              <a:rPr lang="en-GB" b="0" i="0" dirty="0" err="1">
                <a:solidFill>
                  <a:srgbClr val="222222"/>
                </a:solidFill>
                <a:effectLst/>
                <a:highlight>
                  <a:srgbClr val="FFFFFF"/>
                </a:highlight>
                <a:latin typeface="Noticia Text"/>
              </a:rPr>
              <a:t>Tänavu</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oli</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vene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keele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kirjanduse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õpetaja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palga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suuruseks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Mordvas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veebilehe</a:t>
            </a:r>
            <a:r>
              <a:rPr lang="en-GB" b="0" i="0" dirty="0">
                <a:solidFill>
                  <a:srgbClr val="222222"/>
                </a:solidFill>
                <a:effectLst/>
                <a:highlight>
                  <a:srgbClr val="FFFFFF"/>
                </a:highlight>
                <a:latin typeface="Noticia Text"/>
              </a:rPr>
              <a:t> </a:t>
            </a:r>
            <a:r>
              <a:rPr lang="en-GB" b="0" i="0" u="none" strike="noStrike" dirty="0">
                <a:solidFill>
                  <a:srgbClr val="FF6700"/>
                </a:solidFill>
                <a:effectLst/>
                <a:highlight>
                  <a:srgbClr val="FFFFFF"/>
                </a:highlight>
                <a:latin typeface="Noticia Text"/>
                <a:hlinkClick r:id="rId4"/>
              </a:rPr>
              <a:t>GorodRabot.ru website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andmetel</a:t>
            </a:r>
            <a:r>
              <a:rPr lang="en-GB" b="0" i="0" dirty="0">
                <a:solidFill>
                  <a:srgbClr val="222222"/>
                </a:solidFill>
                <a:effectLst/>
                <a:highlight>
                  <a:srgbClr val="FFFFFF"/>
                </a:highlight>
                <a:latin typeface="Noticia Text"/>
              </a:rPr>
              <a:t> 29916 </a:t>
            </a:r>
            <a:r>
              <a:rPr lang="en-GB" b="0" i="0" dirty="0" err="1">
                <a:solidFill>
                  <a:srgbClr val="222222"/>
                </a:solidFill>
                <a:effectLst/>
                <a:highlight>
                  <a:srgbClr val="FFFFFF"/>
                </a:highlight>
                <a:latin typeface="Noticia Text"/>
              </a:rPr>
              <a:t>rubla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ehk</a:t>
            </a:r>
            <a:r>
              <a:rPr lang="en-GB" b="0" i="0" dirty="0">
                <a:solidFill>
                  <a:srgbClr val="222222"/>
                </a:solidFill>
                <a:effectLst/>
                <a:highlight>
                  <a:srgbClr val="FFFFFF"/>
                </a:highlight>
                <a:latin typeface="Noticia Text"/>
              </a:rPr>
              <a:t> 301 </a:t>
            </a:r>
            <a:r>
              <a:rPr lang="en-GB" b="0" i="0" dirty="0" err="1">
                <a:solidFill>
                  <a:srgbClr val="222222"/>
                </a:solidFill>
                <a:effectLst/>
                <a:highlight>
                  <a:srgbClr val="FFFFFF"/>
                </a:highlight>
                <a:latin typeface="Noticia Text"/>
              </a:rPr>
              <a:t>eurot</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kuus</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Eestis</a:t>
            </a:r>
            <a:r>
              <a:rPr lang="en-GB" b="0" i="0" dirty="0">
                <a:solidFill>
                  <a:srgbClr val="222222"/>
                </a:solidFill>
                <a:effectLst/>
                <a:highlight>
                  <a:srgbClr val="FFFFFF"/>
                </a:highlight>
                <a:latin typeface="Noticia Text"/>
              </a:rPr>
              <a:t> on </a:t>
            </a:r>
            <a:r>
              <a:rPr lang="en-GB" b="0" i="0" dirty="0" err="1">
                <a:solidFill>
                  <a:srgbClr val="222222"/>
                </a:solidFill>
                <a:effectLst/>
                <a:highlight>
                  <a:srgbClr val="FFFFFF"/>
                </a:highlight>
                <a:latin typeface="Noticia Text"/>
              </a:rPr>
              <a:t>õpetaja</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keskmine</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palk</a:t>
            </a:r>
            <a:r>
              <a:rPr lang="en-GB" b="0" i="0" dirty="0">
                <a:solidFill>
                  <a:srgbClr val="222222"/>
                </a:solidFill>
                <a:effectLst/>
                <a:highlight>
                  <a:srgbClr val="FFFFFF"/>
                </a:highlight>
                <a:latin typeface="Noticia Text"/>
              </a:rPr>
              <a:t> </a:t>
            </a:r>
            <a:r>
              <a:rPr lang="en-GB" b="0" i="0" dirty="0" err="1">
                <a:solidFill>
                  <a:srgbClr val="222222"/>
                </a:solidFill>
                <a:effectLst/>
                <a:highlight>
                  <a:srgbClr val="FFFFFF"/>
                </a:highlight>
                <a:latin typeface="Noticia Text"/>
              </a:rPr>
              <a:t>tänavu</a:t>
            </a:r>
            <a:r>
              <a:rPr lang="en-GB" b="0" i="0" dirty="0">
                <a:solidFill>
                  <a:srgbClr val="222222"/>
                </a:solidFill>
                <a:effectLst/>
                <a:highlight>
                  <a:srgbClr val="FFFFFF"/>
                </a:highlight>
                <a:latin typeface="Noticia Text"/>
              </a:rPr>
              <a:t> 1820 </a:t>
            </a:r>
            <a:r>
              <a:rPr lang="en-GB" b="0" i="0" dirty="0" err="1">
                <a:solidFill>
                  <a:srgbClr val="222222"/>
                </a:solidFill>
                <a:effectLst/>
                <a:highlight>
                  <a:srgbClr val="FFFFFF"/>
                </a:highlight>
                <a:latin typeface="Noticia Text"/>
              </a:rPr>
              <a:t>eurot</a:t>
            </a:r>
            <a:r>
              <a:rPr lang="en-GB" b="0" i="0" dirty="0">
                <a:solidFill>
                  <a:srgbClr val="222222"/>
                </a:solidFill>
                <a:effectLst/>
                <a:highlight>
                  <a:srgbClr val="FFFFFF"/>
                </a:highlight>
                <a:latin typeface="Noticia Text"/>
              </a:rPr>
              <a:t>.</a:t>
            </a:r>
          </a:p>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6</a:t>
            </a:fld>
            <a:endParaRPr lang="en-EE"/>
          </a:p>
        </p:txBody>
      </p:sp>
    </p:spTree>
    <p:extLst>
      <p:ext uri="{BB962C8B-B14F-4D97-AF65-F5344CB8AC3E}">
        <p14:creationId xmlns:p14="http://schemas.microsoft.com/office/powerpoint/2010/main" val="286159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7</a:t>
            </a:fld>
            <a:endParaRPr lang="en-EE"/>
          </a:p>
        </p:txBody>
      </p:sp>
    </p:spTree>
    <p:extLst>
      <p:ext uri="{BB962C8B-B14F-4D97-AF65-F5344CB8AC3E}">
        <p14:creationId xmlns:p14="http://schemas.microsoft.com/office/powerpoint/2010/main" val="192673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8</a:t>
            </a:fld>
            <a:endParaRPr lang="en-EE"/>
          </a:p>
        </p:txBody>
      </p:sp>
    </p:spTree>
    <p:extLst>
      <p:ext uri="{BB962C8B-B14F-4D97-AF65-F5344CB8AC3E}">
        <p14:creationId xmlns:p14="http://schemas.microsoft.com/office/powerpoint/2010/main" val="366363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9</a:t>
            </a:fld>
            <a:endParaRPr lang="en-EE"/>
          </a:p>
        </p:txBody>
      </p:sp>
    </p:spTree>
    <p:extLst>
      <p:ext uri="{BB962C8B-B14F-4D97-AF65-F5344CB8AC3E}">
        <p14:creationId xmlns:p14="http://schemas.microsoft.com/office/powerpoint/2010/main" val="395840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AC50644-85D1-B941-8674-6F13AE9D1973}" type="slidenum">
              <a:rPr lang="en-EE" smtClean="0"/>
              <a:t>10</a:t>
            </a:fld>
            <a:endParaRPr lang="en-EE"/>
          </a:p>
        </p:txBody>
      </p:sp>
    </p:spTree>
    <p:extLst>
      <p:ext uri="{BB962C8B-B14F-4D97-AF65-F5344CB8AC3E}">
        <p14:creationId xmlns:p14="http://schemas.microsoft.com/office/powerpoint/2010/main" val="395670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jEm3ZWYOJyI?si=dsi69Z1GAhCOKlPb"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ata.ee/"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isekaitse.ee/et/simulatsioonid?language_content_entity=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QRWQkh_T9eQ?si=cDuRl2re-B_FmIs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2NrbugbixxY?si=sHCUMg_a01XCixG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228600" y="187351"/>
            <a:ext cx="18288000" cy="8278049"/>
            <a:chOff x="0" y="0"/>
            <a:chExt cx="4816593" cy="2180227"/>
          </a:xfrm>
        </p:grpSpPr>
        <p:sp>
          <p:nvSpPr>
            <p:cNvPr id="3" name="Freeform 3"/>
            <p:cNvSpPr/>
            <p:nvPr/>
          </p:nvSpPr>
          <p:spPr>
            <a:xfrm>
              <a:off x="0" y="0"/>
              <a:ext cx="4816592" cy="2180227"/>
            </a:xfrm>
            <a:custGeom>
              <a:avLst/>
              <a:gdLst/>
              <a:ahLst/>
              <a:cxnLst/>
              <a:rect l="l" t="t" r="r" b="b"/>
              <a:pathLst>
                <a:path w="4816592" h="2180227">
                  <a:moveTo>
                    <a:pt x="0" y="0"/>
                  </a:moveTo>
                  <a:lnTo>
                    <a:pt x="4816592" y="0"/>
                  </a:lnTo>
                  <a:lnTo>
                    <a:pt x="4816592" y="2180227"/>
                  </a:lnTo>
                  <a:lnTo>
                    <a:pt x="0" y="2180227"/>
                  </a:lnTo>
                  <a:close/>
                </a:path>
              </a:pathLst>
            </a:custGeom>
            <a:solidFill>
              <a:srgbClr val="C2DCFD"/>
            </a:solidFill>
          </p:spPr>
          <p:txBody>
            <a:bodyPr/>
            <a:lstStyle/>
            <a:p>
              <a:endParaRPr lang="en-EE"/>
            </a:p>
          </p:txBody>
        </p:sp>
        <p:sp>
          <p:nvSpPr>
            <p:cNvPr id="4" name="TextBox 4"/>
            <p:cNvSpPr txBox="1"/>
            <p:nvPr/>
          </p:nvSpPr>
          <p:spPr>
            <a:xfrm>
              <a:off x="0" y="-47625"/>
              <a:ext cx="4816593" cy="2227852"/>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6" name="TextBox 6"/>
          <p:cNvSpPr txBox="1"/>
          <p:nvPr/>
        </p:nvSpPr>
        <p:spPr>
          <a:xfrm>
            <a:off x="1028700" y="552256"/>
            <a:ext cx="16230600" cy="4591000"/>
          </a:xfrm>
          <a:prstGeom prst="rect">
            <a:avLst/>
          </a:prstGeom>
        </p:spPr>
        <p:txBody>
          <a:bodyPr lIns="0" tIns="0" rIns="0" bIns="0" rtlCol="0" anchor="t">
            <a:spAutoFit/>
          </a:bodyPr>
          <a:lstStyle/>
          <a:p>
            <a:pPr algn="l">
              <a:lnSpc>
                <a:spcPts val="11931"/>
              </a:lnSpc>
            </a:pPr>
            <a:r>
              <a:rPr lang="en-US" sz="12300" spc="-369" dirty="0">
                <a:solidFill>
                  <a:srgbClr val="222222"/>
                </a:solidFill>
                <a:latin typeface="Stadio Now Devanagari"/>
              </a:rPr>
              <a:t>DESINFORMATSIOON </a:t>
            </a:r>
          </a:p>
          <a:p>
            <a:pPr algn="l">
              <a:lnSpc>
                <a:spcPts val="11931"/>
              </a:lnSpc>
            </a:pPr>
            <a:r>
              <a:rPr lang="en-US" sz="12300" spc="-369" dirty="0">
                <a:solidFill>
                  <a:srgbClr val="222222"/>
                </a:solidFill>
                <a:latin typeface="Stadio Now Devanagari"/>
              </a:rPr>
              <a:t>JA PROPAGANDA-MIS, MIKS JA MILLEKS?</a:t>
            </a:r>
          </a:p>
        </p:txBody>
      </p:sp>
      <p:sp>
        <p:nvSpPr>
          <p:cNvPr id="7" name="TextBox 7"/>
          <p:cNvSpPr txBox="1"/>
          <p:nvPr/>
        </p:nvSpPr>
        <p:spPr>
          <a:xfrm>
            <a:off x="1028700" y="9006841"/>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
        <p:nvSpPr>
          <p:cNvPr id="8" name="TextBox 8"/>
          <p:cNvSpPr txBox="1"/>
          <p:nvPr/>
        </p:nvSpPr>
        <p:spPr>
          <a:xfrm>
            <a:off x="1251810" y="6972590"/>
            <a:ext cx="8230642" cy="891270"/>
          </a:xfrm>
          <a:prstGeom prst="rect">
            <a:avLst/>
          </a:prstGeom>
        </p:spPr>
        <p:txBody>
          <a:bodyPr lIns="0" tIns="0" rIns="0" bIns="0" rtlCol="0" anchor="t">
            <a:spAutoFit/>
          </a:bodyPr>
          <a:lstStyle/>
          <a:p>
            <a:pPr algn="ctr">
              <a:lnSpc>
                <a:spcPts val="3639"/>
              </a:lnSpc>
            </a:pPr>
            <a:r>
              <a:rPr lang="en-US" sz="2599" dirty="0">
                <a:solidFill>
                  <a:srgbClr val="222222"/>
                </a:solidFill>
                <a:latin typeface="Stadio Now Devanagari Bold"/>
              </a:rPr>
              <a:t>Krista </a:t>
            </a:r>
            <a:r>
              <a:rPr lang="en-US" sz="2599" dirty="0" err="1">
                <a:solidFill>
                  <a:srgbClr val="222222"/>
                </a:solidFill>
                <a:latin typeface="Stadio Now Devanagari Bold"/>
              </a:rPr>
              <a:t>Mulenok</a:t>
            </a:r>
            <a:endParaRPr lang="en-US" sz="2599" dirty="0">
              <a:solidFill>
                <a:srgbClr val="222222"/>
              </a:solidFill>
              <a:latin typeface="Stadio Now Devanagari Bold"/>
            </a:endParaRPr>
          </a:p>
          <a:p>
            <a:pPr algn="ctr">
              <a:lnSpc>
                <a:spcPts val="3639"/>
              </a:lnSpc>
            </a:pPr>
            <a:r>
              <a:rPr lang="en-US" sz="2599" dirty="0" err="1">
                <a:solidFill>
                  <a:srgbClr val="222222"/>
                </a:solidFill>
                <a:latin typeface="Stadio Now Devanagari Bold"/>
              </a:rPr>
              <a:t>Eesti</a:t>
            </a:r>
            <a:r>
              <a:rPr lang="en-US" sz="2599" dirty="0">
                <a:solidFill>
                  <a:srgbClr val="222222"/>
                </a:solidFill>
                <a:latin typeface="Stadio Now Devanagari Bold"/>
              </a:rPr>
              <a:t> NATO </a:t>
            </a:r>
            <a:r>
              <a:rPr lang="en-US" sz="2599" dirty="0" err="1">
                <a:solidFill>
                  <a:srgbClr val="222222"/>
                </a:solidFill>
                <a:latin typeface="Stadio Now Devanagari Bold"/>
              </a:rPr>
              <a:t>Ühingu</a:t>
            </a:r>
            <a:r>
              <a:rPr lang="en-US" sz="2599" dirty="0">
                <a:solidFill>
                  <a:srgbClr val="222222"/>
                </a:solidFill>
                <a:latin typeface="Stadio Now Devanagari Bold"/>
              </a:rPr>
              <a:t> </a:t>
            </a:r>
            <a:r>
              <a:rPr lang="en-US" sz="2599" dirty="0" err="1">
                <a:solidFill>
                  <a:srgbClr val="222222"/>
                </a:solidFill>
                <a:latin typeface="Stadio Now Devanagari Bold"/>
              </a:rPr>
              <a:t>juhatuse</a:t>
            </a:r>
            <a:r>
              <a:rPr lang="en-US" sz="2599" dirty="0">
                <a:solidFill>
                  <a:srgbClr val="222222"/>
                </a:solidFill>
                <a:latin typeface="Stadio Now Devanagari Bold"/>
              </a:rPr>
              <a:t> </a:t>
            </a:r>
            <a:r>
              <a:rPr lang="en-US" sz="2599" dirty="0" err="1">
                <a:solidFill>
                  <a:srgbClr val="222222"/>
                </a:solidFill>
                <a:latin typeface="Stadio Now Devanagari Bold"/>
              </a:rPr>
              <a:t>esimees</a:t>
            </a:r>
            <a:endParaRPr lang="en-US" sz="2599" dirty="0">
              <a:solidFill>
                <a:srgbClr val="222222"/>
              </a:solidFill>
              <a:latin typeface="Stadio Now Devanagari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0EF915-A11F-C840-850B-752BF3FC404D}"/>
              </a:ext>
            </a:extLst>
          </p:cNvPr>
          <p:cNvSpPr txBox="1"/>
          <p:nvPr/>
        </p:nvSpPr>
        <p:spPr>
          <a:xfrm>
            <a:off x="381000" y="419100"/>
            <a:ext cx="17373600" cy="6986528"/>
          </a:xfrm>
          <a:prstGeom prst="rect">
            <a:avLst/>
          </a:prstGeom>
          <a:noFill/>
        </p:spPr>
        <p:txBody>
          <a:bodyPr wrap="square" rtlCol="0">
            <a:spAutoFit/>
          </a:bodyPr>
          <a:lstStyle/>
          <a:p>
            <a:pPr algn="ctr"/>
            <a:r>
              <a:rPr lang="en-GB" sz="3200" b="1" i="1" dirty="0">
                <a:solidFill>
                  <a:srgbClr val="0F0F0F"/>
                </a:solidFill>
                <a:effectLst/>
                <a:highlight>
                  <a:srgbClr val="FFFFFF"/>
                </a:highlight>
                <a:latin typeface="Arial" panose="020B0604020202020204" pitchFamily="34" charset="0"/>
                <a:cs typeface="Arial" panose="020B0604020202020204" pitchFamily="34" charset="0"/>
              </a:rPr>
              <a:t>FACT CHECK: Putin camouflages debunked falsehoods as ‘Ukraine peace plan’</a:t>
            </a:r>
          </a:p>
          <a:p>
            <a:pPr algn="ctr"/>
            <a:r>
              <a:rPr lang="en-GB" sz="3200" b="1" i="1" dirty="0">
                <a:solidFill>
                  <a:srgbClr val="0F0F0F"/>
                </a:solidFill>
                <a:effectLst/>
                <a:highlight>
                  <a:srgbClr val="FFFFFF"/>
                </a:highlight>
                <a:latin typeface="Arial" panose="020B0604020202020204" pitchFamily="34" charset="0"/>
                <a:cs typeface="Arial" panose="020B0604020202020204" pitchFamily="34" charset="0"/>
              </a:rPr>
              <a:t>VOA News</a:t>
            </a:r>
          </a:p>
          <a:p>
            <a:pPr algn="ctr"/>
            <a:endParaRPr lang="en-GB" sz="3200" b="1" i="1" dirty="0">
              <a:solidFill>
                <a:srgbClr val="0F0F0F"/>
              </a:solidFill>
              <a:effectLst/>
              <a:highlight>
                <a:srgbClr val="FFFFFF"/>
              </a:highlight>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hlinkClick r:id="rId3"/>
              </a:rPr>
              <a:t>https://youtu.be/jEm3ZWYOJyI?si=dsi69Z1GAhCOKlPb</a:t>
            </a:r>
            <a:r>
              <a:rPr lang="en-GB" sz="3200" dirty="0">
                <a:latin typeface="Arial" panose="020B0604020202020204" pitchFamily="34" charset="0"/>
                <a:cs typeface="Arial" panose="020B0604020202020204" pitchFamily="34" charset="0"/>
              </a:rPr>
              <a:t> </a:t>
            </a:r>
          </a:p>
          <a:p>
            <a:pPr algn="ctr"/>
            <a:r>
              <a:rPr lang="en-GB" sz="3200" dirty="0">
                <a:latin typeface="Arial" panose="020B0604020202020204" pitchFamily="34" charset="0"/>
                <a:cs typeface="Arial" panose="020B0604020202020204" pitchFamily="34" charset="0"/>
              </a:rPr>
              <a:t>25. </a:t>
            </a:r>
            <a:r>
              <a:rPr lang="en-GB" sz="3200" dirty="0" err="1">
                <a:latin typeface="Arial" panose="020B0604020202020204" pitchFamily="34" charset="0"/>
                <a:cs typeface="Arial" panose="020B0604020202020204" pitchFamily="34" charset="0"/>
              </a:rPr>
              <a:t>juuni</a:t>
            </a:r>
            <a:r>
              <a:rPr lang="en-GB" sz="3200" dirty="0">
                <a:latin typeface="Arial" panose="020B0604020202020204" pitchFamily="34" charset="0"/>
                <a:cs typeface="Arial" panose="020B0604020202020204" pitchFamily="34" charset="0"/>
              </a:rPr>
              <a:t> 2024 (ca 2 min)</a:t>
            </a:r>
          </a:p>
          <a:p>
            <a:pPr algn="ctr"/>
            <a:endParaRPr lang="en-GB" sz="3200" dirty="0">
              <a:latin typeface="Arial" panose="020B0604020202020204" pitchFamily="34" charset="0"/>
              <a:cs typeface="Arial" panose="020B0604020202020204" pitchFamily="34" charset="0"/>
            </a:endParaRPr>
          </a:p>
          <a:p>
            <a:pPr algn="ctr"/>
            <a:r>
              <a:rPr lang="et-EE" sz="3200" dirty="0">
                <a:latin typeface="Arial" panose="020B0604020202020204" pitchFamily="34" charset="0"/>
                <a:cs typeface="Arial" panose="020B0604020202020204" pitchFamily="34" charset="0"/>
              </a:rPr>
              <a:t>Sel ajal, kui 78 riigi liidrid kogunesid Šveitsis Ukraina rahuteemalisele tippkohtumisele ning seadsid eeltingimuseks Moskva ja Kiievi vahelised rahukõnelused Ukraina territoriaalse terviklikkuse teemal, esines kutsumata Venemaa Föderatsiooni president Vladimir Putin Kremlis, esitades teistsuguse nägemuse. Putin nõudis Ukrainalt Venemaa poolt okupeeritud piirkondade loovutamist ja NATO liikmelisuse püüdluse lõpetamist. Need on Venemaa rahutingimused, ütles Putin oma kõnes, mis oli täis desinformatsiooni ja propagandanarratiive, mida ta on aastate jooksul kasutanud Venemaa agressiooni õigustamiseks Ukraina vastu.</a:t>
            </a:r>
            <a:endParaRPr lang="en-GB" sz="3200" dirty="0">
              <a:latin typeface="Arial" panose="020B0604020202020204" pitchFamily="34" charset="0"/>
              <a:cs typeface="Arial" panose="020B0604020202020204" pitchFamily="34" charset="0"/>
            </a:endParaRPr>
          </a:p>
          <a:p>
            <a:pPr algn="ctr"/>
            <a:endParaRPr lang="en-EE" sz="3200" dirty="0">
              <a:latin typeface="Arial" panose="020B0604020202020204" pitchFamily="34" charset="0"/>
              <a:cs typeface="Arial" panose="020B0604020202020204" pitchFamily="34" charset="0"/>
            </a:endParaRPr>
          </a:p>
        </p:txBody>
      </p:sp>
      <p:pic>
        <p:nvPicPr>
          <p:cNvPr id="10" name="Picture 9" descr="A map of ukraine and a couple of tanks&#10;&#10;Description automatically generated">
            <a:extLst>
              <a:ext uri="{FF2B5EF4-FFF2-40B4-BE49-F238E27FC236}">
                <a16:creationId xmlns:a16="http://schemas.microsoft.com/office/drawing/2014/main" id="{CD5900C3-BC48-F55F-E901-8B15C5501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218" y="6972300"/>
            <a:ext cx="6088982" cy="3148643"/>
          </a:xfrm>
          <a:prstGeom prst="rect">
            <a:avLst/>
          </a:prstGeom>
        </p:spPr>
      </p:pic>
    </p:spTree>
    <p:extLst>
      <p:ext uri="{BB962C8B-B14F-4D97-AF65-F5344CB8AC3E}">
        <p14:creationId xmlns:p14="http://schemas.microsoft.com/office/powerpoint/2010/main" val="307291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TextBox 2"/>
          <p:cNvSpPr txBox="1"/>
          <p:nvPr/>
        </p:nvSpPr>
        <p:spPr>
          <a:xfrm>
            <a:off x="1028700" y="4410139"/>
            <a:ext cx="16230600" cy="2189702"/>
          </a:xfrm>
          <a:prstGeom prst="rect">
            <a:avLst/>
          </a:prstGeom>
        </p:spPr>
        <p:txBody>
          <a:bodyPr lIns="0" tIns="0" rIns="0" bIns="0" rtlCol="0" anchor="t">
            <a:spAutoFit/>
          </a:bodyPr>
          <a:lstStyle/>
          <a:p>
            <a:pPr marL="0" lvl="0" indent="0" algn="ctr">
              <a:lnSpc>
                <a:spcPts val="8535"/>
              </a:lnSpc>
              <a:spcBef>
                <a:spcPct val="0"/>
              </a:spcBef>
            </a:pPr>
            <a:r>
              <a:rPr lang="en-US" sz="8799" spc="-263" dirty="0">
                <a:solidFill>
                  <a:srgbClr val="222222"/>
                </a:solidFill>
                <a:latin typeface="Stadio Now Devanagari"/>
              </a:rPr>
              <a:t>ENESETEST</a:t>
            </a:r>
          </a:p>
          <a:p>
            <a:pPr marL="0" lvl="0" indent="0" algn="ctr">
              <a:lnSpc>
                <a:spcPts val="8535"/>
              </a:lnSpc>
              <a:spcBef>
                <a:spcPct val="0"/>
              </a:spcBef>
            </a:pPr>
            <a:r>
              <a:rPr lang="en-US" sz="8799" i="1" spc="-263" dirty="0">
                <a:solidFill>
                  <a:srgbClr val="222222"/>
                </a:solidFill>
                <a:latin typeface="Stadio Now Devanagari"/>
              </a:rPr>
              <a:t>Kahoot!</a:t>
            </a:r>
          </a:p>
        </p:txBody>
      </p:sp>
      <p:sp>
        <p:nvSpPr>
          <p:cNvPr id="4" name="Freeform 4"/>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5" name="TextBox 7">
            <a:extLst>
              <a:ext uri="{FF2B5EF4-FFF2-40B4-BE49-F238E27FC236}">
                <a16:creationId xmlns:a16="http://schemas.microsoft.com/office/drawing/2014/main" id="{7B872467-431F-FF13-8217-3A95F0A84DA4}"/>
              </a:ext>
            </a:extLst>
          </p:cNvPr>
          <p:cNvSpPr txBox="1"/>
          <p:nvPr/>
        </p:nvSpPr>
        <p:spPr>
          <a:xfrm>
            <a:off x="1028700" y="9024150"/>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7717391" y="1792366"/>
            <a:ext cx="2853213" cy="2853213"/>
          </a:xfrm>
          <a:custGeom>
            <a:avLst/>
            <a:gdLst/>
            <a:ahLst/>
            <a:cxnLst/>
            <a:rect l="l" t="t" r="r" b="b"/>
            <a:pathLst>
              <a:path w="2853213" h="2853213">
                <a:moveTo>
                  <a:pt x="0" y="0"/>
                </a:moveTo>
                <a:lnTo>
                  <a:pt x="2853212" y="0"/>
                </a:lnTo>
                <a:lnTo>
                  <a:pt x="2853212" y="2853213"/>
                </a:lnTo>
                <a:lnTo>
                  <a:pt x="0" y="2853213"/>
                </a:lnTo>
                <a:lnTo>
                  <a:pt x="0" y="0"/>
                </a:lnTo>
                <a:close/>
              </a:path>
            </a:pathLst>
          </a:custGeom>
          <a:blipFill>
            <a:blip r:embed="rId2"/>
            <a:stretch>
              <a:fillRect/>
            </a:stretch>
          </a:blipFill>
        </p:spPr>
        <p:txBody>
          <a:bodyPr/>
          <a:lstStyle/>
          <a:p>
            <a:endParaRPr lang="en-EE"/>
          </a:p>
        </p:txBody>
      </p:sp>
      <p:sp>
        <p:nvSpPr>
          <p:cNvPr id="3" name="TextBox 3"/>
          <p:cNvSpPr txBox="1"/>
          <p:nvPr/>
        </p:nvSpPr>
        <p:spPr>
          <a:xfrm>
            <a:off x="3928098" y="4727823"/>
            <a:ext cx="10431800" cy="1616074"/>
          </a:xfrm>
          <a:prstGeom prst="rect">
            <a:avLst/>
          </a:prstGeom>
        </p:spPr>
        <p:txBody>
          <a:bodyPr lIns="0" tIns="0" rIns="0" bIns="0" rtlCol="0" anchor="t">
            <a:spAutoFit/>
          </a:bodyPr>
          <a:lstStyle/>
          <a:p>
            <a:pPr algn="ctr">
              <a:lnSpc>
                <a:spcPts val="11200"/>
              </a:lnSpc>
            </a:pPr>
            <a:r>
              <a:rPr lang="en-US" sz="8000" dirty="0">
                <a:solidFill>
                  <a:srgbClr val="000000"/>
                </a:solidFill>
                <a:latin typeface="Stadio Now Devanagari"/>
              </a:rPr>
              <a:t>EESTI NATO ÜHING</a:t>
            </a:r>
          </a:p>
        </p:txBody>
      </p:sp>
      <p:sp>
        <p:nvSpPr>
          <p:cNvPr id="4" name="AutoShape 4"/>
          <p:cNvSpPr/>
          <p:nvPr/>
        </p:nvSpPr>
        <p:spPr>
          <a:xfrm>
            <a:off x="1449951" y="6261652"/>
            <a:ext cx="15388098" cy="0"/>
          </a:xfrm>
          <a:prstGeom prst="line">
            <a:avLst/>
          </a:prstGeom>
          <a:ln w="38100" cap="flat">
            <a:solidFill>
              <a:srgbClr val="000000"/>
            </a:solidFill>
            <a:prstDash val="solid"/>
            <a:headEnd type="none" w="sm" len="sm"/>
            <a:tailEnd type="none" w="sm" len="sm"/>
          </a:ln>
        </p:spPr>
        <p:txBody>
          <a:bodyPr/>
          <a:lstStyle/>
          <a:p>
            <a:endParaRPr lang="en-EE"/>
          </a:p>
        </p:txBody>
      </p:sp>
      <p:sp>
        <p:nvSpPr>
          <p:cNvPr id="5" name="TextBox 5"/>
          <p:cNvSpPr txBox="1"/>
          <p:nvPr/>
        </p:nvSpPr>
        <p:spPr>
          <a:xfrm>
            <a:off x="3474674" y="7110800"/>
            <a:ext cx="11338652" cy="2174826"/>
          </a:xfrm>
          <a:prstGeom prst="rect">
            <a:avLst/>
          </a:prstGeom>
        </p:spPr>
        <p:txBody>
          <a:bodyPr lIns="0" tIns="0" rIns="0" bIns="0" rtlCol="0" anchor="t">
            <a:spAutoFit/>
          </a:bodyPr>
          <a:lstStyle/>
          <a:p>
            <a:pPr algn="ctr">
              <a:lnSpc>
                <a:spcPts val="4347"/>
              </a:lnSpc>
            </a:pPr>
            <a:r>
              <a:rPr lang="en-US" sz="3105" dirty="0" err="1">
                <a:solidFill>
                  <a:srgbClr val="000000"/>
                </a:solidFill>
                <a:latin typeface="Europa"/>
              </a:rPr>
              <a:t>Koduleht</a:t>
            </a:r>
            <a:r>
              <a:rPr lang="en-US" sz="3105" dirty="0">
                <a:solidFill>
                  <a:srgbClr val="000000"/>
                </a:solidFill>
                <a:latin typeface="Europa"/>
              </a:rPr>
              <a:t>: </a:t>
            </a:r>
            <a:r>
              <a:rPr lang="en-US" sz="3105" u="sng" dirty="0">
                <a:solidFill>
                  <a:srgbClr val="000000"/>
                </a:solidFill>
                <a:latin typeface="Europa"/>
                <a:hlinkClick r:id="rId3" tooltip="http://www.eata.ee/"/>
              </a:rPr>
              <a:t>www.eata.ee</a:t>
            </a:r>
          </a:p>
          <a:p>
            <a:pPr algn="ctr">
              <a:lnSpc>
                <a:spcPts val="4347"/>
              </a:lnSpc>
            </a:pPr>
            <a:r>
              <a:rPr lang="en-US" sz="3105" dirty="0">
                <a:solidFill>
                  <a:srgbClr val="000000"/>
                </a:solidFill>
                <a:latin typeface="Europa"/>
              </a:rPr>
              <a:t>Facebook: </a:t>
            </a:r>
            <a:r>
              <a:rPr lang="en-US" sz="3105" dirty="0" err="1">
                <a:solidFill>
                  <a:srgbClr val="000000"/>
                </a:solidFill>
                <a:latin typeface="Europa"/>
              </a:rPr>
              <a:t>Eesti</a:t>
            </a:r>
            <a:r>
              <a:rPr lang="en-US" sz="3105" dirty="0">
                <a:solidFill>
                  <a:srgbClr val="000000"/>
                </a:solidFill>
                <a:latin typeface="Europa"/>
              </a:rPr>
              <a:t> NATO </a:t>
            </a:r>
            <a:r>
              <a:rPr lang="en-US" sz="3105" dirty="0" err="1">
                <a:solidFill>
                  <a:srgbClr val="000000"/>
                </a:solidFill>
                <a:latin typeface="Europa"/>
              </a:rPr>
              <a:t>Ühing</a:t>
            </a:r>
            <a:r>
              <a:rPr lang="en-US" sz="3105" dirty="0">
                <a:solidFill>
                  <a:srgbClr val="000000"/>
                </a:solidFill>
                <a:latin typeface="Europa"/>
              </a:rPr>
              <a:t>/Estonian Atlantic Treaty Association</a:t>
            </a:r>
          </a:p>
          <a:p>
            <a:pPr algn="ctr">
              <a:lnSpc>
                <a:spcPts val="4347"/>
              </a:lnSpc>
            </a:pPr>
            <a:r>
              <a:rPr lang="en-US" sz="3105" dirty="0">
                <a:solidFill>
                  <a:srgbClr val="000000"/>
                </a:solidFill>
                <a:latin typeface="Europa"/>
              </a:rPr>
              <a:t>Instagram: @</a:t>
            </a:r>
            <a:r>
              <a:rPr lang="en-US" sz="3105" dirty="0" err="1">
                <a:solidFill>
                  <a:srgbClr val="000000"/>
                </a:solidFill>
                <a:latin typeface="Europa"/>
              </a:rPr>
              <a:t>eestinato</a:t>
            </a:r>
            <a:endParaRPr lang="en-US" sz="3105" dirty="0">
              <a:solidFill>
                <a:srgbClr val="000000"/>
              </a:solidFill>
              <a:latin typeface="Europa"/>
            </a:endParaRPr>
          </a:p>
          <a:p>
            <a:pPr algn="ctr">
              <a:lnSpc>
                <a:spcPts val="4347"/>
              </a:lnSpc>
            </a:pPr>
            <a:r>
              <a:rPr lang="en-US" sz="3105" dirty="0">
                <a:solidFill>
                  <a:srgbClr val="000000"/>
                </a:solidFill>
                <a:latin typeface="Europa"/>
              </a:rPr>
              <a:t>Twitter: @</a:t>
            </a:r>
            <a:r>
              <a:rPr lang="en-US" sz="3105" dirty="0" err="1">
                <a:solidFill>
                  <a:srgbClr val="000000"/>
                </a:solidFill>
                <a:latin typeface="Europa"/>
              </a:rPr>
              <a:t>EstonianATA</a:t>
            </a:r>
            <a:endParaRPr lang="en-US" sz="3105" dirty="0">
              <a:solidFill>
                <a:srgbClr val="000000"/>
              </a:solidFill>
              <a:latin typeface="Europa"/>
            </a:endParaRPr>
          </a:p>
        </p:txBody>
      </p:sp>
      <p:sp>
        <p:nvSpPr>
          <p:cNvPr id="7" name="TextBox 6">
            <a:extLst>
              <a:ext uri="{FF2B5EF4-FFF2-40B4-BE49-F238E27FC236}">
                <a16:creationId xmlns:a16="http://schemas.microsoft.com/office/drawing/2014/main" id="{AC6DB639-22EE-E488-5D0E-45D8CEE707D1}"/>
              </a:ext>
            </a:extLst>
          </p:cNvPr>
          <p:cNvSpPr txBox="1"/>
          <p:nvPr/>
        </p:nvSpPr>
        <p:spPr>
          <a:xfrm>
            <a:off x="4571997" y="352031"/>
            <a:ext cx="9144000" cy="1182375"/>
          </a:xfrm>
          <a:prstGeom prst="rect">
            <a:avLst/>
          </a:prstGeom>
          <a:noFill/>
        </p:spPr>
        <p:txBody>
          <a:bodyPr wrap="square">
            <a:spAutoFit/>
          </a:bodyPr>
          <a:lstStyle/>
          <a:p>
            <a:pPr marL="0" lvl="0" indent="0" algn="ctr">
              <a:lnSpc>
                <a:spcPts val="8535"/>
              </a:lnSpc>
              <a:spcBef>
                <a:spcPct val="0"/>
              </a:spcBef>
            </a:pPr>
            <a:r>
              <a:rPr lang="en-US" sz="8000" spc="-263" dirty="0">
                <a:solidFill>
                  <a:srgbClr val="222222"/>
                </a:solidFill>
                <a:latin typeface="Stadio Now Devanagari"/>
              </a:rPr>
              <a:t>AITÄH!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5096845" y="169425"/>
            <a:ext cx="13191155" cy="10287000"/>
            <a:chOff x="0" y="0"/>
            <a:chExt cx="3474214" cy="2709333"/>
          </a:xfrm>
        </p:grpSpPr>
        <p:sp>
          <p:nvSpPr>
            <p:cNvPr id="3" name="Freeform 3">
              <a:hlinkClick r:id="rId3" tooltip="https://www.sisekaitse.ee/et/simulatsioonid?language_content_entity=et"/>
            </p:cNvPr>
            <p:cNvSpPr/>
            <p:nvPr/>
          </p:nvSpPr>
          <p:spPr>
            <a:xfrm>
              <a:off x="0" y="0"/>
              <a:ext cx="3474214" cy="2709333"/>
            </a:xfrm>
            <a:custGeom>
              <a:avLst/>
              <a:gdLst/>
              <a:ahLst/>
              <a:cxnLst/>
              <a:rect l="l" t="t" r="r" b="b"/>
              <a:pathLst>
                <a:path w="3474214" h="2709333">
                  <a:moveTo>
                    <a:pt x="0" y="0"/>
                  </a:moveTo>
                  <a:lnTo>
                    <a:pt x="3474214" y="0"/>
                  </a:lnTo>
                  <a:lnTo>
                    <a:pt x="3474214" y="2709333"/>
                  </a:lnTo>
                  <a:lnTo>
                    <a:pt x="0" y="2709333"/>
                  </a:lnTo>
                  <a:close/>
                </a:path>
              </a:pathLst>
            </a:custGeom>
            <a:solidFill>
              <a:srgbClr val="D1E8F3"/>
            </a:solidFill>
          </p:spPr>
          <p:txBody>
            <a:bodyPr/>
            <a:lstStyle/>
            <a:p>
              <a:endParaRPr lang="en-EE" dirty="0"/>
            </a:p>
          </p:txBody>
        </p:sp>
        <p:sp>
          <p:nvSpPr>
            <p:cNvPr id="4" name="TextBox 4"/>
            <p:cNvSpPr txBox="1"/>
            <p:nvPr/>
          </p:nvSpPr>
          <p:spPr>
            <a:xfrm>
              <a:off x="0" y="-47625"/>
              <a:ext cx="3474214" cy="2756958"/>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8954981" y="6558904"/>
            <a:ext cx="7543800" cy="435376"/>
          </a:xfrm>
          <a:prstGeom prst="rect">
            <a:avLst/>
          </a:prstGeom>
        </p:spPr>
        <p:txBody>
          <a:bodyPr lIns="0" tIns="0" rIns="0" bIns="0" rtlCol="0" anchor="t">
            <a:spAutoFit/>
          </a:bodyPr>
          <a:lstStyle/>
          <a:p>
            <a:pPr>
              <a:lnSpc>
                <a:spcPts val="3500"/>
              </a:lnSpc>
              <a:spcBef>
                <a:spcPct val="0"/>
              </a:spcBef>
            </a:pPr>
            <a:r>
              <a:rPr lang="en-US" sz="2500" i="1" dirty="0">
                <a:solidFill>
                  <a:srgbClr val="222222"/>
                </a:solidFill>
                <a:latin typeface="TT Firs Neue"/>
              </a:rPr>
              <a:t>K</a:t>
            </a:r>
            <a:r>
              <a:rPr lang="en-US" sz="2800" i="1" spc="-263" dirty="0">
                <a:solidFill>
                  <a:srgbClr val="222222"/>
                </a:solidFill>
                <a:latin typeface="Stadio Now Devanagari"/>
              </a:rPr>
              <a:t>ahoot!</a:t>
            </a:r>
          </a:p>
        </p:txBody>
      </p:sp>
      <p:sp>
        <p:nvSpPr>
          <p:cNvPr id="9" name="TextBox 9"/>
          <p:cNvSpPr txBox="1"/>
          <p:nvPr/>
        </p:nvSpPr>
        <p:spPr>
          <a:xfrm>
            <a:off x="1028700" y="689638"/>
            <a:ext cx="10164296" cy="1099660"/>
          </a:xfrm>
          <a:prstGeom prst="rect">
            <a:avLst/>
          </a:prstGeom>
        </p:spPr>
        <p:txBody>
          <a:bodyPr lIns="0" tIns="0" rIns="0" bIns="0" rtlCol="0" anchor="t">
            <a:spAutoFit/>
          </a:bodyPr>
          <a:lstStyle/>
          <a:p>
            <a:pPr marL="0" lvl="0" indent="0" algn="l">
              <a:lnSpc>
                <a:spcPts val="8535"/>
              </a:lnSpc>
              <a:spcBef>
                <a:spcPct val="0"/>
              </a:spcBef>
            </a:pPr>
            <a:r>
              <a:rPr lang="en-US" sz="8799" spc="-263" dirty="0">
                <a:solidFill>
                  <a:srgbClr val="222222"/>
                </a:solidFill>
                <a:latin typeface="Stadio Now Devanagari"/>
              </a:rPr>
              <a:t>TÄNANE TÖÖTUBA</a:t>
            </a:r>
          </a:p>
        </p:txBody>
      </p:sp>
      <p:sp>
        <p:nvSpPr>
          <p:cNvPr id="10" name="TextBox 10"/>
          <p:cNvSpPr txBox="1"/>
          <p:nvPr/>
        </p:nvSpPr>
        <p:spPr>
          <a:xfrm>
            <a:off x="1028700" y="9006840"/>
            <a:ext cx="84201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
        <p:nvSpPr>
          <p:cNvPr id="11" name="TextBox 11"/>
          <p:cNvSpPr txBox="1"/>
          <p:nvPr/>
        </p:nvSpPr>
        <p:spPr>
          <a:xfrm>
            <a:off x="8971036" y="3413599"/>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MIS ON DESINFORMATSIOON?</a:t>
            </a:r>
          </a:p>
        </p:txBody>
      </p:sp>
      <p:sp>
        <p:nvSpPr>
          <p:cNvPr id="13" name="TextBox 13"/>
          <p:cNvSpPr txBox="1"/>
          <p:nvPr/>
        </p:nvSpPr>
        <p:spPr>
          <a:xfrm>
            <a:off x="8971036" y="4489925"/>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MIS ON PROPAGANDA?</a:t>
            </a:r>
          </a:p>
        </p:txBody>
      </p:sp>
      <p:sp>
        <p:nvSpPr>
          <p:cNvPr id="14" name="TextBox 14"/>
          <p:cNvSpPr txBox="1"/>
          <p:nvPr/>
        </p:nvSpPr>
        <p:spPr>
          <a:xfrm>
            <a:off x="8954981" y="5494531"/>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PRAKTILISED ÜLESANDED </a:t>
            </a:r>
          </a:p>
        </p:txBody>
      </p:sp>
      <p:sp>
        <p:nvSpPr>
          <p:cNvPr id="16" name="Freeform 16"/>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4"/>
            <a:stretch>
              <a:fillRect/>
            </a:stretch>
          </a:blipFill>
        </p:spPr>
        <p:txBody>
          <a:bodyPr/>
          <a:lstStyle/>
          <a:p>
            <a:endParaRPr lang="en-EE"/>
          </a:p>
        </p:txBody>
      </p:sp>
      <p:pic>
        <p:nvPicPr>
          <p:cNvPr id="18" name="Picture 17" descr="A robot with horns and horns holding a megaphone&#10;&#10;Description automatically generated">
            <a:extLst>
              <a:ext uri="{FF2B5EF4-FFF2-40B4-BE49-F238E27FC236}">
                <a16:creationId xmlns:a16="http://schemas.microsoft.com/office/drawing/2014/main" id="{890CF0EB-3954-2D3D-E175-1A307192B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3315956"/>
            <a:ext cx="7068767" cy="3993937"/>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675008-95E8-064A-65E7-C986A387680C}"/>
              </a:ext>
            </a:extLst>
          </p:cNvPr>
          <p:cNvSpPr txBox="1"/>
          <p:nvPr/>
        </p:nvSpPr>
        <p:spPr>
          <a:xfrm>
            <a:off x="457200" y="342900"/>
            <a:ext cx="16738600" cy="8611588"/>
          </a:xfrm>
          <a:prstGeom prst="rect">
            <a:avLst/>
          </a:prstGeom>
          <a:noFill/>
        </p:spPr>
        <p:txBody>
          <a:bodyPr wrap="square" rtlCol="0">
            <a:spAutoFit/>
          </a:bodyPr>
          <a:lstStyle/>
          <a:p>
            <a:pPr algn="ct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Tänapäeval palju kasutatav sõna </a:t>
            </a:r>
            <a:r>
              <a:rPr lang="en-EE" sz="3200" b="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desinformatsioon </a:t>
            </a:r>
            <a:r>
              <a:rPr lang="en-EE" sz="3200" i="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(disinformation), </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tuleb venekeelsest sõnast </a:t>
            </a:r>
            <a:r>
              <a:rPr lang="az-Cyrl-AZ" sz="3200" b="0" i="1" dirty="0">
                <a:solidFill>
                  <a:srgbClr val="0070C0"/>
                </a:solidFill>
                <a:effectLst/>
                <a:highlight>
                  <a:srgbClr val="FFFFFF"/>
                </a:highlight>
                <a:latin typeface="Arial" panose="020B0604020202020204" pitchFamily="34" charset="0"/>
                <a:cs typeface="Arial" panose="020B0604020202020204" pitchFamily="34" charset="0"/>
              </a:rPr>
              <a:t>д</a:t>
            </a:r>
            <a:r>
              <a:rPr lang="en-EE" sz="3200" i="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езинформация</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mille algupära seostatakse aktiivse kasutuse tõttu Nõukogude Liiduga.</a:t>
            </a:r>
            <a:r>
              <a:rPr lang="en-EE" sz="3200" kern="100" dirty="0">
                <a:latin typeface="Arial" panose="020B0604020202020204" pitchFamily="34" charset="0"/>
                <a:ea typeface="Times New Roman" panose="02020603050405020304" pitchFamily="18" charset="0"/>
                <a:cs typeface="Arial" panose="020B0604020202020204" pitchFamily="34" charset="0"/>
              </a:rPr>
              <a:t> </a:t>
            </a:r>
          </a:p>
          <a:p>
            <a:pPr algn="ctr"/>
            <a:endParaRPr lang="en-EE" sz="3200"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Wikipedia andmetel jääb mõiste desinformatsioon kasutuselevõtt 1923. aastasse, kui Riiklik Poliitikavalitsus GPU (</a:t>
            </a:r>
            <a:r>
              <a:rPr lang="en-EE" sz="3200" i="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Государственное политическое управление</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asejuht Jossif Unšliht käis välja mõtte luua desinformatsiooni bürood. </a:t>
            </a:r>
            <a:endParaRPr lang="en-EE" sz="3200" kern="0" dirty="0">
              <a:solidFill>
                <a:srgbClr val="222222"/>
              </a:solidFill>
              <a:latin typeface="Arial" panose="020B0604020202020204" pitchFamily="34" charset="0"/>
              <a:ea typeface="Aptos" panose="020B0004020202020204" pitchFamily="34" charset="0"/>
              <a:cs typeface="Arial" panose="020B0604020202020204" pitchFamily="34" charset="0"/>
            </a:endParaRPr>
          </a:p>
          <a:p>
            <a:pPr algn="ctr">
              <a:lnSpc>
                <a:spcPct val="115000"/>
              </a:lnSpc>
              <a:spcAft>
                <a:spcPts val="800"/>
              </a:spcAft>
            </a:pPr>
            <a:endParaRPr lang="en-EE" sz="3200" u="sng"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800"/>
              </a:spcAft>
            </a:pPr>
            <a:r>
              <a:rPr lang="en-EE" sz="3200" u="sng"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Inglise keeleruumis käib sõna </a:t>
            </a:r>
            <a:r>
              <a:rPr lang="en-EE" sz="3200" i="1" u="sng"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disinformation</a:t>
            </a:r>
            <a:r>
              <a:rPr lang="en-EE" sz="3200" u="sng"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paaris sarnase sõnaga </a:t>
            </a:r>
            <a:r>
              <a:rPr lang="en-EE" sz="3200" i="1" u="sng"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misinformation</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mille definitsioonis eristab kahte mõistet väärinfo levitaja teadlikkus. </a:t>
            </a:r>
          </a:p>
          <a:p>
            <a:pPr algn="ctr">
              <a:lnSpc>
                <a:spcPct val="115000"/>
              </a:lnSpc>
              <a:spcAft>
                <a:spcPts val="800"/>
              </a:spcAft>
            </a:pPr>
            <a:endParaRPr lang="en-EE" sz="3200" u="sng"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800"/>
              </a:spcAft>
            </a:pPr>
            <a:r>
              <a:rPr lang="en-EE" sz="3200" i="1"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Disinformation</a:t>
            </a:r>
            <a:r>
              <a:rPr lang="en-EE" sz="3200"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’i puhul levitatakse väärinfot </a:t>
            </a:r>
            <a:r>
              <a:rPr lang="en-EE" sz="3200" b="1"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teadlikult</a:t>
            </a:r>
            <a:r>
              <a:rPr lang="en-EE" sz="3200"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EE" sz="3200" i="1"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misinformation</a:t>
            </a:r>
            <a:r>
              <a:rPr lang="en-EE" sz="3200"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´i puhul </a:t>
            </a:r>
            <a:r>
              <a:rPr lang="en-EE" sz="3200" b="1" u="sng"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teadmatusest.</a:t>
            </a:r>
            <a:r>
              <a:rPr lang="en-EE" sz="3200"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p>
          <a:p>
            <a:pPr algn="ctr">
              <a:lnSpc>
                <a:spcPct val="115000"/>
              </a:lnSpc>
              <a:spcAft>
                <a:spcPts val="800"/>
              </a:spcAft>
            </a:pP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Eesti keeles </a:t>
            </a:r>
            <a:r>
              <a:rPr lang="en-EE" sz="3200" i="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misinformation</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 mõistele hea vaste puudub.</a:t>
            </a:r>
            <a:endParaRPr lang="en-EE" sz="3200" kern="100" dirty="0">
              <a:effectLst/>
              <a:latin typeface="Arial" panose="020B0604020202020204" pitchFamily="34" charset="0"/>
              <a:ea typeface="Aptos" panose="020B0004020202020204" pitchFamily="34" charset="0"/>
              <a:cs typeface="Arial" panose="020B0604020202020204" pitchFamily="34" charset="0"/>
            </a:endParaRPr>
          </a:p>
          <a:p>
            <a:pPr algn="ctr">
              <a:lnSpc>
                <a:spcPct val="115000"/>
              </a:lnSpc>
              <a:spcAft>
                <a:spcPts val="800"/>
              </a:spcAft>
            </a:pPr>
            <a:endParaRPr lang="en-EE" sz="3200" kern="100" dirty="0">
              <a:effectLst/>
              <a:latin typeface="Arial" panose="020B0604020202020204" pitchFamily="34" charset="0"/>
              <a:ea typeface="Aptos" panose="020B0004020202020204" pitchFamily="34" charset="0"/>
              <a:cs typeface="Arial" panose="020B0604020202020204" pitchFamily="34" charset="0"/>
            </a:endParaRPr>
          </a:p>
          <a:p>
            <a:pPr algn="ctr"/>
            <a:endParaRPr lang="en-EE" sz="3200" dirty="0">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942FAAE8-D6B6-7DCC-B0A0-E8C1660DD1F5}"/>
              </a:ext>
            </a:extLst>
          </p:cNvPr>
          <p:cNvSpPr/>
          <p:nvPr/>
        </p:nvSpPr>
        <p:spPr>
          <a:xfrm>
            <a:off x="7543800" y="8343147"/>
            <a:ext cx="3200400" cy="1222681"/>
          </a:xfrm>
          <a:custGeom>
            <a:avLst/>
            <a:gdLst/>
            <a:ahLst/>
            <a:cxnLst/>
            <a:rect l="l" t="t" r="r" b="b"/>
            <a:pathLst>
              <a:path w="4938045" h="1333481">
                <a:moveTo>
                  <a:pt x="0" y="0"/>
                </a:moveTo>
                <a:lnTo>
                  <a:pt x="4938045" y="0"/>
                </a:lnTo>
                <a:lnTo>
                  <a:pt x="4938045" y="1333481"/>
                </a:lnTo>
                <a:lnTo>
                  <a:pt x="0" y="1333481"/>
                </a:lnTo>
                <a:lnTo>
                  <a:pt x="0" y="0"/>
                </a:lnTo>
                <a:close/>
              </a:path>
            </a:pathLst>
          </a:custGeom>
          <a:blipFill>
            <a:blip r:embed="rId3"/>
            <a:stretch>
              <a:fillRect/>
            </a:stretch>
          </a:blipFill>
        </p:spPr>
        <p:txBody>
          <a:bodyPr/>
          <a:lstStyle/>
          <a:p>
            <a:endParaRPr lang="en-EE"/>
          </a:p>
        </p:txBody>
      </p:sp>
    </p:spTree>
    <p:extLst>
      <p:ext uri="{BB962C8B-B14F-4D97-AF65-F5344CB8AC3E}">
        <p14:creationId xmlns:p14="http://schemas.microsoft.com/office/powerpoint/2010/main" val="183284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146D00-96B5-A581-E570-8DF989701C2C}"/>
              </a:ext>
            </a:extLst>
          </p:cNvPr>
          <p:cNvSpPr txBox="1"/>
          <p:nvPr/>
        </p:nvSpPr>
        <p:spPr>
          <a:xfrm>
            <a:off x="320911" y="2171700"/>
            <a:ext cx="17646177" cy="5267083"/>
          </a:xfrm>
          <a:prstGeom prst="rect">
            <a:avLst/>
          </a:prstGeom>
          <a:noFill/>
        </p:spPr>
        <p:txBody>
          <a:bodyPr wrap="none" rtlCol="0">
            <a:spAutoFit/>
          </a:bodyPr>
          <a:lstStyle/>
          <a:p>
            <a:pPr algn="ctr">
              <a:lnSpc>
                <a:spcPct val="115000"/>
              </a:lnSpc>
              <a:spcAft>
                <a:spcPts val="800"/>
              </a:spcAft>
            </a:pP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Kui algselt oli </a:t>
            </a:r>
            <a:r>
              <a:rPr lang="en-EE" sz="3200" b="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desinformatsioon</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üks osa propagandast, täpsemalt tuletis musta propaganda </a:t>
            </a:r>
          </a:p>
          <a:p>
            <a:pPr algn="ctr">
              <a:lnSpc>
                <a:spcPct val="115000"/>
              </a:lnSpc>
              <a:spcAft>
                <a:spcPts val="800"/>
              </a:spcAft>
            </a:pP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ühest harust, siis tänapäeval on </a:t>
            </a:r>
            <a:r>
              <a:rPr lang="en-EE" sz="3200"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ingliskeelses inforuumis sellest saanud Venemaa propaganda </a:t>
            </a:r>
          </a:p>
          <a:p>
            <a:pPr algn="ctr">
              <a:lnSpc>
                <a:spcPct val="115000"/>
              </a:lnSpc>
              <a:spcAft>
                <a:spcPts val="800"/>
              </a:spcAft>
            </a:pPr>
            <a:r>
              <a:rPr lang="en-EE" sz="3200"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sünonüüm ning andnud nime paljudele Kremli mõjutustegevuse paljastamisega tegelevatele </a:t>
            </a:r>
          </a:p>
          <a:p>
            <a:pPr algn="ctr">
              <a:lnSpc>
                <a:spcPct val="115000"/>
              </a:lnSpc>
              <a:spcAft>
                <a:spcPts val="800"/>
              </a:spcAft>
            </a:pPr>
            <a:r>
              <a:rPr lang="en-EE" sz="3200" kern="0" dirty="0">
                <a:solidFill>
                  <a:srgbClr val="22222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ettevõtmistele</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nagu näiteks </a:t>
            </a:r>
            <a:r>
              <a:rPr lang="en-EE" sz="3200" i="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EuvsDisinfo, Disinfo Review, Disinfoportal </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või</a:t>
            </a:r>
            <a:r>
              <a:rPr lang="en-EE" sz="3200" i="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Disinfo Digest</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endParaRPr lang="en-EE"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pPr>
            <a:endParaRPr lang="en-EE" sz="3200" b="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800"/>
              </a:spcAft>
            </a:pPr>
            <a:r>
              <a:rPr lang="en-EE" sz="3200" b="1"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Eestis välja antud propaganda sõnastikus </a:t>
            </a:r>
            <a:r>
              <a:rPr lang="en-EE" sz="32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öeldakse, et desinformatsioon on </a:t>
            </a:r>
            <a:r>
              <a:rPr lang="en-EE" sz="3200" kern="0" dirty="0">
                <a:solidFill>
                  <a:srgbClr val="222222"/>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propaganda-</a:t>
            </a:r>
          </a:p>
          <a:p>
            <a:pPr algn="ctr">
              <a:lnSpc>
                <a:spcPct val="115000"/>
              </a:lnSpc>
              <a:spcAft>
                <a:spcPts val="800"/>
              </a:spcAft>
            </a:pPr>
            <a:r>
              <a:rPr lang="en-EE" sz="3200" kern="0" dirty="0">
                <a:solidFill>
                  <a:srgbClr val="222222"/>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sõjas levitatav informatsioon, mis propaganda subjektile teadaolevalt pole õige või tõeline.</a:t>
            </a:r>
            <a:endParaRPr lang="en-EE" sz="3200" kern="100" dirty="0">
              <a:effectLst/>
              <a:highlight>
                <a:srgbClr val="00FF00"/>
              </a:highlight>
              <a:latin typeface="Arial" panose="020B0604020202020204" pitchFamily="34" charset="0"/>
              <a:ea typeface="Aptos" panose="020B0004020202020204" pitchFamily="34" charset="0"/>
              <a:cs typeface="Arial" panose="020B0604020202020204" pitchFamily="34" charset="0"/>
            </a:endParaRPr>
          </a:p>
          <a:p>
            <a:endParaRPr lang="en-EE" sz="3200" dirty="0">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D26C318D-724A-BCA7-C844-C38A3C15330E}"/>
              </a:ext>
            </a:extLst>
          </p:cNvPr>
          <p:cNvSpPr/>
          <p:nvPr/>
        </p:nvSpPr>
        <p:spPr>
          <a:xfrm>
            <a:off x="7010400" y="8420100"/>
            <a:ext cx="3352800" cy="1222681"/>
          </a:xfrm>
          <a:custGeom>
            <a:avLst/>
            <a:gdLst/>
            <a:ahLst/>
            <a:cxnLst/>
            <a:rect l="l" t="t" r="r" b="b"/>
            <a:pathLst>
              <a:path w="4938045" h="1333481">
                <a:moveTo>
                  <a:pt x="0" y="0"/>
                </a:moveTo>
                <a:lnTo>
                  <a:pt x="4938045" y="0"/>
                </a:lnTo>
                <a:lnTo>
                  <a:pt x="4938045" y="1333481"/>
                </a:lnTo>
                <a:lnTo>
                  <a:pt x="0" y="1333481"/>
                </a:lnTo>
                <a:lnTo>
                  <a:pt x="0" y="0"/>
                </a:lnTo>
                <a:close/>
              </a:path>
            </a:pathLst>
          </a:custGeom>
          <a:blipFill>
            <a:blip r:embed="rId2"/>
            <a:stretch>
              <a:fillRect/>
            </a:stretch>
          </a:blipFill>
        </p:spPr>
        <p:txBody>
          <a:bodyPr/>
          <a:lstStyle/>
          <a:p>
            <a:endParaRPr lang="en-EE"/>
          </a:p>
        </p:txBody>
      </p:sp>
    </p:spTree>
    <p:extLst>
      <p:ext uri="{BB962C8B-B14F-4D97-AF65-F5344CB8AC3E}">
        <p14:creationId xmlns:p14="http://schemas.microsoft.com/office/powerpoint/2010/main" val="151770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597DB-45A1-61EB-18D6-0ACFC7342C0D}"/>
              </a:ext>
            </a:extLst>
          </p:cNvPr>
          <p:cNvSpPr txBox="1"/>
          <p:nvPr/>
        </p:nvSpPr>
        <p:spPr>
          <a:xfrm>
            <a:off x="952500" y="1070670"/>
            <a:ext cx="16192500" cy="3539430"/>
          </a:xfrm>
          <a:prstGeom prst="rect">
            <a:avLst/>
          </a:prstGeom>
          <a:noFill/>
        </p:spPr>
        <p:txBody>
          <a:bodyPr wrap="square" rtlCol="0">
            <a:spAutoFit/>
          </a:bodyPr>
          <a:lstStyle/>
          <a:p>
            <a:pPr algn="ctr"/>
            <a:r>
              <a:rPr lang="et-EE" sz="3200" dirty="0">
                <a:highlight>
                  <a:srgbClr val="FFFF00"/>
                </a:highlight>
                <a:latin typeface="Arial" panose="020B0604020202020204" pitchFamily="34" charset="0"/>
                <a:cs typeface="Arial" panose="020B0604020202020204" pitchFamily="34" charset="0"/>
              </a:rPr>
              <a:t>PROPAGANDA on katse mõjutada inimeste mõtteviisi </a:t>
            </a:r>
            <a:r>
              <a:rPr lang="et-EE" sz="3200" dirty="0">
                <a:latin typeface="Arial" panose="020B0604020202020204" pitchFamily="34" charset="0"/>
                <a:cs typeface="Arial" panose="020B0604020202020204" pitchFamily="34" charset="0"/>
              </a:rPr>
              <a:t>– seda kasutavad eelkõige riikide valitsused ja suurettevõtted. </a:t>
            </a:r>
          </a:p>
          <a:p>
            <a:pPr algn="ctr"/>
            <a:endParaRPr lang="et-EE" sz="3200" dirty="0">
              <a:latin typeface="Arial" panose="020B0604020202020204" pitchFamily="34" charset="0"/>
              <a:cs typeface="Arial" panose="020B0604020202020204" pitchFamily="34" charset="0"/>
            </a:endParaRPr>
          </a:p>
          <a:p>
            <a:pPr algn="ctr"/>
            <a:r>
              <a:rPr lang="et-EE" sz="3200" dirty="0">
                <a:latin typeface="Arial" panose="020B0604020202020204" pitchFamily="34" charset="0"/>
                <a:cs typeface="Arial" panose="020B0604020202020204" pitchFamily="34" charset="0"/>
              </a:rPr>
              <a:t>PROPAGANDA abil saab panna inimesi arvama, et miski on hea või midagi halb. Seda tehakse plakatite, videote, raadio, raamatute, sotsiaalmeedia jm. kanalite kaudu. </a:t>
            </a:r>
          </a:p>
          <a:p>
            <a:pPr algn="ctr"/>
            <a:endParaRPr lang="et-EE" sz="3200" dirty="0">
              <a:latin typeface="Arial" panose="020B0604020202020204" pitchFamily="34" charset="0"/>
              <a:cs typeface="Arial" panose="020B0604020202020204" pitchFamily="34" charset="0"/>
            </a:endParaRPr>
          </a:p>
          <a:p>
            <a:pPr algn="ctr"/>
            <a:r>
              <a:rPr lang="et-EE" sz="3200" dirty="0">
                <a:latin typeface="Arial" panose="020B0604020202020204" pitchFamily="34" charset="0"/>
                <a:cs typeface="Arial" panose="020B0604020202020204" pitchFamily="34" charset="0"/>
              </a:rPr>
              <a:t>Kas teile tuleb meelde mõni propaganda näide?</a:t>
            </a:r>
            <a:endParaRPr lang="en-EE" sz="3200" dirty="0">
              <a:latin typeface="Arial" panose="020B0604020202020204" pitchFamily="34" charset="0"/>
              <a:cs typeface="Arial" panose="020B0604020202020204" pitchFamily="34" charset="0"/>
            </a:endParaRPr>
          </a:p>
        </p:txBody>
      </p:sp>
      <p:pic>
        <p:nvPicPr>
          <p:cNvPr id="11" name="Picture 10" descr="A close-up of torn pieces of paper&#10;&#10;Description automatically generated">
            <a:extLst>
              <a:ext uri="{FF2B5EF4-FFF2-40B4-BE49-F238E27FC236}">
                <a16:creationId xmlns:a16="http://schemas.microsoft.com/office/drawing/2014/main" id="{699F2A5F-F281-1EEB-289F-A2C7B01B5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300" y="5143500"/>
            <a:ext cx="6692900" cy="4305300"/>
          </a:xfrm>
          <a:prstGeom prst="rect">
            <a:avLst/>
          </a:prstGeom>
        </p:spPr>
      </p:pic>
    </p:spTree>
    <p:extLst>
      <p:ext uri="{BB962C8B-B14F-4D97-AF65-F5344CB8AC3E}">
        <p14:creationId xmlns:p14="http://schemas.microsoft.com/office/powerpoint/2010/main" val="369484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descr="A screenshot of a social media post&#10;&#10;Description automatically generated">
            <a:extLst>
              <a:ext uri="{FF2B5EF4-FFF2-40B4-BE49-F238E27FC236}">
                <a16:creationId xmlns:a16="http://schemas.microsoft.com/office/drawing/2014/main" id="{2E0B0590-422A-CE1B-7F94-D6AC0AA0E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401" y="1919033"/>
            <a:ext cx="6924651" cy="6180251"/>
          </a:xfrm>
          <a:prstGeom prst="rect">
            <a:avLst/>
          </a:prstGeom>
        </p:spPr>
      </p:pic>
      <p:cxnSp>
        <p:nvCxnSpPr>
          <p:cNvPr id="30" name="Straight Connector 29">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0" y="2608858"/>
            <a:ext cx="0" cy="48006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flag with a logo in the middle&#10;&#10;Description automatically generated">
            <a:extLst>
              <a:ext uri="{FF2B5EF4-FFF2-40B4-BE49-F238E27FC236}">
                <a16:creationId xmlns:a16="http://schemas.microsoft.com/office/drawing/2014/main" id="{F79BF6AF-2D15-E53A-F103-7B0C80928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949" y="2971372"/>
            <a:ext cx="6966792" cy="4075571"/>
          </a:xfrm>
          <a:prstGeom prst="rect">
            <a:avLst/>
          </a:prstGeom>
        </p:spPr>
      </p:pic>
      <p:sp>
        <p:nvSpPr>
          <p:cNvPr id="8" name="TextBox 7">
            <a:extLst>
              <a:ext uri="{FF2B5EF4-FFF2-40B4-BE49-F238E27FC236}">
                <a16:creationId xmlns:a16="http://schemas.microsoft.com/office/drawing/2014/main" id="{E1DA1C4C-AC3A-90B8-605B-4513A1110DDD}"/>
              </a:ext>
            </a:extLst>
          </p:cNvPr>
          <p:cNvSpPr txBox="1"/>
          <p:nvPr/>
        </p:nvSpPr>
        <p:spPr>
          <a:xfrm>
            <a:off x="4343400" y="1005048"/>
            <a:ext cx="14879539" cy="707886"/>
          </a:xfrm>
          <a:prstGeom prst="rect">
            <a:avLst/>
          </a:prstGeom>
          <a:noFill/>
        </p:spPr>
        <p:txBody>
          <a:bodyPr wrap="square" rtlCol="0">
            <a:spAutoFit/>
          </a:bodyPr>
          <a:lstStyle/>
          <a:p>
            <a:r>
              <a:rPr lang="en-US" sz="4000" b="1" dirty="0" err="1">
                <a:effectLst/>
                <a:latin typeface="Arial" panose="020B0604020202020204" pitchFamily="34" charset="0"/>
                <a:cs typeface="Arial" panose="020B0604020202020204" pitchFamily="34" charset="0"/>
              </a:rPr>
              <a:t>Näide</a:t>
            </a:r>
            <a:r>
              <a:rPr lang="en-US" sz="4000" b="1" dirty="0">
                <a:effectLst/>
                <a:latin typeface="Arial" panose="020B0604020202020204" pitchFamily="34" charset="0"/>
                <a:cs typeface="Arial" panose="020B0604020202020204" pitchFamily="34" charset="0"/>
              </a:rPr>
              <a:t> </a:t>
            </a:r>
            <a:r>
              <a:rPr lang="en-US" sz="4000" b="1" dirty="0" err="1">
                <a:effectLst/>
                <a:latin typeface="Arial" panose="020B0604020202020204" pitchFamily="34" charset="0"/>
                <a:cs typeface="Arial" panose="020B0604020202020204" pitchFamily="34" charset="0"/>
              </a:rPr>
              <a:t>elust</a:t>
            </a:r>
            <a:r>
              <a:rPr lang="en-US" sz="4000" b="1" dirty="0">
                <a:effectLst/>
                <a:latin typeface="Arial" panose="020B0604020202020204" pitchFamily="34" charset="0"/>
                <a:cs typeface="Arial" panose="020B0604020202020204" pitchFamily="34" charset="0"/>
              </a:rPr>
              <a:t> </a:t>
            </a:r>
            <a:r>
              <a:rPr lang="en-US" sz="4000" b="1" dirty="0" err="1">
                <a:effectLst/>
                <a:latin typeface="Arial" panose="020B0604020202020204" pitchFamily="34" charset="0"/>
                <a:cs typeface="Arial" panose="020B0604020202020204" pitchFamily="34" charset="0"/>
              </a:rPr>
              <a:t>enesest</a:t>
            </a:r>
            <a:r>
              <a:rPr lang="en-US" sz="4000" b="1" dirty="0">
                <a:effectLst/>
                <a:latin typeface="Arial" panose="020B0604020202020204" pitchFamily="34" charset="0"/>
                <a:cs typeface="Arial" panose="020B0604020202020204" pitchFamily="34" charset="0"/>
              </a:rPr>
              <a:t> - 2. </a:t>
            </a:r>
            <a:r>
              <a:rPr lang="en-US" sz="4000" b="1" dirty="0">
                <a:latin typeface="Arial" panose="020B0604020202020204" pitchFamily="34" charset="0"/>
                <a:cs typeface="Arial" panose="020B0604020202020204" pitchFamily="34" charset="0"/>
              </a:rPr>
              <a:t>august 2024</a:t>
            </a:r>
            <a:endParaRPr lang="en-E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6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739" y="2522316"/>
            <a:ext cx="16459200" cy="27432"/>
          </a:xfrm>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stroke="0"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1F31C2C-9E6C-0CB8-8760-2211249F0AEF}"/>
              </a:ext>
            </a:extLst>
          </p:cNvPr>
          <p:cNvSpPr txBox="1"/>
          <p:nvPr/>
        </p:nvSpPr>
        <p:spPr>
          <a:xfrm>
            <a:off x="858739" y="2925714"/>
            <a:ext cx="10070328" cy="6178758"/>
          </a:xfrm>
          <a:prstGeom prst="rect">
            <a:avLst/>
          </a:prstGeom>
        </p:spPr>
        <p:txBody>
          <a:bodyPr vert="horz" lIns="91440" tIns="45720" rIns="91440" bIns="45720" rtlCol="0" anchor="t">
            <a:noAutofit/>
          </a:bodyPr>
          <a:lstStyle/>
          <a:p>
            <a:pPr algn="just">
              <a:lnSpc>
                <a:spcPct val="90000"/>
              </a:lnSpc>
              <a:spcAft>
                <a:spcPts val="600"/>
              </a:spcAft>
            </a:pPr>
            <a:r>
              <a:rPr lang="en-US" sz="3200" dirty="0">
                <a:latin typeface="Arial" panose="020B0604020202020204" pitchFamily="34" charset="0"/>
                <a:cs typeface="Arial" panose="020B0604020202020204" pitchFamily="34" charset="0"/>
              </a:rPr>
              <a:t>On </a:t>
            </a:r>
            <a:r>
              <a:rPr lang="en-US" sz="3200" dirty="0" err="1">
                <a:effectLst/>
                <a:latin typeface="Arial" panose="020B0604020202020204" pitchFamily="34" charset="0"/>
                <a:cs typeface="Arial" panose="020B0604020202020204" pitchFamily="34" charset="0"/>
              </a:rPr>
              <a:t>naiste</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väärkohtlemise</a:t>
            </a:r>
            <a:r>
              <a:rPr lang="en-US" sz="3200" dirty="0">
                <a:effectLst/>
                <a:latin typeface="Arial" panose="020B0604020202020204" pitchFamily="34" charset="0"/>
                <a:cs typeface="Arial" panose="020B0604020202020204" pitchFamily="34" charset="0"/>
              </a:rPr>
              <a:t> ja </a:t>
            </a:r>
            <a:r>
              <a:rPr lang="en-US" sz="3200" dirty="0" err="1">
                <a:effectLst/>
                <a:latin typeface="Arial" panose="020B0604020202020204" pitchFamily="34" charset="0"/>
                <a:cs typeface="Arial" panose="020B0604020202020204" pitchFamily="34" charset="0"/>
              </a:rPr>
              <a:t>naistevastase</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vägivalla</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narratiiv</a:t>
            </a:r>
            <a:r>
              <a:rPr lang="en-US" sz="3200" dirty="0">
                <a:effectLst/>
                <a:latin typeface="Arial" panose="020B0604020202020204" pitchFamily="34" charset="0"/>
                <a:cs typeface="Arial" panose="020B0604020202020204" pitchFamily="34" charset="0"/>
              </a:rPr>
              <a:t>, mis </a:t>
            </a:r>
            <a:r>
              <a:rPr lang="en-US" sz="3200" dirty="0" err="1">
                <a:effectLst/>
                <a:latin typeface="Arial" panose="020B0604020202020204" pitchFamily="34" charset="0"/>
                <a:cs typeface="Arial" panose="020B0604020202020204" pitchFamily="34" charset="0"/>
              </a:rPr>
              <a:t>kasutab</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valesid</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või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eksitavaid</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soo</a:t>
            </a:r>
            <a:r>
              <a:rPr lang="en-US" sz="3200" dirty="0">
                <a:effectLst/>
                <a:latin typeface="Arial" panose="020B0604020202020204" pitchFamily="34" charset="0"/>
                <a:cs typeface="Arial" panose="020B0604020202020204" pitchFamily="34" charset="0"/>
              </a:rPr>
              <a:t>- ja </a:t>
            </a:r>
            <a:r>
              <a:rPr lang="en-US" sz="3200" dirty="0" err="1">
                <a:effectLst/>
                <a:latin typeface="Arial" panose="020B0604020202020204" pitchFamily="34" charset="0"/>
                <a:cs typeface="Arial" panose="020B0604020202020204" pitchFamily="34" charset="0"/>
              </a:rPr>
              <a:t>soopõhiseid</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narratiive</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sageli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teatud</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määral</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kooskõlastatult</a:t>
            </a:r>
            <a:r>
              <a:rPr lang="en-US" sz="3200" dirty="0">
                <a:effectLst/>
                <a:latin typeface="Arial" panose="020B0604020202020204" pitchFamily="34" charset="0"/>
                <a:cs typeface="Arial" panose="020B0604020202020204" pitchFamily="34" charset="0"/>
              </a:rPr>
              <a:t>, et </a:t>
            </a:r>
            <a:r>
              <a:rPr lang="en-US" sz="3200" dirty="0" err="1">
                <a:effectLst/>
                <a:latin typeface="Arial" panose="020B0604020202020204" pitchFamily="34" charset="0"/>
                <a:cs typeface="Arial" panose="020B0604020202020204" pitchFamily="34" charset="0"/>
              </a:rPr>
              <a:t>heidutada</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naisi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avalikus</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sfääris</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osalemast</a:t>
            </a:r>
            <a:r>
              <a:rPr lang="en-US" sz="3200" dirty="0">
                <a:effectLst/>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gn="just">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Soopõhine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desinformatsioon</a:t>
            </a:r>
            <a:r>
              <a:rPr lang="en-US" sz="3200" dirty="0">
                <a:latin typeface="Arial" panose="020B0604020202020204" pitchFamily="34" charset="0"/>
                <a:cs typeface="Arial" panose="020B0604020202020204" pitchFamily="34" charset="0"/>
              </a:rPr>
              <a:t> on </a:t>
            </a:r>
            <a:r>
              <a:rPr lang="en-US" sz="3200" dirty="0" err="1">
                <a:latin typeface="Arial" panose="020B0604020202020204" pitchFamily="34" charset="0"/>
                <a:cs typeface="Arial" panose="020B0604020202020204" pitchFamily="34" charset="0"/>
              </a:rPr>
              <a:t>relv</a:t>
            </a:r>
            <a:r>
              <a:rPr lang="en-US" sz="3200" dirty="0">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Soopõhine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desinformatsioon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ähvardab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inimesi</a:t>
            </a:r>
            <a:r>
              <a:rPr lang="en-US" sz="3200" dirty="0">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Sooline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desinformatsioon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ohustab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demokraatiat</a:t>
            </a:r>
            <a:r>
              <a:rPr lang="en-US" sz="3200" dirty="0">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Sooline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desinformatsioon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ohustab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julgeolekut</a:t>
            </a:r>
            <a:r>
              <a:rPr lang="en-US" sz="3200" dirty="0">
                <a:latin typeface="Arial" panose="020B0604020202020204" pitchFamily="34" charset="0"/>
                <a:cs typeface="Arial" panose="020B0604020202020204" pitchFamily="34" charset="0"/>
              </a:rPr>
              <a:t> ja </a:t>
            </a:r>
            <a:r>
              <a:rPr lang="en-US" sz="3200" dirty="0" err="1">
                <a:latin typeface="Arial" panose="020B0604020202020204" pitchFamily="34" charset="0"/>
                <a:cs typeface="Arial" panose="020B0604020202020204" pitchFamily="34" charset="0"/>
              </a:rPr>
              <a:t>inimõigusi</a:t>
            </a:r>
            <a:r>
              <a:rPr lang="en-US" sz="3200" dirty="0">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Soopõhine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desinformatsioon</a:t>
            </a:r>
            <a:r>
              <a:rPr lang="en-US" sz="3200" dirty="0">
                <a:latin typeface="Arial" panose="020B0604020202020204" pitchFamily="34" charset="0"/>
                <a:cs typeface="Arial" panose="020B0604020202020204" pitchFamily="34" charset="0"/>
              </a:rPr>
              <a:t> on </a:t>
            </a:r>
            <a:r>
              <a:rPr lang="en-US" sz="3200" dirty="0" err="1">
                <a:latin typeface="Arial" panose="020B0604020202020204" pitchFamily="34" charset="0"/>
                <a:cs typeface="Arial" panose="020B0604020202020204" pitchFamily="34" charset="0"/>
              </a:rPr>
              <a:t>parasiitne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võimendab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olemasolevaid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stereotüüpe</a:t>
            </a:r>
            <a:r>
              <a:rPr lang="en-US" sz="3200" dirty="0">
                <a:latin typeface="Arial" panose="020B0604020202020204" pitchFamily="34" charset="0"/>
                <a:cs typeface="Arial" panose="020B0604020202020204" pitchFamily="34" charset="0"/>
              </a:rPr>
              <a:t> ja </a:t>
            </a:r>
            <a:r>
              <a:rPr lang="en-US" sz="3200" dirty="0" err="1">
                <a:latin typeface="Arial" panose="020B0604020202020204" pitchFamily="34" charset="0"/>
                <a:cs typeface="Arial" panose="020B0604020202020204" pitchFamily="34" charset="0"/>
              </a:rPr>
              <a:t>eelarvamusi</a:t>
            </a:r>
            <a:r>
              <a:rPr lang="en-US" sz="3200" dirty="0">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Soolist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desinformatsiooni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võib</a:t>
            </a:r>
            <a:r>
              <a:rPr lang="en-US" sz="3200" dirty="0">
                <a:latin typeface="Arial" panose="020B0604020202020204" pitchFamily="34" charset="0"/>
                <a:cs typeface="Arial" panose="020B0604020202020204" pitchFamily="34" charset="0"/>
              </a:rPr>
              <a:t> olla </a:t>
            </a:r>
            <a:r>
              <a:rPr lang="en-US" sz="3200" dirty="0" err="1">
                <a:latin typeface="Arial" panose="020B0604020202020204" pitchFamily="34" charset="0"/>
                <a:cs typeface="Arial" panose="020B0604020202020204" pitchFamily="34" charset="0"/>
              </a:rPr>
              <a:t>raske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tuvastada</a:t>
            </a:r>
            <a:r>
              <a:rPr lang="en-US" sz="3200" dirty="0">
                <a:latin typeface="Arial" panose="020B0604020202020204" pitchFamily="34" charset="0"/>
                <a:cs typeface="Arial" panose="020B0604020202020204" pitchFamily="34" charset="0"/>
              </a:rPr>
              <a:t>.</a:t>
            </a:r>
          </a:p>
        </p:txBody>
      </p:sp>
      <p:pic>
        <p:nvPicPr>
          <p:cNvPr id="5" name="Picture 4" descr="A silhouette of a person&#10;&#10;Description automatically generated">
            <a:extLst>
              <a:ext uri="{FF2B5EF4-FFF2-40B4-BE49-F238E27FC236}">
                <a16:creationId xmlns:a16="http://schemas.microsoft.com/office/drawing/2014/main" id="{93578476-DF92-C38D-77A3-57EF1FA0AB53}"/>
              </a:ext>
            </a:extLst>
          </p:cNvPr>
          <p:cNvPicPr>
            <a:picLocks noChangeAspect="1"/>
          </p:cNvPicPr>
          <p:nvPr/>
        </p:nvPicPr>
        <p:blipFill>
          <a:blip r:embed="rId3">
            <a:extLst>
              <a:ext uri="{28A0092B-C50C-407E-A947-70E740481C1C}">
                <a14:useLocalDpi xmlns:a14="http://schemas.microsoft.com/office/drawing/2010/main" val="0"/>
              </a:ext>
            </a:extLst>
          </a:blip>
          <a:srcRect l="6921"/>
          <a:stretch/>
        </p:blipFill>
        <p:spPr>
          <a:xfrm>
            <a:off x="11513487" y="3140964"/>
            <a:ext cx="5911596" cy="6144768"/>
          </a:xfrm>
          <a:prstGeom prst="rect">
            <a:avLst/>
          </a:prstGeom>
        </p:spPr>
      </p:pic>
      <p:sp>
        <p:nvSpPr>
          <p:cNvPr id="6" name="TextBox 5">
            <a:extLst>
              <a:ext uri="{FF2B5EF4-FFF2-40B4-BE49-F238E27FC236}">
                <a16:creationId xmlns:a16="http://schemas.microsoft.com/office/drawing/2014/main" id="{11458A69-690B-C406-0691-DD8E3506A382}"/>
              </a:ext>
            </a:extLst>
          </p:cNvPr>
          <p:cNvSpPr txBox="1"/>
          <p:nvPr/>
        </p:nvSpPr>
        <p:spPr>
          <a:xfrm>
            <a:off x="1371600" y="1027611"/>
            <a:ext cx="14879539" cy="707886"/>
          </a:xfrm>
          <a:prstGeom prst="rect">
            <a:avLst/>
          </a:prstGeom>
          <a:noFill/>
        </p:spPr>
        <p:txBody>
          <a:bodyPr wrap="square" rtlCol="0">
            <a:spAutoFit/>
          </a:bodyPr>
          <a:lstStyle/>
          <a:p>
            <a:r>
              <a:rPr lang="en-US" sz="4000" b="1" dirty="0" err="1">
                <a:effectLst/>
                <a:latin typeface="Arial" panose="020B0604020202020204" pitchFamily="34" charset="0"/>
                <a:cs typeface="Arial" panose="020B0604020202020204" pitchFamily="34" charset="0"/>
              </a:rPr>
              <a:t>Soopõhine</a:t>
            </a:r>
            <a:r>
              <a:rPr lang="en-US" sz="4000" b="1" dirty="0">
                <a:effectLst/>
                <a:latin typeface="Arial" panose="020B0604020202020204" pitchFamily="34" charset="0"/>
                <a:cs typeface="Arial" panose="020B0604020202020204" pitchFamily="34" charset="0"/>
              </a:rPr>
              <a:t> </a:t>
            </a:r>
            <a:r>
              <a:rPr lang="en-US" sz="4000" b="1" dirty="0" err="1">
                <a:effectLst/>
                <a:latin typeface="Arial" panose="020B0604020202020204" pitchFamily="34" charset="0"/>
                <a:cs typeface="Arial" panose="020B0604020202020204" pitchFamily="34" charset="0"/>
              </a:rPr>
              <a:t>desinformatsioon</a:t>
            </a:r>
            <a:r>
              <a:rPr lang="en-US" sz="4000" b="1" dirty="0">
                <a:effectLst/>
                <a:latin typeface="Arial" panose="020B0604020202020204" pitchFamily="34" charset="0"/>
                <a:cs typeface="Arial" panose="020B0604020202020204" pitchFamily="34" charset="0"/>
              </a:rPr>
              <a:t> (</a:t>
            </a:r>
            <a:r>
              <a:rPr lang="en-US" sz="4000" b="1" i="1" dirty="0">
                <a:effectLst/>
                <a:latin typeface="Arial" panose="020B0604020202020204" pitchFamily="34" charset="0"/>
                <a:cs typeface="Arial" panose="020B0604020202020204" pitchFamily="34" charset="0"/>
              </a:rPr>
              <a:t>gendered disinformation</a:t>
            </a:r>
            <a:r>
              <a:rPr lang="en-US" sz="4000" b="1" dirty="0">
                <a:effectLst/>
                <a:latin typeface="Arial" panose="020B0604020202020204" pitchFamily="34" charset="0"/>
                <a:cs typeface="Arial" panose="020B0604020202020204" pitchFamily="34" charset="0"/>
              </a:rPr>
              <a:t>)</a:t>
            </a:r>
            <a:endParaRPr lang="en-E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77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DDC51F-10E2-9D9E-8925-5BC9DCF1D98E}"/>
              </a:ext>
            </a:extLst>
          </p:cNvPr>
          <p:cNvSpPr txBox="1"/>
          <p:nvPr/>
        </p:nvSpPr>
        <p:spPr>
          <a:xfrm>
            <a:off x="1371600" y="156173"/>
            <a:ext cx="15544800" cy="6001643"/>
          </a:xfrm>
          <a:prstGeom prst="rect">
            <a:avLst/>
          </a:prstGeom>
          <a:noFill/>
        </p:spPr>
        <p:txBody>
          <a:bodyPr wrap="square" rtlCol="0">
            <a:spAutoFit/>
          </a:bodyPr>
          <a:lstStyle/>
          <a:p>
            <a:pPr algn="ctr"/>
            <a:r>
              <a:rPr lang="en-GB" sz="3200" b="1" i="1" dirty="0">
                <a:solidFill>
                  <a:srgbClr val="0F0F0F"/>
                </a:solidFill>
                <a:effectLst/>
                <a:highlight>
                  <a:srgbClr val="FFFFFF"/>
                </a:highlight>
                <a:latin typeface="Arial" panose="020B0604020202020204" pitchFamily="34" charset="0"/>
                <a:cs typeface="Arial" panose="020B0604020202020204" pitchFamily="34" charset="0"/>
              </a:rPr>
              <a:t>Debunking Russian Propaganda: The Truth Behind NATO Expansion and the Russia`s Invasion</a:t>
            </a:r>
          </a:p>
          <a:p>
            <a:pPr algn="ctr"/>
            <a:endParaRPr lang="en-GB" sz="3200" b="1" i="1" dirty="0">
              <a:solidFill>
                <a:srgbClr val="0F0F0F"/>
              </a:solidFill>
              <a:effectLst/>
              <a:highlight>
                <a:srgbClr val="FFFFFF"/>
              </a:highlight>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hlinkClick r:id="rId3"/>
              </a:rPr>
              <a:t>https://youtu.be/QRWQkh_T9eQ?si=cDuRl2re-B_FmIsS</a:t>
            </a:r>
            <a:r>
              <a:rPr lang="en-GB" sz="3200" dirty="0">
                <a:latin typeface="Arial" panose="020B0604020202020204" pitchFamily="34" charset="0"/>
                <a:cs typeface="Arial" panose="020B0604020202020204" pitchFamily="34" charset="0"/>
              </a:rPr>
              <a:t> </a:t>
            </a:r>
          </a:p>
          <a:p>
            <a:pPr algn="ctr"/>
            <a:r>
              <a:rPr lang="en-GB" sz="3200" dirty="0">
                <a:latin typeface="Arial" panose="020B0604020202020204" pitchFamily="34" charset="0"/>
                <a:cs typeface="Arial" panose="020B0604020202020204" pitchFamily="34" charset="0"/>
              </a:rPr>
              <a:t>18. </a:t>
            </a:r>
            <a:r>
              <a:rPr lang="en-GB" sz="3200" dirty="0" err="1">
                <a:latin typeface="Arial" panose="020B0604020202020204" pitchFamily="34" charset="0"/>
                <a:cs typeface="Arial" panose="020B0604020202020204" pitchFamily="34" charset="0"/>
              </a:rPr>
              <a:t>märts</a:t>
            </a:r>
            <a:r>
              <a:rPr lang="en-GB" sz="3200" dirty="0">
                <a:latin typeface="Arial" panose="020B0604020202020204" pitchFamily="34" charset="0"/>
                <a:cs typeface="Arial" panose="020B0604020202020204" pitchFamily="34" charset="0"/>
              </a:rPr>
              <a:t> 2024 (ca 3 min)</a:t>
            </a:r>
          </a:p>
          <a:p>
            <a:pPr algn="ctr"/>
            <a:endParaRPr lang="en-GB" sz="3200" dirty="0">
              <a:latin typeface="Arial" panose="020B0604020202020204" pitchFamily="34" charset="0"/>
              <a:cs typeface="Arial" panose="020B0604020202020204" pitchFamily="34" charset="0"/>
            </a:endParaRPr>
          </a:p>
          <a:p>
            <a:pPr algn="ctr"/>
            <a:r>
              <a:rPr lang="et-EE" sz="3200" dirty="0">
                <a:latin typeface="Arial" panose="020B0604020202020204" pitchFamily="34" charset="0"/>
                <a:cs typeface="Arial" panose="020B0604020202020204" pitchFamily="34" charset="0"/>
              </a:rPr>
              <a:t>Venemaa propaganda püüab veenda lääne publikut, et NATO on olnud oht riigi riiklikule julgeolekule. Kreml püüab propageerida ideed, et sõjalise bloki idasuunaline laienemine on reetnud 1990. aastal NSV Liiduga sõlmitud lepingu, lubades mitte laieneda Ida-Saksamaa territooriumist kaugemale. See on levinud müüt, kuna seda lepingut ei eksisteeri ning NATO on säilitanud uutele liikmetele avatud uste poliitika alates selle asutamisest 1949. aastal ning see poliitika jääb muutumatuks.</a:t>
            </a:r>
            <a:endParaRPr lang="en-EE" sz="3200" dirty="0">
              <a:latin typeface="Arial" panose="020B0604020202020204" pitchFamily="34" charset="0"/>
              <a:cs typeface="Arial" panose="020B0604020202020204" pitchFamily="34" charset="0"/>
            </a:endParaRPr>
          </a:p>
        </p:txBody>
      </p:sp>
      <p:pic>
        <p:nvPicPr>
          <p:cNvPr id="12" name="Picture 11" descr="A person standing in front of a red line&#10;&#10;Description automatically generated">
            <a:extLst>
              <a:ext uri="{FF2B5EF4-FFF2-40B4-BE49-F238E27FC236}">
                <a16:creationId xmlns:a16="http://schemas.microsoft.com/office/drawing/2014/main" id="{096D7DCE-EE7B-D2E2-A375-C710B88FB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6591300"/>
            <a:ext cx="8026400" cy="3539527"/>
          </a:xfrm>
          <a:prstGeom prst="rect">
            <a:avLst/>
          </a:prstGeom>
        </p:spPr>
      </p:pic>
    </p:spTree>
    <p:extLst>
      <p:ext uri="{BB962C8B-B14F-4D97-AF65-F5344CB8AC3E}">
        <p14:creationId xmlns:p14="http://schemas.microsoft.com/office/powerpoint/2010/main" val="102165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F9249A-8FF3-00C2-73AE-5B6B5D0EC570}"/>
              </a:ext>
            </a:extLst>
          </p:cNvPr>
          <p:cNvSpPr txBox="1"/>
          <p:nvPr/>
        </p:nvSpPr>
        <p:spPr>
          <a:xfrm>
            <a:off x="2286000" y="495300"/>
            <a:ext cx="13258800" cy="4031873"/>
          </a:xfrm>
          <a:prstGeom prst="rect">
            <a:avLst/>
          </a:prstGeom>
          <a:noFill/>
        </p:spPr>
        <p:txBody>
          <a:bodyPr wrap="square" rtlCol="0">
            <a:spAutoFit/>
          </a:bodyPr>
          <a:lstStyle/>
          <a:p>
            <a:pPr algn="ctr"/>
            <a:r>
              <a:rPr lang="en-GB" sz="3200" b="1" i="1" dirty="0">
                <a:solidFill>
                  <a:srgbClr val="0F0F0F"/>
                </a:solidFill>
                <a:effectLst/>
                <a:highlight>
                  <a:srgbClr val="FFFFFF"/>
                </a:highlight>
                <a:latin typeface="Arial" panose="020B0604020202020204" pitchFamily="34" charset="0"/>
                <a:cs typeface="Arial" panose="020B0604020202020204" pitchFamily="34" charset="0"/>
              </a:rPr>
              <a:t>Russia beams propaganda into neighbouring NATO member Estonia as tensions rise on Putin’s ‘V-Day’</a:t>
            </a:r>
          </a:p>
          <a:p>
            <a:pPr algn="ctr"/>
            <a:endParaRPr lang="en-GB" sz="3200" b="1" i="1" dirty="0">
              <a:solidFill>
                <a:srgbClr val="0F0F0F"/>
              </a:solidFill>
              <a:effectLst/>
              <a:highlight>
                <a:srgbClr val="FFFFFF"/>
              </a:highlight>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hlinkClick r:id="rId3"/>
              </a:rPr>
              <a:t>https://youtu.be/2NrbugbixxY?si=sHCUMg_a01XCixGY</a:t>
            </a:r>
            <a:r>
              <a:rPr lang="en-GB" sz="3200" dirty="0">
                <a:latin typeface="Arial" panose="020B0604020202020204" pitchFamily="34" charset="0"/>
                <a:cs typeface="Arial" panose="020B0604020202020204" pitchFamily="34" charset="0"/>
              </a:rPr>
              <a:t> </a:t>
            </a:r>
          </a:p>
          <a:p>
            <a:pPr algn="ctr"/>
            <a:r>
              <a:rPr lang="en-GB" sz="3200" dirty="0">
                <a:latin typeface="Arial" panose="020B0604020202020204" pitchFamily="34" charset="0"/>
                <a:cs typeface="Arial" panose="020B0604020202020204" pitchFamily="34" charset="0"/>
              </a:rPr>
              <a:t>9. </a:t>
            </a:r>
            <a:r>
              <a:rPr lang="en-GB" sz="3200" dirty="0" err="1">
                <a:latin typeface="Arial" panose="020B0604020202020204" pitchFamily="34" charset="0"/>
                <a:cs typeface="Arial" panose="020B0604020202020204" pitchFamily="34" charset="0"/>
              </a:rPr>
              <a:t>mai</a:t>
            </a:r>
            <a:r>
              <a:rPr lang="en-GB" sz="3200" dirty="0">
                <a:latin typeface="Arial" panose="020B0604020202020204" pitchFamily="34" charset="0"/>
                <a:cs typeface="Arial" panose="020B0604020202020204" pitchFamily="34" charset="0"/>
              </a:rPr>
              <a:t> 2024 (ca 8 min)</a:t>
            </a:r>
          </a:p>
          <a:p>
            <a:pPr algn="ctr"/>
            <a:endParaRPr lang="en-GB" sz="3200" dirty="0">
              <a:latin typeface="Arial" panose="020B0604020202020204" pitchFamily="34" charset="0"/>
              <a:cs typeface="Arial" panose="020B0604020202020204" pitchFamily="34" charset="0"/>
            </a:endParaRPr>
          </a:p>
          <a:p>
            <a:pPr algn="ctr"/>
            <a:r>
              <a:rPr lang="et-EE" sz="3200" dirty="0">
                <a:latin typeface="Arial" panose="020B0604020202020204" pitchFamily="34" charset="0"/>
                <a:cs typeface="Arial" panose="020B0604020202020204" pitchFamily="34" charset="0"/>
              </a:rPr>
              <a:t>Venemaa edastas 9. mail Eestisse propagandavideot, et pinged NATO territooriumil tõuseks. </a:t>
            </a:r>
            <a:endParaRPr lang="en-EE" sz="3200" dirty="0">
              <a:latin typeface="Arial" panose="020B0604020202020204" pitchFamily="34" charset="0"/>
              <a:cs typeface="Arial" panose="020B0604020202020204" pitchFamily="34" charset="0"/>
            </a:endParaRPr>
          </a:p>
        </p:txBody>
      </p:sp>
      <p:pic>
        <p:nvPicPr>
          <p:cNvPr id="14" name="Picture 13" descr="A blue sign with white text&#10;&#10;Description automatically generated">
            <a:extLst>
              <a:ext uri="{FF2B5EF4-FFF2-40B4-BE49-F238E27FC236}">
                <a16:creationId xmlns:a16="http://schemas.microsoft.com/office/drawing/2014/main" id="{99F7ED60-711D-EA51-7D3D-0CEA82D60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096" y="4686300"/>
            <a:ext cx="10616608" cy="5378872"/>
          </a:xfrm>
          <a:prstGeom prst="rect">
            <a:avLst/>
          </a:prstGeom>
        </p:spPr>
      </p:pic>
    </p:spTree>
    <p:extLst>
      <p:ext uri="{BB962C8B-B14F-4D97-AF65-F5344CB8AC3E}">
        <p14:creationId xmlns:p14="http://schemas.microsoft.com/office/powerpoint/2010/main" val="743060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4696</TotalTime>
  <Words>884</Words>
  <Application>Microsoft Macintosh PowerPoint</Application>
  <PresentationFormat>Custom</PresentationFormat>
  <Paragraphs>86</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TT Firs Neue</vt:lpstr>
      <vt:lpstr>Aptos</vt:lpstr>
      <vt:lpstr>Arial</vt:lpstr>
      <vt:lpstr>Roboto</vt:lpstr>
      <vt:lpstr>Stadio Now Devanagari Bold</vt:lpstr>
      <vt:lpstr>Noticia Text</vt:lpstr>
      <vt:lpstr>Stadio Now Devanagari</vt:lpstr>
      <vt:lpstr>Calibri</vt:lpstr>
      <vt:lpstr>Europa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infosõda ja valeuudised</dc:title>
  <cp:lastModifiedBy>Krista Mulenok</cp:lastModifiedBy>
  <cp:revision>40</cp:revision>
  <dcterms:created xsi:type="dcterms:W3CDTF">2006-08-16T00:00:00Z</dcterms:created>
  <dcterms:modified xsi:type="dcterms:W3CDTF">2024-08-21T21:45:57Z</dcterms:modified>
  <dc:identifier>DAGFNgq_-SQ</dc:identifier>
</cp:coreProperties>
</file>