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Jura Bold" charset="1" panose="00000800000000000000"/>
      <p:regular r:id="rId20"/>
    </p:embeddedFont>
    <p:embeddedFont>
      <p:font typeface="Evolventa Bold" charset="1" panose="020B0702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3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738184" y="-5638509"/>
            <a:ext cx="17012157" cy="17259226"/>
          </a:xfrm>
          <a:custGeom>
            <a:avLst/>
            <a:gdLst/>
            <a:ahLst/>
            <a:cxnLst/>
            <a:rect r="r" b="b" t="t" l="l"/>
            <a:pathLst>
              <a:path h="17259226" w="17012157">
                <a:moveTo>
                  <a:pt x="0" y="0"/>
                </a:moveTo>
                <a:lnTo>
                  <a:pt x="17012157" y="0"/>
                </a:lnTo>
                <a:lnTo>
                  <a:pt x="17012157" y="17259226"/>
                </a:lnTo>
                <a:lnTo>
                  <a:pt x="0" y="17259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69" t="-430" r="0" b="-43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4407" y="1518879"/>
            <a:ext cx="15911567" cy="6183426"/>
            <a:chOff x="0" y="0"/>
            <a:chExt cx="21215423" cy="824456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368324"/>
              <a:ext cx="21215423" cy="3885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774"/>
                </a:lnSpc>
              </a:pPr>
              <a:r>
                <a:rPr lang="en-US" sz="11971" b="true">
                  <a:solidFill>
                    <a:srgbClr val="FFFFFF"/>
                  </a:solidFill>
                  <a:latin typeface="Jura Bold"/>
                  <a:ea typeface="Jura Bold"/>
                  <a:cs typeface="Jura Bold"/>
                  <a:sym typeface="Jura Bold"/>
                </a:rPr>
                <a:t>Digitaalne aktivism noortele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62721"/>
              <a:ext cx="21215423" cy="74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461781"/>
              <a:ext cx="21215423" cy="792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901"/>
                </a:lnSpc>
                <a:spcBef>
                  <a:spcPct val="0"/>
                </a:spcBef>
              </a:pPr>
              <a:r>
                <a:rPr lang="en-US" b="true" sz="3500">
                  <a:solidFill>
                    <a:srgbClr val="FFFFFF"/>
                  </a:solidFill>
                  <a:latin typeface="Jura Bold"/>
                  <a:ea typeface="Jura Bold"/>
                  <a:cs typeface="Jura Bold"/>
                  <a:sym typeface="Jura Bold"/>
                </a:rPr>
                <a:t>German Morris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489845" y="-4273439"/>
            <a:ext cx="13830696" cy="10604278"/>
          </a:xfrm>
          <a:custGeom>
            <a:avLst/>
            <a:gdLst/>
            <a:ahLst/>
            <a:cxnLst/>
            <a:rect r="r" b="b" t="t" l="l"/>
            <a:pathLst>
              <a:path h="10604278" w="13830696">
                <a:moveTo>
                  <a:pt x="0" y="0"/>
                </a:moveTo>
                <a:lnTo>
                  <a:pt x="13830696" y="0"/>
                </a:lnTo>
                <a:lnTo>
                  <a:pt x="13830696" y="10604278"/>
                </a:lnTo>
                <a:lnTo>
                  <a:pt x="0" y="1060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706" r="0" b="-421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8214" y="785394"/>
            <a:ext cx="15111571" cy="8194956"/>
            <a:chOff x="0" y="0"/>
            <a:chExt cx="20148762" cy="1092660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711659"/>
              <a:ext cx="20148762" cy="3179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478"/>
                </a:lnSpc>
              </a:pPr>
              <a:r>
                <a:rPr lang="en-US" sz="7898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Tööriistad meediakanalite edendamiseks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505999"/>
              <a:ext cx="20148762" cy="5440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SMM (sotsiaalmeedia turundus): sihtotstarbelise reklaami ja sisustrateegiate kasutamine sihtrühmade kaasamiseks.</a:t>
              </a:r>
            </a:p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SEO (Search Engine Optimisation): sisu optimeerimine, et suurendada otsingumootorite nähtavust.</a:t>
              </a:r>
            </a:p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Analüüsivahendid: Platvormid nagu Google Analytics ja sotsiaalne analüüs (nagu Hootsuite) aitavad jälgida kampaaniate tulemuslikkust.</a:t>
              </a:r>
            </a:p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Mõjutajate turundus: koostöö mõjukate blogijate ja arvamusliidritega, et edendada ideid ja projekte.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65066" y="4608422"/>
            <a:ext cx="2702757" cy="1858291"/>
            <a:chOff x="0" y="0"/>
            <a:chExt cx="3603676" cy="247772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57150"/>
              <a:ext cx="3603676" cy="61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6147FF"/>
                  </a:solidFill>
                  <a:latin typeface="Jura Bold"/>
                  <a:ea typeface="Jura Bold"/>
                  <a:cs typeface="Jura Bold"/>
                  <a:sym typeface="Jura Bold"/>
                </a:rPr>
                <a:t>pingerea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774921"/>
              <a:ext cx="3603676" cy="385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91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39177"/>
              <a:ext cx="3603676" cy="597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7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38875" y="4608422"/>
            <a:ext cx="2459408" cy="2757732"/>
            <a:chOff x="0" y="0"/>
            <a:chExt cx="3279211" cy="367697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3279211" cy="1924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6147FF"/>
                  </a:solidFill>
                  <a:latin typeface="Jura Bold"/>
                  <a:ea typeface="Jura Bold"/>
                  <a:cs typeface="Jura Bold"/>
                  <a:sym typeface="Jura Bold"/>
                </a:rPr>
                <a:t>Esialgsed andmed 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063783"/>
              <a:ext cx="3279211" cy="456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4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147089"/>
              <a:ext cx="3279211" cy="597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76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034572" y="4608422"/>
            <a:ext cx="3243849" cy="2378941"/>
            <a:chOff x="0" y="0"/>
            <a:chExt cx="4325132" cy="317192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4325132" cy="1270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6147FF"/>
                  </a:solidFill>
                  <a:latin typeface="Jura Bold"/>
                  <a:ea typeface="Jura Bold"/>
                  <a:cs typeface="Jura Bold"/>
                  <a:sym typeface="Jura Bold"/>
                </a:rPr>
                <a:t>väljundtulemus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558728"/>
              <a:ext cx="4325132" cy="456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4"/>
                </a:lnSpc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531233"/>
              <a:ext cx="4325132" cy="420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6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672342" y="-8425172"/>
            <a:ext cx="18621375" cy="13279088"/>
          </a:xfrm>
          <a:custGeom>
            <a:avLst/>
            <a:gdLst/>
            <a:ahLst/>
            <a:cxnLst/>
            <a:rect r="r" b="b" t="t" l="l"/>
            <a:pathLst>
              <a:path h="13279088" w="18621375">
                <a:moveTo>
                  <a:pt x="0" y="0"/>
                </a:moveTo>
                <a:lnTo>
                  <a:pt x="18621375" y="0"/>
                </a:lnTo>
                <a:lnTo>
                  <a:pt x="18621375" y="13279088"/>
                </a:lnTo>
                <a:lnTo>
                  <a:pt x="0" y="13279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874" r="-1430" b="-183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663685"/>
            <a:ext cx="11515725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80"/>
              </a:lnSpc>
              <a:spcBef>
                <a:spcPct val="0"/>
              </a:spcBef>
            </a:pPr>
            <a:r>
              <a:rPr lang="en-US" b="true" sz="6400">
                <a:solidFill>
                  <a:srgbClr val="FFFFFF"/>
                </a:solidFill>
                <a:latin typeface="Jura Bold"/>
                <a:ea typeface="Jura Bold"/>
                <a:cs typeface="Jura Bold"/>
                <a:sym typeface="Jura Bold"/>
              </a:rPr>
              <a:t>Algoritmid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3809136"/>
            <a:ext cx="7050506" cy="257306"/>
            <a:chOff x="0" y="0"/>
            <a:chExt cx="9400674" cy="343075"/>
          </a:xfrm>
        </p:grpSpPr>
        <p:grpSp>
          <p:nvGrpSpPr>
            <p:cNvPr name="Group 17" id="17"/>
            <p:cNvGrpSpPr/>
            <p:nvPr/>
          </p:nvGrpSpPr>
          <p:grpSpPr>
            <a:xfrm rot="5423755">
              <a:off x="1173" y="1173"/>
              <a:ext cx="340729" cy="340729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9" id="19"/>
            <p:cNvGrpSpPr/>
            <p:nvPr/>
          </p:nvGrpSpPr>
          <p:grpSpPr>
            <a:xfrm rot="5423755">
              <a:off x="4341045" y="1173"/>
              <a:ext cx="340729" cy="340729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5423755">
              <a:off x="9058772" y="1173"/>
              <a:ext cx="340729" cy="340729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3" id="23"/>
          <p:cNvGrpSpPr/>
          <p:nvPr/>
        </p:nvGrpSpPr>
        <p:grpSpPr>
          <a:xfrm rot="0">
            <a:off x="1028700" y="7108847"/>
            <a:ext cx="7050506" cy="257306"/>
            <a:chOff x="0" y="0"/>
            <a:chExt cx="9400674" cy="343075"/>
          </a:xfrm>
        </p:grpSpPr>
        <p:grpSp>
          <p:nvGrpSpPr>
            <p:cNvPr name="Group 24" id="24"/>
            <p:cNvGrpSpPr/>
            <p:nvPr/>
          </p:nvGrpSpPr>
          <p:grpSpPr>
            <a:xfrm rot="5423755">
              <a:off x="1173" y="1173"/>
              <a:ext cx="340729" cy="340729"/>
              <a:chOff x="0" y="0"/>
              <a:chExt cx="6350000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5423755">
              <a:off x="4341045" y="1173"/>
              <a:ext cx="340729" cy="340729"/>
              <a:chOff x="0" y="0"/>
              <a:chExt cx="6350000" cy="63500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5423755">
              <a:off x="9058772" y="1173"/>
              <a:ext cx="340729" cy="340729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30" id="30"/>
          <p:cNvGrpSpPr/>
          <p:nvPr/>
        </p:nvGrpSpPr>
        <p:grpSpPr>
          <a:xfrm rot="0">
            <a:off x="538875" y="7723241"/>
            <a:ext cx="2459408" cy="2757732"/>
            <a:chOff x="0" y="0"/>
            <a:chExt cx="3279211" cy="3676976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57150"/>
              <a:ext cx="3279211" cy="1924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6147FF"/>
                  </a:solidFill>
                  <a:latin typeface="Jura Bold"/>
                  <a:ea typeface="Jura Bold"/>
                  <a:cs typeface="Jura Bold"/>
                  <a:sym typeface="Jura Bold"/>
                </a:rPr>
                <a:t>Esialgsed andmed 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3063783"/>
              <a:ext cx="3279211" cy="456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4"/>
                </a:lnSpc>
              </a:pP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2147089"/>
              <a:ext cx="3279211" cy="597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76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665066" y="7723241"/>
            <a:ext cx="2702757" cy="2839225"/>
            <a:chOff x="0" y="0"/>
            <a:chExt cx="3603676" cy="3785633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-57150"/>
              <a:ext cx="3603676" cy="1924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6147FF"/>
                  </a:solidFill>
                  <a:latin typeface="Jura Bold"/>
                  <a:ea typeface="Jura Bold"/>
                  <a:cs typeface="Jura Bold"/>
                  <a:sym typeface="Jura Bold"/>
                </a:rPr>
                <a:t>Kandidaatide valik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3082833"/>
              <a:ext cx="3603676" cy="385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91"/>
                </a:lnSpc>
              </a:pP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2147089"/>
              <a:ext cx="3603676" cy="597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76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7034572" y="7723241"/>
            <a:ext cx="3243849" cy="2378941"/>
            <a:chOff x="0" y="0"/>
            <a:chExt cx="4325132" cy="3171921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-57150"/>
              <a:ext cx="4325132" cy="1270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6147FF"/>
                  </a:solidFill>
                  <a:latin typeface="Jura Bold"/>
                  <a:ea typeface="Jura Bold"/>
                  <a:cs typeface="Jura Bold"/>
                  <a:sym typeface="Jura Bold"/>
                </a:rPr>
                <a:t>väljundtulemus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2558728"/>
              <a:ext cx="4325132" cy="456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4"/>
                </a:lnSpc>
              </a:pP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1531233"/>
              <a:ext cx="4325132" cy="420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61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56617" y="2435452"/>
            <a:ext cx="11515725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Jura Bold"/>
                <a:ea typeface="Jura Bold"/>
                <a:cs typeface="Jura Bold"/>
                <a:sym typeface="Jura Bold"/>
              </a:rPr>
              <a:t>Profiilil põhinevad soovitused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314613" y="5644491"/>
            <a:ext cx="1514962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Jura Bold"/>
                <a:ea typeface="Jura Bold"/>
                <a:cs typeface="Jura Bold"/>
                <a:sym typeface="Jura Bold"/>
              </a:rPr>
              <a:t>Soovitused, mis põhinevad otsinguajalool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29485" y="1683114"/>
            <a:ext cx="16305327" cy="16843704"/>
          </a:xfrm>
          <a:custGeom>
            <a:avLst/>
            <a:gdLst/>
            <a:ahLst/>
            <a:cxnLst/>
            <a:rect r="r" b="b" t="t" l="l"/>
            <a:pathLst>
              <a:path h="16843704" w="16305327">
                <a:moveTo>
                  <a:pt x="0" y="0"/>
                </a:moveTo>
                <a:lnTo>
                  <a:pt x="16305328" y="0"/>
                </a:lnTo>
                <a:lnTo>
                  <a:pt x="16305328" y="16843703"/>
                </a:lnTo>
                <a:lnTo>
                  <a:pt x="0" y="1684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23" t="0" r="-498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8570" y="4887384"/>
            <a:ext cx="4370916" cy="4370916"/>
          </a:xfrm>
          <a:custGeom>
            <a:avLst/>
            <a:gdLst/>
            <a:ahLst/>
            <a:cxnLst/>
            <a:rect r="r" b="b" t="t" l="l"/>
            <a:pathLst>
              <a:path h="4370916" w="4370916">
                <a:moveTo>
                  <a:pt x="0" y="0"/>
                </a:moveTo>
                <a:lnTo>
                  <a:pt x="4370915" y="0"/>
                </a:lnTo>
                <a:lnTo>
                  <a:pt x="4370915" y="4370916"/>
                </a:lnTo>
                <a:lnTo>
                  <a:pt x="0" y="4370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1180095" y="1019175"/>
            <a:ext cx="15356761" cy="13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5"/>
              </a:lnSpc>
            </a:pPr>
            <a:r>
              <a:rPr lang="en-US" b="true" sz="8554">
                <a:solidFill>
                  <a:srgbClr val="FFFFFF"/>
                </a:solidFill>
                <a:latin typeface="Jura Bold"/>
                <a:ea typeface="Jura Bold"/>
                <a:cs typeface="Jura Bold"/>
                <a:sym typeface="Jura Bold"/>
              </a:rPr>
              <a:t>Mentimeter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91" t="0" r="-9060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863533" y="-5715000"/>
            <a:ext cx="12582484" cy="11430000"/>
          </a:xfrm>
          <a:custGeom>
            <a:avLst/>
            <a:gdLst/>
            <a:ahLst/>
            <a:cxnLst/>
            <a:rect r="r" b="b" t="t" l="l"/>
            <a:pathLst>
              <a:path h="11430000" w="12582484">
                <a:moveTo>
                  <a:pt x="0" y="0"/>
                </a:moveTo>
                <a:lnTo>
                  <a:pt x="12582484" y="0"/>
                </a:lnTo>
                <a:lnTo>
                  <a:pt x="12582484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375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77017" y="-321490"/>
            <a:ext cx="10635017" cy="10929980"/>
          </a:xfrm>
          <a:custGeom>
            <a:avLst/>
            <a:gdLst/>
            <a:ahLst/>
            <a:cxnLst/>
            <a:rect r="r" b="b" t="t" l="l"/>
            <a:pathLst>
              <a:path h="10929980" w="10635017">
                <a:moveTo>
                  <a:pt x="0" y="0"/>
                </a:moveTo>
                <a:lnTo>
                  <a:pt x="10635017" y="0"/>
                </a:lnTo>
                <a:lnTo>
                  <a:pt x="10635017" y="10929980"/>
                </a:lnTo>
                <a:lnTo>
                  <a:pt x="0" y="10929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3054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517220" y="-3805766"/>
            <a:ext cx="8947732" cy="14515160"/>
            <a:chOff x="0" y="0"/>
            <a:chExt cx="11930310" cy="1935354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96315"/>
              <a:ext cx="11930310" cy="3171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239"/>
                </a:lnSpc>
              </a:pPr>
              <a:r>
                <a:rPr lang="en-US" sz="51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  Digitaalse aktivismi miinused</a:t>
              </a:r>
            </a:p>
            <a:p>
              <a:pPr algn="l">
                <a:lnSpc>
                  <a:spcPts val="624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765241"/>
              <a:ext cx="11930310" cy="12184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 </a:t>
              </a:r>
              <a:r>
                <a:rPr lang="en-US" sz="41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Digitaalse aktivismi miinused</a:t>
              </a:r>
            </a:p>
            <a:p>
              <a:pPr algn="l">
                <a:lnSpc>
                  <a:spcPts val="3919"/>
                </a:lnSpc>
              </a:pPr>
            </a:p>
            <a:p>
              <a:pPr algn="l" marL="604519" indent="-302260" lvl="1">
                <a:lnSpc>
                  <a:spcPts val="3919"/>
                </a:lnSpc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Osalemise pealiskaudsus: virtuaalsed tegevused, näiteks meeldimised või like'id, võivad tekitada osalemise illusiooni ilma tegelike muutusteta (slacktivism).</a:t>
              </a:r>
            </a:p>
            <a:p>
              <a:pPr algn="l" marL="604519" indent="-302260" lvl="1">
                <a:lnSpc>
                  <a:spcPts val="3919"/>
                </a:lnSpc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Väärinfo: võltsitud uudiste ja väärinfo levik, mis võib kahjustada kampaaniaid ja vähendada aktivismi usaldusväärsust.</a:t>
              </a:r>
            </a:p>
            <a:p>
              <a:pPr algn="l" marL="604519" indent="-302260" lvl="1">
                <a:lnSpc>
                  <a:spcPts val="3919"/>
                </a:lnSpc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Tsensuur ja kontroll: ametiasutused ja ettevõtted võivad piirata juurdepääsu internetile või blokeerida aktivistide lehekülgi, mis raskendab kampaaniate läbiviimist.</a:t>
              </a:r>
            </a:p>
            <a:p>
              <a:pPr algn="l" marL="604519" indent="-302260" lvl="1">
                <a:lnSpc>
                  <a:spcPts val="3919"/>
                </a:lnSpc>
                <a:spcBef>
                  <a:spcPct val="0"/>
                </a:spcBef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Sotsiaalmeedia algoritmid: populaar- või reklaaminormidele mittevastava sisu mahasurumine, mis piirab aktivistide sõnumite levikut.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8802366"/>
              <a:ext cx="11930310" cy="453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391" t="0" r="-9060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863533" y="-5715000"/>
            <a:ext cx="12582484" cy="11430000"/>
          </a:xfrm>
          <a:custGeom>
            <a:avLst/>
            <a:gdLst/>
            <a:ahLst/>
            <a:cxnLst/>
            <a:rect r="r" b="b" t="t" l="l"/>
            <a:pathLst>
              <a:path h="11430000" w="12582484">
                <a:moveTo>
                  <a:pt x="0" y="0"/>
                </a:moveTo>
                <a:lnTo>
                  <a:pt x="12582484" y="0"/>
                </a:lnTo>
                <a:lnTo>
                  <a:pt x="12582484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375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77017" y="-321490"/>
            <a:ext cx="10635017" cy="10929980"/>
          </a:xfrm>
          <a:custGeom>
            <a:avLst/>
            <a:gdLst/>
            <a:ahLst/>
            <a:cxnLst/>
            <a:rect r="r" b="b" t="t" l="l"/>
            <a:pathLst>
              <a:path h="10929980" w="10635017">
                <a:moveTo>
                  <a:pt x="0" y="0"/>
                </a:moveTo>
                <a:lnTo>
                  <a:pt x="10635017" y="0"/>
                </a:lnTo>
                <a:lnTo>
                  <a:pt x="10635017" y="10929980"/>
                </a:lnTo>
                <a:lnTo>
                  <a:pt x="0" y="10929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3054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517220" y="-3805766"/>
            <a:ext cx="8947732" cy="14515160"/>
            <a:chOff x="0" y="0"/>
            <a:chExt cx="11930310" cy="1935354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96315"/>
              <a:ext cx="11930310" cy="3171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239"/>
                </a:lnSpc>
              </a:pPr>
              <a:r>
                <a:rPr lang="en-US" sz="51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  Digitaalse aktivismi miinused</a:t>
              </a:r>
            </a:p>
            <a:p>
              <a:pPr algn="l">
                <a:lnSpc>
                  <a:spcPts val="624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765241"/>
              <a:ext cx="11930310" cy="12184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 </a:t>
              </a:r>
              <a:r>
                <a:rPr lang="en-US" sz="41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Digitaalse aktivismi plussid </a:t>
              </a:r>
            </a:p>
            <a:p>
              <a:pPr algn="l">
                <a:lnSpc>
                  <a:spcPts val="3919"/>
                </a:lnSpc>
              </a:pPr>
            </a:p>
            <a:p>
              <a:pPr algn="l" marL="604519" indent="-302260" lvl="1">
                <a:lnSpc>
                  <a:spcPts val="3919"/>
                </a:lnSpc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Ülemaailmne haare: Internet võimaldab aktivistidel levitada oma ideid ja algatusi kogu maailmas, suurendades kampaaniate nähtavust ja tõhusust.</a:t>
              </a:r>
            </a:p>
            <a:p>
              <a:pPr algn="l" marL="604519" indent="-302260" lvl="1">
                <a:lnSpc>
                  <a:spcPts val="3919"/>
                </a:lnSpc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Kättesaadavus: sotsiaalmeedia ja selliste platvormide nagu Twitter, Facebook ja Instagram kasutamine teeb aktivismi kättesaadavaks massidele, sõltumata nende majanduslikust või sotsiaalsest staatusest.</a:t>
              </a:r>
            </a:p>
            <a:p>
              <a:pPr algn="l" marL="604519" indent="-302260" lvl="1">
                <a:lnSpc>
                  <a:spcPts val="3919"/>
                </a:lnSpc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Kohene: teave levib uskumatu kiirusega, mis võimaldab koheselt reageerida ja organiseeruda.</a:t>
              </a:r>
            </a:p>
            <a:p>
              <a:pPr algn="l" marL="604519" indent="-302260" lvl="1">
                <a:lnSpc>
                  <a:spcPts val="3919"/>
                </a:lnSpc>
                <a:spcBef>
                  <a:spcPct val="0"/>
                </a:spcBef>
                <a:buAutoNum type="arabicPeriod" startAt="1"/>
              </a:pPr>
              <a:r>
                <a:rPr lang="en-US" b="true" sz="2799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Interaktiivsus: võimalus kaasata laia auditooriumi kommentaaride, meeldimiste, repostide, veebiküsitluste ja petitsioonide kaudu.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8802366"/>
              <a:ext cx="11930310" cy="453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578927"/>
            <a:ext cx="7882467" cy="3165023"/>
            <a:chOff x="0" y="0"/>
            <a:chExt cx="10509956" cy="422003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16610"/>
              <a:ext cx="10509956" cy="933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30"/>
                </a:lnSpc>
              </a:pPr>
              <a:r>
                <a:rPr lang="en-US" sz="4525" b="true">
                  <a:solidFill>
                    <a:srgbClr val="FFFFFF"/>
                  </a:solidFill>
                  <a:latin typeface="Jura Bold"/>
                  <a:ea typeface="Jura Bold"/>
                  <a:cs typeface="Jura Bold"/>
                  <a:sym typeface="Jura Bold"/>
                </a:rPr>
                <a:t>Mis on digitaalne aktiviism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231336"/>
              <a:ext cx="10509956" cy="718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5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28600" y="-275658"/>
            <a:ext cx="16686973" cy="4814229"/>
          </a:xfrm>
          <a:custGeom>
            <a:avLst/>
            <a:gdLst/>
            <a:ahLst/>
            <a:cxnLst/>
            <a:rect r="r" b="b" t="t" l="l"/>
            <a:pathLst>
              <a:path h="4814229" w="16686973">
                <a:moveTo>
                  <a:pt x="0" y="0"/>
                </a:moveTo>
                <a:lnTo>
                  <a:pt x="16686973" y="0"/>
                </a:lnTo>
                <a:lnTo>
                  <a:pt x="16686973" y="4814229"/>
                </a:lnTo>
                <a:lnTo>
                  <a:pt x="0" y="481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90" t="-420121" r="-20502" b="-1006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76833" y="1254033"/>
            <a:ext cx="7882467" cy="627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3722" indent="-296861" lvl="1">
              <a:lnSpc>
                <a:spcPts val="5499"/>
              </a:lnSpc>
              <a:buFont typeface="Arial"/>
              <a:buChar char="•"/>
            </a:pPr>
            <a:r>
              <a:rPr lang="en-US" b="true" sz="2749">
                <a:solidFill>
                  <a:srgbClr val="FFFFFF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Digitaalne aktivism on sotsiaalse aktivismi vorm, mis kasutab digitaalseid tehnoloogiaid ja platvorme poliitiliste, sotsiaalsete ja kultuuriliste eesmärkide saavutamiseks.</a:t>
            </a:r>
          </a:p>
          <a:p>
            <a:pPr algn="l" marL="593722" indent="-296861" lvl="1">
              <a:lnSpc>
                <a:spcPts val="5499"/>
              </a:lnSpc>
              <a:buFont typeface="Arial"/>
              <a:buChar char="•"/>
            </a:pPr>
            <a:r>
              <a:rPr lang="en-US" b="true" sz="2749">
                <a:solidFill>
                  <a:srgbClr val="FFFFFF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Üks esimesi näiteid on blogide ja foorumite kasutamine protestide ja kampaaniate korraldamiseks 2000. aastatel.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489845" y="-4273439"/>
            <a:ext cx="13830696" cy="10604278"/>
          </a:xfrm>
          <a:custGeom>
            <a:avLst/>
            <a:gdLst/>
            <a:ahLst/>
            <a:cxnLst/>
            <a:rect r="r" b="b" t="t" l="l"/>
            <a:pathLst>
              <a:path h="10604278" w="13830696">
                <a:moveTo>
                  <a:pt x="0" y="0"/>
                </a:moveTo>
                <a:lnTo>
                  <a:pt x="13830696" y="0"/>
                </a:lnTo>
                <a:lnTo>
                  <a:pt x="13830696" y="10604278"/>
                </a:lnTo>
                <a:lnTo>
                  <a:pt x="0" y="1060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706" r="0" b="-421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8214" y="785394"/>
            <a:ext cx="15111571" cy="8194956"/>
            <a:chOff x="0" y="0"/>
            <a:chExt cx="20148762" cy="1092660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711659"/>
              <a:ext cx="20148762" cy="3179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478"/>
                </a:lnSpc>
              </a:pPr>
              <a:r>
                <a:rPr lang="en-US" sz="7898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Innovatsioonid digitaalses aktivismis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505999"/>
              <a:ext cx="20148762" cy="5440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Meemide ja visuaalse sisu kasutamine: meemid ja infograafiad on muutumas võimsaks vahendiks keeruliste ideede edastamisel ja tähelepanu äratamisel.</a:t>
              </a:r>
            </a:p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Ühisrahastus: Rahastamisplatvormid, nagu Kickstarter või Patreon, võimaldavad aktivistidel oma algatusi rahastada.</a:t>
              </a:r>
            </a:p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VR ja AR: virtuaal- ja liitreaalsuse kasutamine, et luua kaasahaaravaid kampaaniaid, mis aitavad kasutajatel teemadest sügavamalt aru saada.</a:t>
              </a:r>
            </a:p>
            <a:p>
              <a:pPr algn="l" marL="617781" indent="-308891" lvl="1">
                <a:lnSpc>
                  <a:spcPts val="4005"/>
                </a:lnSpc>
                <a:buFont typeface="Arial"/>
                <a:buChar char="•"/>
              </a:pPr>
              <a:r>
                <a:rPr lang="en-US" b="true" sz="2861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Plokiahel: Seda tehnoloogiat saab kasutada detsentraliseeritud platvormide loomiseks, mis kaitsevad teavet tsensuuri ja manipuleerimise eest.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491" r="-234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4736" y="0"/>
            <a:ext cx="18957471" cy="10287000"/>
          </a:xfrm>
          <a:custGeom>
            <a:avLst/>
            <a:gdLst/>
            <a:ahLst/>
            <a:cxnLst/>
            <a:rect r="r" b="b" t="t" l="l"/>
            <a:pathLst>
              <a:path h="10287000" w="18957471">
                <a:moveTo>
                  <a:pt x="0" y="0"/>
                </a:moveTo>
                <a:lnTo>
                  <a:pt x="18957472" y="0"/>
                </a:lnTo>
                <a:lnTo>
                  <a:pt x="18957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21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0735" y="0"/>
            <a:ext cx="17526530" cy="10287000"/>
          </a:xfrm>
          <a:custGeom>
            <a:avLst/>
            <a:gdLst/>
            <a:ahLst/>
            <a:cxnLst/>
            <a:rect r="r" b="b" t="t" l="l"/>
            <a:pathLst>
              <a:path h="10287000" w="17526530">
                <a:moveTo>
                  <a:pt x="0" y="0"/>
                </a:moveTo>
                <a:lnTo>
                  <a:pt x="17526530" y="0"/>
                </a:lnTo>
                <a:lnTo>
                  <a:pt x="175265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178055"/>
          </a:xfrm>
          <a:custGeom>
            <a:avLst/>
            <a:gdLst/>
            <a:ahLst/>
            <a:cxnLst/>
            <a:rect r="r" b="b" t="t" l="l"/>
            <a:pathLst>
              <a:path h="10178055" w="18288000">
                <a:moveTo>
                  <a:pt x="0" y="0"/>
                </a:moveTo>
                <a:lnTo>
                  <a:pt x="18288000" y="0"/>
                </a:lnTo>
                <a:lnTo>
                  <a:pt x="18288000" y="10178055"/>
                </a:lnTo>
                <a:lnTo>
                  <a:pt x="0" y="1017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23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135272" cy="10287000"/>
          </a:xfrm>
          <a:custGeom>
            <a:avLst/>
            <a:gdLst/>
            <a:ahLst/>
            <a:cxnLst/>
            <a:rect r="r" b="b" t="t" l="l"/>
            <a:pathLst>
              <a:path h="10287000" w="18135272">
                <a:moveTo>
                  <a:pt x="0" y="0"/>
                </a:moveTo>
                <a:lnTo>
                  <a:pt x="18135272" y="0"/>
                </a:lnTo>
                <a:lnTo>
                  <a:pt x="181352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23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848814"/>
          </a:xfrm>
          <a:custGeom>
            <a:avLst/>
            <a:gdLst/>
            <a:ahLst/>
            <a:cxnLst/>
            <a:rect r="r" b="b" t="t" l="l"/>
            <a:pathLst>
              <a:path h="10848814" w="18288000">
                <a:moveTo>
                  <a:pt x="0" y="0"/>
                </a:moveTo>
                <a:lnTo>
                  <a:pt x="18288000" y="0"/>
                </a:lnTo>
                <a:lnTo>
                  <a:pt x="18288000" y="10848814"/>
                </a:lnTo>
                <a:lnTo>
                  <a:pt x="0" y="10848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9650" y="1735646"/>
            <a:ext cx="11810120" cy="7582788"/>
            <a:chOff x="0" y="0"/>
            <a:chExt cx="15746827" cy="1011038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4141055" cy="3895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6399" b="true">
                  <a:solidFill>
                    <a:srgbClr val="000000"/>
                  </a:solidFill>
                  <a:latin typeface="Jura Bold"/>
                  <a:ea typeface="Jura Bold"/>
                  <a:cs typeface="Jura Bold"/>
                  <a:sym typeface="Jura Bold"/>
                </a:rPr>
                <a:t> Noorte osalemine digitaalses aktivismis</a:t>
              </a:r>
            </a:p>
            <a:p>
              <a:pPr algn="l">
                <a:lnSpc>
                  <a:spcPts val="7680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998633"/>
              <a:ext cx="15746827" cy="51219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b="true" sz="2699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Sotsiaalmeedia: noored kasutavad aktiivselt selliseid platvorme nagu TikTok, Instagram ja Twitter (“X”), et edendada oma ideid ja mobiliseerida eakaaslasi.</a:t>
              </a:r>
            </a:p>
            <a:p>
              <a:pPr algn="l"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b="true" sz="2699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Virtuaalsed flashmobid ja väljakutsed: need formaadid kaasavad noori, luues suure haardega viiruskampaaniaid.</a:t>
              </a:r>
            </a:p>
            <a:p>
              <a:pPr algn="l"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b="true" sz="2699">
                  <a:solidFill>
                    <a:srgbClr val="000000"/>
                  </a:solidFill>
                  <a:latin typeface="Evolventa Bold"/>
                  <a:ea typeface="Evolventa Bold"/>
                  <a:cs typeface="Evolventa Bold"/>
                  <a:sym typeface="Evolventa Bold"/>
                </a:rPr>
                <a:t>Haridusplatvormid: noored aktivistid kasutavad online-kursusi, blogisid ja videokanaleid, et levitada teadlikkust inimõigustest, keskkonnast ja muudest olulistest teemadest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8834633" y="-3674301"/>
            <a:ext cx="18300533" cy="17248253"/>
          </a:xfrm>
          <a:custGeom>
            <a:avLst/>
            <a:gdLst/>
            <a:ahLst/>
            <a:cxnLst/>
            <a:rect r="r" b="b" t="t" l="l"/>
            <a:pathLst>
              <a:path h="17248253" w="18300533">
                <a:moveTo>
                  <a:pt x="0" y="0"/>
                </a:moveTo>
                <a:lnTo>
                  <a:pt x="18300533" y="0"/>
                </a:lnTo>
                <a:lnTo>
                  <a:pt x="18300533" y="17248252"/>
                </a:lnTo>
                <a:lnTo>
                  <a:pt x="0" y="1724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77247" y="6904600"/>
            <a:ext cx="2847001" cy="2847001"/>
          </a:xfrm>
          <a:custGeom>
            <a:avLst/>
            <a:gdLst/>
            <a:ahLst/>
            <a:cxnLst/>
            <a:rect r="r" b="b" t="t" l="l"/>
            <a:pathLst>
              <a:path h="2847001" w="2847001">
                <a:moveTo>
                  <a:pt x="0" y="0"/>
                </a:moveTo>
                <a:lnTo>
                  <a:pt x="2847001" y="0"/>
                </a:lnTo>
                <a:lnTo>
                  <a:pt x="2847001" y="2847001"/>
                </a:lnTo>
                <a:lnTo>
                  <a:pt x="0" y="2847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42619" y="3922204"/>
            <a:ext cx="3842280" cy="2442593"/>
          </a:xfrm>
          <a:custGeom>
            <a:avLst/>
            <a:gdLst/>
            <a:ahLst/>
            <a:cxnLst/>
            <a:rect r="r" b="b" t="t" l="l"/>
            <a:pathLst>
              <a:path h="2442593" w="3842280">
                <a:moveTo>
                  <a:pt x="0" y="0"/>
                </a:moveTo>
                <a:lnTo>
                  <a:pt x="3842281" y="0"/>
                </a:lnTo>
                <a:lnTo>
                  <a:pt x="3842281" y="2442592"/>
                </a:lnTo>
                <a:lnTo>
                  <a:pt x="0" y="244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982371" y="1888046"/>
            <a:ext cx="5636844" cy="73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8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DAGOfmdeYRU</dc:identifier>
  <dcterms:modified xsi:type="dcterms:W3CDTF">2011-08-01T06:04:30Z</dcterms:modified>
  <cp:revision>1</cp:revision>
  <dc:title>Digitaalne aktivism noortele</dc:title>
</cp:coreProperties>
</file>