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7" r:id="rId2"/>
    <p:sldId id="298" r:id="rId3"/>
    <p:sldId id="300" r:id="rId4"/>
    <p:sldId id="301" r:id="rId5"/>
    <p:sldId id="299" r:id="rId6"/>
    <p:sldId id="305" r:id="rId7"/>
    <p:sldId id="312" r:id="rId8"/>
    <p:sldId id="304" r:id="rId9"/>
    <p:sldId id="303" r:id="rId10"/>
    <p:sldId id="306" r:id="rId11"/>
    <p:sldId id="307" r:id="rId12"/>
    <p:sldId id="302" r:id="rId13"/>
    <p:sldId id="258" r:id="rId14"/>
    <p:sldId id="257" r:id="rId15"/>
    <p:sldId id="259" r:id="rId16"/>
    <p:sldId id="260" r:id="rId17"/>
    <p:sldId id="261" r:id="rId18"/>
    <p:sldId id="262" r:id="rId19"/>
    <p:sldId id="264" r:id="rId20"/>
    <p:sldId id="265" r:id="rId21"/>
    <p:sldId id="266" r:id="rId22"/>
    <p:sldId id="267" r:id="rId23"/>
    <p:sldId id="296" r:id="rId24"/>
    <p:sldId id="268" r:id="rId25"/>
    <p:sldId id="269" r:id="rId26"/>
    <p:sldId id="270" r:id="rId27"/>
    <p:sldId id="271" r:id="rId28"/>
    <p:sldId id="308" r:id="rId29"/>
    <p:sldId id="309" r:id="rId30"/>
    <p:sldId id="311" r:id="rId31"/>
    <p:sldId id="31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954"/>
    <p:restoredTop sz="94690"/>
  </p:normalViewPr>
  <p:slideViewPr>
    <p:cSldViewPr snapToGrid="0" snapToObjects="1">
      <p:cViewPr varScale="1">
        <p:scale>
          <a:sx n="81" d="100"/>
          <a:sy n="81" d="100"/>
        </p:scale>
        <p:origin x="208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357B-A661-634A-93A3-88B02D1C3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647E9-0664-8442-B0BA-0EAEBC157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445E2-ED98-2E4E-932A-40199CAA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C632-54E5-8747-B5BE-2119A0B5BB72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4F5A4-7FAB-024F-B49F-F0ED0C4B9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0217E-B706-2C46-8828-B2CE6DA3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CAFE-7064-E145-9AEC-D41A14C3E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9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BC71A-ADC7-424F-8A1E-43FBE79E5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DA92D-E2BF-8443-8083-6C15D1DF5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BBAC6-5A17-EB4B-BD6F-A23E8376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C632-54E5-8747-B5BE-2119A0B5BB72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8AC1C-5410-A045-99E8-8A37F58D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96CCB-5331-6049-BB21-B67C4CA5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CAFE-7064-E145-9AEC-D41A14C3E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9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F75765-8919-BD4B-B6EE-91CA5A5B7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475AA-E26F-BD4B-9C88-33B43C06A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C07E-9B2E-484E-A773-BC74D8D12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C632-54E5-8747-B5BE-2119A0B5BB72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B6D35-5C84-854B-8EF5-EB5122D26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2821B-BA23-3347-A622-59265298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CAFE-7064-E145-9AEC-D41A14C3E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25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4C33C-445E-3441-93FE-DD867B3699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011F39-9BB5-BF4D-8ED5-CD67D4C4E4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DECDE6-E8EA-0C45-A29B-F8F2266C45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BE9FD-5745-C541-91BD-0D12DBEE5042}" type="slidenum">
              <a:rPr lang="ru-RU" altLang="en-EE"/>
              <a:pPr/>
              <a:t>‹#›</a:t>
            </a:fld>
            <a:endParaRPr lang="ru-RU" altLang="en-EE"/>
          </a:p>
        </p:txBody>
      </p:sp>
    </p:spTree>
    <p:extLst>
      <p:ext uri="{BB962C8B-B14F-4D97-AF65-F5344CB8AC3E}">
        <p14:creationId xmlns:p14="http://schemas.microsoft.com/office/powerpoint/2010/main" val="318989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578A7-CC46-0B49-93D3-E54E0523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7385D-73FC-1C45-B40D-D3015C109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87105-674D-E04B-9671-C67912B07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C632-54E5-8747-B5BE-2119A0B5BB72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F8E46-87FA-9448-A957-9608DA76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16277-1462-724D-B2BA-49D017A8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CAFE-7064-E145-9AEC-D41A14C3E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6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EFB32-6D90-794D-B025-A587D4D2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01F5B-2E08-CA40-A211-92CB0C51D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5632D-CA00-2C4B-9C69-A4199604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C632-54E5-8747-B5BE-2119A0B5BB72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91E01-E4E6-114A-8DC4-F706D83A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0EFFB-C095-4C4E-9189-2413BAAC3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CAFE-7064-E145-9AEC-D41A14C3E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B750E-2AD9-D046-8EB4-05F4C7E5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B49AA-3DB3-AD4F-BCCF-C960B897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D6AF3-1136-824D-8D03-B73FF0951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DF755-0A95-DC4A-8C0D-6B7D95650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C632-54E5-8747-B5BE-2119A0B5BB72}" type="datetimeFigureOut">
              <a:rPr lang="en-US" smtClean="0"/>
              <a:t>8/22/24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0B585-3C70-D744-9EA5-D60F72F37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AEB5D-C9B2-6842-AAC5-6507D3AC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CAFE-7064-E145-9AEC-D41A14C3E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3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8D88D-0212-6948-9498-3F6BA83E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BC4A6-97C4-F34F-A962-3C2FFDC1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4F9B3-F888-1F49-AD25-30E41BE22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9A1D3-8F3C-5D4B-BD8A-773961D4B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E8EFA-A87C-9C44-9202-813599EC7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9FDCB2-45D5-FA4D-B87D-1F413AB27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C632-54E5-8747-B5BE-2119A0B5BB72}" type="datetimeFigureOut">
              <a:rPr lang="en-US" smtClean="0"/>
              <a:t>8/22/24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BDD8FF-4B2E-9E4E-AA7A-4170C24B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B1481-D90D-6B48-8BEF-47F787C0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CAFE-7064-E145-9AEC-D41A14C3E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2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64F5-AD68-E040-A858-8F24A286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3685F-EF21-0246-926B-E47EF1CFA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C632-54E5-8747-B5BE-2119A0B5BB72}" type="datetimeFigureOut">
              <a:rPr lang="en-US" smtClean="0"/>
              <a:t>8/22/24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A81F5-4B44-254F-A85F-3437E919C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0F362-EAD4-1745-B5DC-499E19B3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CAFE-7064-E145-9AEC-D41A14C3E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9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A1F939-3415-A84D-AFFB-9EC03332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C632-54E5-8747-B5BE-2119A0B5BB72}" type="datetimeFigureOut">
              <a:rPr lang="en-US" smtClean="0"/>
              <a:t>8/22/24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2EED5-5FDA-9F47-8743-E91B3D4F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FD7DD-C8FF-AA42-91B7-11B25EFC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CAFE-7064-E145-9AEC-D41A14C3E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4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97275-CCCF-C940-B41A-532554A0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301D6-364A-1243-9623-3007552E3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D6D15B-35E5-684D-B672-D33650713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2A4EE-4EFD-484B-91F2-64EB552A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C632-54E5-8747-B5BE-2119A0B5BB72}" type="datetimeFigureOut">
              <a:rPr lang="en-US" smtClean="0"/>
              <a:t>8/22/24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E6276-DBC3-4B44-A5B8-E7E79FB4B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76F98-E735-BE4D-8DD9-9E6E7695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CAFE-7064-E145-9AEC-D41A14C3E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5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00894-63E1-5B40-8BB7-D9D8ECDC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7884F0-5726-B747-A916-3D8CAFE16C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DDD85-AB94-294F-B1B1-6DD9CE06A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4BEEF-5FF7-024E-AF66-384F459F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C632-54E5-8747-B5BE-2119A0B5BB72}" type="datetimeFigureOut">
              <a:rPr lang="en-US" smtClean="0"/>
              <a:t>8/22/24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3A390-6003-824C-A859-0D57F355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D883E-9717-704B-96AC-439B89A0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CAFE-7064-E145-9AEC-D41A14C3E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4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5A52D3-C356-7D43-A2EC-8B137A36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E1BBF-EB5D-0B4C-BD77-D9091C8B1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5012D-5898-6345-85B3-EEB4EBF53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5C632-54E5-8747-B5BE-2119A0B5BB72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0B7FA-07CC-3140-9507-D26BD5E96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B67EA-42E8-1048-963D-C676863DB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5CAFE-7064-E145-9AEC-D41A14C3E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3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lfi.ee/teema/62352830/rabota" TargetMode="External"/><Relationship Id="rId2" Type="http://schemas.openxmlformats.org/officeDocument/2006/relationships/hyperlink" Target="http://manabalss.l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lfi.ee/teema/81849657/ekspert" TargetMode="External"/><Relationship Id="rId2" Type="http://schemas.openxmlformats.org/officeDocument/2006/relationships/hyperlink" Target="https://www.delfi.ee/teema/56814884/euribor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5E2B5-5C9E-9E93-EF88-72A5FF70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        </a:t>
            </a:r>
            <a:r>
              <a:rPr lang="ru-RU" b="1" dirty="0" err="1">
                <a:solidFill>
                  <a:srgbClr val="FF0000"/>
                </a:solidFill>
              </a:rPr>
              <a:t>Медиакритика</a:t>
            </a:r>
            <a:r>
              <a:rPr lang="ru-RU" b="1" dirty="0">
                <a:solidFill>
                  <a:srgbClr val="FF0000"/>
                </a:solidFill>
              </a:rPr>
              <a:t> и </a:t>
            </a:r>
            <a:r>
              <a:rPr lang="ru-RU" b="1" dirty="0" err="1">
                <a:solidFill>
                  <a:srgbClr val="FF0000"/>
                </a:solidFill>
              </a:rPr>
              <a:t>медиаэтика</a:t>
            </a:r>
            <a:br>
              <a:rPr lang="en-US" b="1" dirty="0"/>
            </a:br>
            <a:r>
              <a:rPr lang="en-US" b="1" dirty="0"/>
              <a:t>             </a:t>
            </a:r>
            <a:r>
              <a:rPr lang="ru-RU" b="1" dirty="0"/>
              <a:t>Олеся </a:t>
            </a:r>
            <a:r>
              <a:rPr lang="ru-RU" b="1" dirty="0" err="1"/>
              <a:t>Лагашина</a:t>
            </a:r>
            <a:r>
              <a:rPr lang="ru-RU" b="1" dirty="0"/>
              <a:t>, </a:t>
            </a:r>
            <a:r>
              <a:rPr lang="en-US" b="1" dirty="0" err="1"/>
              <a:t>DV.ee</a:t>
            </a:r>
            <a:endParaRPr lang="en-EE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D0AC46-FF30-C847-978E-84BC4396A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0846" y="1825625"/>
            <a:ext cx="8223079" cy="4351338"/>
          </a:xfrm>
        </p:spPr>
      </p:pic>
    </p:spTree>
    <p:extLst>
      <p:ext uri="{BB962C8B-B14F-4D97-AF65-F5344CB8AC3E}">
        <p14:creationId xmlns:p14="http://schemas.microsoft.com/office/powerpoint/2010/main" val="355672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7840-BEAD-8EB1-BFC5-1C1517945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Релизы о результатах компаний</a:t>
            </a:r>
            <a:endParaRPr lang="en-E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C2F68-58DC-0B8F-BC72-1A6B10129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Релиз: мы увеличили оборот, внедрили новую услугу, ее популярность растет, планируем выйти на новый рынок, если сложится хорошая конъюнктура</a:t>
            </a:r>
          </a:p>
          <a:p>
            <a:r>
              <a:rPr lang="ru-RU" dirty="0"/>
              <a:t>Журналист: оборот вырос только за счет роста цен, у компании большая налоговая задолженность и долги перед партнерами</a:t>
            </a:r>
          </a:p>
          <a:p>
            <a:r>
              <a:rPr lang="ru-RU" dirty="0" err="1"/>
              <a:t>Медиакритик</a:t>
            </a:r>
            <a:r>
              <a:rPr lang="ru-RU" dirty="0"/>
              <a:t>: 4 издания опубликовали релиз в неизмененном виде, 1 заглянуло в базу данных и привело контекст (еще лучше, если спросило эксперта)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4218722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5460B81-6148-638D-755E-544476219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Журналист и реклама</a:t>
            </a:r>
            <a:endParaRPr lang="en-EE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BD6C23B-BC62-9B5B-B701-C35FA74A86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88083"/>
            <a:ext cx="5181600" cy="3026421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4DE3DF7-8E16-7227-B4E4-1BAC5FAF4D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36939"/>
            <a:ext cx="5181600" cy="3128709"/>
          </a:xfrm>
        </p:spPr>
      </p:pic>
    </p:spTree>
    <p:extLst>
      <p:ext uri="{BB962C8B-B14F-4D97-AF65-F5344CB8AC3E}">
        <p14:creationId xmlns:p14="http://schemas.microsoft.com/office/powerpoint/2010/main" val="2033227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B2214-D6F4-A1BD-7F72-4E7F3FD4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Совет по прессе</a:t>
            </a:r>
            <a:endParaRPr lang="en-EE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5D86100-F2A8-8E92-52D1-78D301EC9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5067" y="1825625"/>
            <a:ext cx="7021865" cy="4351338"/>
          </a:xfrm>
        </p:spPr>
      </p:pic>
    </p:spTree>
    <p:extLst>
      <p:ext uri="{BB962C8B-B14F-4D97-AF65-F5344CB8AC3E}">
        <p14:creationId xmlns:p14="http://schemas.microsoft.com/office/powerpoint/2010/main" val="2729101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AD75-4546-5947-9BB1-520E21CFA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        </a:t>
            </a:r>
            <a:r>
              <a:rPr lang="ru-RU" b="1" dirty="0">
                <a:solidFill>
                  <a:srgbClr val="FF0000"/>
                </a:solidFill>
              </a:rPr>
              <a:t>Основы журналистской этики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8691FB-43E7-F64F-887A-D8C92AB55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800" y="1886744"/>
            <a:ext cx="7518400" cy="4229100"/>
          </a:xfrm>
        </p:spPr>
      </p:pic>
    </p:spTree>
    <p:extLst>
      <p:ext uri="{BB962C8B-B14F-4D97-AF65-F5344CB8AC3E}">
        <p14:creationId xmlns:p14="http://schemas.microsoft.com/office/powerpoint/2010/main" val="3303766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B92A64-3AAC-264F-95C2-F5CAB030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Общие положения кодекса (Глава 1)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7B771E-F65A-604B-8B74-6AAB0541C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Свобода слова – основа демократического общества</a:t>
            </a:r>
          </a:p>
          <a:p>
            <a:r>
              <a:rPr lang="ru-RU" dirty="0"/>
              <a:t>Пресса служит обществу и критически следит за тем, как осуществляется власть</a:t>
            </a:r>
          </a:p>
          <a:p>
            <a:r>
              <a:rPr lang="ru-RU" dirty="0"/>
              <a:t>Нельзя ограничивать сбор информации и публикацию</a:t>
            </a:r>
          </a:p>
          <a:p>
            <a:r>
              <a:rPr lang="ru-RU" dirty="0"/>
              <a:t>Журналист отвечает за свои слова</a:t>
            </a:r>
          </a:p>
          <a:p>
            <a:r>
              <a:rPr lang="ru-RU" dirty="0"/>
              <a:t>Журналистика не причиняет необоснованных страданий, не убедившись, что общественность должна это знать.</a:t>
            </a:r>
          </a:p>
          <a:p>
            <a:r>
              <a:rPr lang="ru-RU" dirty="0"/>
              <a:t>Представители власти – общественные деятели, в отношении которой повышенное внимание и критика оправданны. То же касается деятелей искусства.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54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519B7-3537-2843-B972-E8E3000C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Независимость (Глава 2)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D54ED-9ED7-324C-B83F-8D7CCFA0B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Журналист избегает конфликта интересов (не принимает должностей, подарков и т.п.)</a:t>
            </a:r>
          </a:p>
          <a:p>
            <a:r>
              <a:rPr lang="ru-RU" dirty="0"/>
              <a:t>Не использует финансовую информацию в своих интересах</a:t>
            </a:r>
          </a:p>
          <a:p>
            <a:r>
              <a:rPr lang="ru-RU" dirty="0"/>
              <a:t>Не должен освещать деятельность учреждения, если он с ним связан</a:t>
            </a:r>
          </a:p>
          <a:p>
            <a:r>
              <a:rPr lang="ru-RU" dirty="0"/>
              <a:t>Нельзя заставить журналиста освещать что-либо, если это противоречит его убеждениям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97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31FB0-F591-7B4D-826E-B19D37743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Журналист и источник информации (Глава 3)</a:t>
            </a:r>
            <a:endParaRPr lang="en-EE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FA369-E2C9-7045-AF03-579D00A7E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Журналист обязан сообщить собеседнику, что он журналист и собирает инфо с целью публикации.</a:t>
            </a:r>
          </a:p>
          <a:p>
            <a:r>
              <a:rPr lang="ru-RU" sz="2400" dirty="0"/>
              <a:t>Нельзя злоупотреблять доверием, необходимо объяснить последствия.</a:t>
            </a:r>
          </a:p>
          <a:p>
            <a:r>
              <a:rPr lang="ru-RU" sz="2400" dirty="0"/>
              <a:t>Журналист держит обещания и не дает тех, которые не может исполнить.</a:t>
            </a:r>
          </a:p>
          <a:p>
            <a:r>
              <a:rPr lang="ru-RU" sz="2400" dirty="0"/>
              <a:t>Журналист защищает конфиденциальные источники</a:t>
            </a:r>
          </a:p>
          <a:p>
            <a:r>
              <a:rPr lang="ru-RU" sz="2400" dirty="0"/>
              <a:t>Редакция проверяет достоверность инфо и надежность источников</a:t>
            </a:r>
          </a:p>
          <a:p>
            <a:r>
              <a:rPr lang="ru-RU" sz="2400" dirty="0"/>
              <a:t>Детей интервьюируют и снимают в присутствии родителя или с его согласия. Есть исключения.</a:t>
            </a:r>
          </a:p>
          <a:p>
            <a:r>
              <a:rPr lang="ru-RU" sz="2400" dirty="0"/>
              <a:t>Звук, фото, видеозапись делаются открыто. Исключение: при наличии преобладающего общественного интереса, если невозможно получить материал иначе.</a:t>
            </a:r>
            <a:endParaRPr lang="en-EE" sz="2400" dirty="0"/>
          </a:p>
        </p:txBody>
      </p:sp>
    </p:spTree>
    <p:extLst>
      <p:ext uri="{BB962C8B-B14F-4D97-AF65-F5344CB8AC3E}">
        <p14:creationId xmlns:p14="http://schemas.microsoft.com/office/powerpoint/2010/main" val="1284923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EE6C-B2A2-3B47-B1F6-A125577CA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А так можно?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/>
              <a:t>Кейс министра</a:t>
            </a:r>
            <a:r>
              <a:rPr lang="et-EE" dirty="0"/>
              <a:t> </a:t>
            </a:r>
            <a:r>
              <a:rPr lang="ru-RU" dirty="0"/>
              <a:t>образования</a:t>
            </a:r>
            <a:endParaRPr lang="en-E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72F8E29-A7FC-E04F-984E-D20396F35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5255" y="1825625"/>
            <a:ext cx="6601489" cy="4351338"/>
          </a:xfrm>
        </p:spPr>
      </p:pic>
    </p:spTree>
    <p:extLst>
      <p:ext uri="{BB962C8B-B14F-4D97-AF65-F5344CB8AC3E}">
        <p14:creationId xmlns:p14="http://schemas.microsoft.com/office/powerpoint/2010/main" val="2853188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5198-CAB1-0C41-9EB9-9C4CF75B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Правила публикации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ru-RU" b="1" dirty="0">
                <a:solidFill>
                  <a:srgbClr val="FF0000"/>
                </a:solidFill>
              </a:rPr>
              <a:t>Глава 4)</a:t>
            </a:r>
            <a:endParaRPr lang="en-E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ED6C0-3EAB-3B44-A8E5-1FD5DC75D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Новости, факты и предположения должны быть разграничены. Новость базируется на фактах.</a:t>
            </a:r>
          </a:p>
          <a:p>
            <a:r>
              <a:rPr lang="ru-RU" dirty="0"/>
              <a:t>Все стороны конфликта должны быть выслушаны.</a:t>
            </a:r>
          </a:p>
          <a:p>
            <a:r>
              <a:rPr lang="ru-RU" dirty="0"/>
              <a:t>Не годится подчеркивать национальность, расу, религиозную или политическую принадлежность и пол, если это не имеет новостной ценности. </a:t>
            </a:r>
          </a:p>
          <a:p>
            <a:r>
              <a:rPr lang="ru-RU" dirty="0"/>
              <a:t>Нельзя считать кого-то преступником до решения суда.</a:t>
            </a:r>
          </a:p>
          <a:p>
            <a:r>
              <a:rPr lang="ru-RU" dirty="0"/>
              <a:t>Необходимо тщательно взвесить публикацию инфо о самоубийствах.</a:t>
            </a:r>
          </a:p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670537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D4E57-8F00-1B4B-91C7-F4FCFB29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Кейс Халилова и азербайджанской общины</a:t>
            </a:r>
            <a:endParaRPr lang="en-EE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264270-A0FC-C44A-855F-A4E81BA93B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1671" y="2226833"/>
            <a:ext cx="5428129" cy="3055172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BD67C2-1A3E-DE46-A4BA-80AABF8B2B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”В Эстонии проживает 1280 азербайджанцев. Это, например, наполовину меньше, чем немцев. И все же, эта меньшая по размеру популяция, чем город Лихула, долгое время занимает сильную позицию в местном криминальном мире и имеет передовые результаты как в </a:t>
            </a:r>
            <a:r>
              <a:rPr lang="ru-RU" dirty="0" err="1"/>
              <a:t>наркопреступности</a:t>
            </a:r>
            <a:r>
              <a:rPr lang="ru-RU" dirty="0"/>
              <a:t>, так и в убийствах».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83472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52B5-F106-42F5-F8F3-28E6B081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</a:t>
            </a:r>
            <a:r>
              <a:rPr lang="ru-RU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медиакритика</a:t>
            </a:r>
            <a:r>
              <a:rPr lang="ru-R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почему она важна?</a:t>
            </a:r>
            <a:br>
              <a:rPr lang="en-E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5493C-E66F-0DB2-B215-CD02D028C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Анализ и оценка </a:t>
            </a:r>
            <a:r>
              <a:rPr lang="ru-RU" dirty="0" err="1"/>
              <a:t>медиатекстов</a:t>
            </a:r>
            <a:r>
              <a:rPr lang="ru-RU" dirty="0"/>
              <a:t>, трендов и СМИ в целом</a:t>
            </a:r>
          </a:p>
          <a:p>
            <a:r>
              <a:rPr lang="ru-RU" dirty="0"/>
              <a:t>Отдельное направление общественной дискуссии</a:t>
            </a:r>
          </a:p>
          <a:p>
            <a:r>
              <a:rPr lang="ru-RU" dirty="0"/>
              <a:t>Ориентация в медиапространстве для потребителя</a:t>
            </a:r>
          </a:p>
          <a:p>
            <a:r>
              <a:rPr lang="ru-RU" dirty="0"/>
              <a:t>Обратная связь для самих журналистов</a:t>
            </a:r>
          </a:p>
          <a:p>
            <a:r>
              <a:rPr lang="ru-RU" dirty="0"/>
              <a:t>Позволяет предотвратить манипуляцию общественным мнением</a:t>
            </a:r>
          </a:p>
          <a:p>
            <a:r>
              <a:rPr lang="ru-RU" dirty="0"/>
              <a:t>Позволяет сохранять медиастандарты</a:t>
            </a:r>
          </a:p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104743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90DD269-F237-C543-AA68-174EEBC8D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Правила публикации</a:t>
            </a:r>
            <a:endParaRPr lang="en-EE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ED15324-1BE8-A048-88F4-E1B50FEF1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Данные о состоянии здоровья не публикуются. Исключение: человек согласен с публикацией или есть общественный интерес.</a:t>
            </a:r>
          </a:p>
          <a:p>
            <a:r>
              <a:rPr lang="ru-RU" dirty="0"/>
              <a:t>Споры родителей по вопросам опеки над детьми в общем случае не освещаются.</a:t>
            </a:r>
          </a:p>
          <a:p>
            <a:r>
              <a:rPr lang="ru-RU" dirty="0"/>
              <a:t>В публикациях о правонарушениях, судебных делах и несчастных случаях надо взвесить, необходима ли идентификация участников и какие страдания это может им причинить. Жертвы и несовершеннолетние преступники общественности не представляются.</a:t>
            </a:r>
          </a:p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545696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C95D-6755-494C-84F4-8EFEABFEF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говорит за и против публикации?</a:t>
            </a:r>
            <a:endParaRPr lang="en-EE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DF12786-2D36-ED44-9309-A5600CA74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6779" y="1825625"/>
            <a:ext cx="6358441" cy="4351338"/>
          </a:xfrm>
        </p:spPr>
      </p:pic>
    </p:spTree>
    <p:extLst>
      <p:ext uri="{BB962C8B-B14F-4D97-AF65-F5344CB8AC3E}">
        <p14:creationId xmlns:p14="http://schemas.microsoft.com/office/powerpoint/2010/main" val="2357642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3C53E-DF04-D248-8FFC-70EC0A478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Правила публикации</a:t>
            </a:r>
            <a:endParaRPr lang="en-E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B9A3-E7A7-D646-955C-AD48D8309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Неприкосновенность частной жизни может нарушаться лишь в том случае, если интересы общественности перевешивают право на приватность. </a:t>
            </a:r>
          </a:p>
          <a:p>
            <a:r>
              <a:rPr lang="ru-RU" dirty="0"/>
              <a:t>Использование цитат, фото-видео-аудио в отрыве от контекста требует осторожности. Должно сопровождаться пояснением.</a:t>
            </a:r>
          </a:p>
          <a:p>
            <a:r>
              <a:rPr lang="ru-RU" dirty="0"/>
              <a:t>Фото, подписи к ним, заголовки, </a:t>
            </a:r>
            <a:r>
              <a:rPr lang="ru-RU" dirty="0" err="1"/>
              <a:t>лиды</a:t>
            </a:r>
            <a:r>
              <a:rPr lang="ru-RU" dirty="0"/>
              <a:t> не должны вводить в заблуждение.</a:t>
            </a:r>
          </a:p>
          <a:p>
            <a:r>
              <a:rPr lang="ru-RU" dirty="0"/>
              <a:t>Суть, контекст и время публикации </a:t>
            </a:r>
            <a:r>
              <a:rPr lang="ru-RU" dirty="0" err="1"/>
              <a:t>внештатника</a:t>
            </a:r>
            <a:r>
              <a:rPr lang="ru-RU" dirty="0"/>
              <a:t> нехорошо менять без его согласия.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91546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A2E4A-27FF-D468-99C4-03B6A51F7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Мария Юферева-</a:t>
            </a:r>
            <a:r>
              <a:rPr lang="ru-RU" b="1" dirty="0" err="1"/>
              <a:t>Скуратовски</a:t>
            </a:r>
            <a:r>
              <a:rPr lang="ru-RU" b="1" dirty="0"/>
              <a:t> не расстроилась, что ее не позвали на прием, т.к. еще не заказала платье</a:t>
            </a:r>
            <a:endParaRPr lang="en-EE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D3CF7D-4BD5-2A94-145B-ECC6B02A5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</p:spTree>
    <p:extLst>
      <p:ext uri="{BB962C8B-B14F-4D97-AF65-F5344CB8AC3E}">
        <p14:creationId xmlns:p14="http://schemas.microsoft.com/office/powerpoint/2010/main" val="2650617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D54C-513F-E24F-8D2C-BCEF2139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 что должен делать фоторепортер?</a:t>
            </a:r>
            <a:endParaRPr lang="en-EE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77F72E-D023-0040-9C5F-6D4D3A2BC0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68649"/>
            <a:ext cx="5181600" cy="369634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70C94-6FB1-2E4C-BCB4-957BBA6AC1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«Во время трагедии в Лас-Вегасе , когда стрелок убил более 50 человек и ранил сотни людей, уважаемые журналисты стали тиражировать фотографии жертв без какой-либо цензуры, как только к ним попадала информация. Очевидно, что некоторые из фотографий опубликовали раньше, чем предупредили родственников погибших».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436381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E03D6-FF8D-194C-AF7A-A2CA5FB4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Опровержение (Глава 5)</a:t>
            </a:r>
            <a:endParaRPr lang="en-E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9C21B-4D00-4C45-9AFC-5C54218A0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Если предъявляются серьезные обвинения, дать возможность прокомментировать в том же номере/передаче.</a:t>
            </a:r>
          </a:p>
          <a:p>
            <a:r>
              <a:rPr lang="ru-RU" dirty="0"/>
              <a:t>Опровержение – возможность исправить фактические ошибки и цитаты. Нельзя требовать для него больше места, чем было использовано для критики. Публиковать без промедления и в заметной форме, без оценочных комментариев редакции. </a:t>
            </a:r>
          </a:p>
          <a:p>
            <a:r>
              <a:rPr lang="ru-RU" dirty="0"/>
              <a:t>В случае публикации неверной информации публикуется исправление.</a:t>
            </a:r>
          </a:p>
          <a:p>
            <a:endParaRPr lang="en-GB" dirty="0"/>
          </a:p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567949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FEB2E0-DACB-4545-9A13-BEA75B31C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Вот так это бывает:</a:t>
            </a:r>
            <a:endParaRPr lang="en-EE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04F5CBD-B2D9-2D40-8DAE-10E5D84FCA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49757"/>
            <a:ext cx="5181600" cy="3303074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C3003E-90A6-464A-80F4-9F4245BDCC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b="1" dirty="0"/>
              <a:t>Опровержение</a:t>
            </a:r>
            <a:endParaRPr lang="ru-RU" dirty="0"/>
          </a:p>
          <a:p>
            <a:r>
              <a:rPr lang="ru-RU" dirty="0"/>
              <a:t>В опубликованной 2 сентября 2020 года статье «Опасность рядом: </a:t>
            </a:r>
            <a:r>
              <a:rPr lang="en-GB" dirty="0"/>
              <a:t>BLRT </a:t>
            </a:r>
            <a:r>
              <a:rPr lang="ru-RU" dirty="0"/>
              <a:t>скрывает нарушения закона?» (в новой редакции «Бывший сотрудник </a:t>
            </a:r>
            <a:r>
              <a:rPr lang="en-GB" dirty="0"/>
              <a:t>BLRT </a:t>
            </a:r>
            <a:r>
              <a:rPr lang="ru-RU" dirty="0"/>
              <a:t>рассказал о нарушениях на предприятии») были приведены следующие неточные данные, и мы опровергаем эти заявления, внося правки 9 октября 2020:</a:t>
            </a:r>
          </a:p>
          <a:p>
            <a:r>
              <a:rPr lang="ru-RU" dirty="0"/>
              <a:t>- на судоверфи </a:t>
            </a:r>
            <a:r>
              <a:rPr lang="en-GB" dirty="0"/>
              <a:t>Tallinn Shipyard OÜ </a:t>
            </a:r>
            <a:r>
              <a:rPr lang="ru-RU" dirty="0"/>
              <a:t>корпуса судов очищаются сухим песком (неверное изложение факта);</a:t>
            </a:r>
          </a:p>
          <a:p>
            <a:r>
              <a:rPr lang="ru-RU" dirty="0"/>
              <a:t>- в хороший день вы можете лежать на пляже и даже не замечать, как на вас и в ваших легких оседает пыль (неверное изложение факта);</a:t>
            </a:r>
          </a:p>
          <a:p>
            <a:r>
              <a:rPr lang="ru-RU" dirty="0"/>
              <a:t>- содержание свинца в пробах сточных вод превысило в мае 2018 года норму в 7857 раз (неверное изложение факта);</a:t>
            </a:r>
          </a:p>
          <a:p>
            <a:r>
              <a:rPr lang="ru-RU" dirty="0"/>
              <a:t>- данные в диаграммах о предельно допустимом содержании свинца в пробах воды (неверное изложение факта).</a:t>
            </a:r>
          </a:p>
          <a:p>
            <a:r>
              <a:rPr lang="ru-RU" dirty="0"/>
              <a:t>Также в статью внесены уточнения:</a:t>
            </a:r>
          </a:p>
          <a:p>
            <a:r>
              <a:rPr lang="ru-RU" dirty="0"/>
              <a:t>- Струйная очистка с использованием абразивов представляет риск для здоровья людей, поэтому работники должны быть хорошо экипированы. По словам директора по качеству </a:t>
            </a:r>
            <a:r>
              <a:rPr lang="en-GB" dirty="0"/>
              <a:t>BLRT </a:t>
            </a:r>
            <a:r>
              <a:rPr lang="ru-RU" dirty="0"/>
              <a:t>Сергея Савельева, на </a:t>
            </a:r>
            <a:r>
              <a:rPr lang="en-GB" dirty="0"/>
              <a:t>BLRT </a:t>
            </a:r>
            <a:r>
              <a:rPr lang="ru-RU" dirty="0"/>
              <a:t>данный метод очистки используется с 2006 года.</a:t>
            </a:r>
          </a:p>
          <a:p>
            <a:r>
              <a:rPr lang="ru-RU" dirty="0"/>
              <a:t>- отходы пескоструйной деятельности – </a:t>
            </a:r>
            <a:r>
              <a:rPr lang="ru-RU" dirty="0" err="1"/>
              <a:t>грит</a:t>
            </a:r>
            <a:r>
              <a:rPr lang="ru-RU" dirty="0"/>
              <a:t>, старая краска, частицы металла - не проходят через фильтрацию и с дождевой водой через прямые выпуски попадают в море.</a:t>
            </a:r>
          </a:p>
          <a:p>
            <a:r>
              <a:rPr lang="ru-RU" dirty="0"/>
              <a:t>Приносим извинения за допущенные неточности.</a:t>
            </a:r>
          </a:p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8399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F6A9-D436-E04A-A741-0C9E53F8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Реклама (Глава 6)</a:t>
            </a:r>
            <a:endParaRPr lang="en-EE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6AD63A-5063-C548-9CD5-7725E9DE1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Реклама/пиар и журналистский текст должны быть четко разграничены. </a:t>
            </a:r>
          </a:p>
          <a:p>
            <a:pPr marL="0" indent="0">
              <a:buNone/>
            </a:pPr>
            <a:r>
              <a:rPr lang="ru-RU" dirty="0"/>
              <a:t>Журналисты не занимаются рекламой на том же канале и не публикуют коммерческих текстов в своем издании под своим именем. </a:t>
            </a:r>
          </a:p>
          <a:p>
            <a:pPr marL="0" indent="0">
              <a:buNone/>
            </a:pPr>
            <a:r>
              <a:rPr lang="ru-RU" dirty="0"/>
              <a:t>Изделие/торговая марка представлены в журналистском материале, только если это обосновано. </a:t>
            </a:r>
          </a:p>
          <a:p>
            <a:pPr marL="0" indent="0">
              <a:buNone/>
            </a:pPr>
            <a:r>
              <a:rPr lang="ru-RU" dirty="0"/>
              <a:t>В случае потребительского материала надо пояснить, как был произведен выбор товаров и как их тестировали.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776335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33417-81AF-AA08-F634-1CB51CDC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 каким еще критериям можно оценивать </a:t>
            </a:r>
            <a:r>
              <a:rPr lang="ru-RU" b="1" dirty="0" err="1"/>
              <a:t>медиатекст</a:t>
            </a:r>
            <a:r>
              <a:rPr lang="ru-RU" b="1" dirty="0"/>
              <a:t>?</a:t>
            </a:r>
            <a:endParaRPr lang="en-EE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9D2413-F9A8-5146-BD37-C1FD9EF45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858"/>
            <a:ext cx="10515600" cy="4351338"/>
          </a:xfrm>
        </p:spPr>
        <p:txBody>
          <a:bodyPr/>
          <a:lstStyle/>
          <a:p>
            <a:r>
              <a:rPr lang="ru-RU" dirty="0"/>
              <a:t>Актуальность</a:t>
            </a:r>
          </a:p>
          <a:p>
            <a:r>
              <a:rPr lang="ru-RU" dirty="0"/>
              <a:t>Достоверность</a:t>
            </a:r>
          </a:p>
          <a:p>
            <a:r>
              <a:rPr lang="ru-RU" dirty="0"/>
              <a:t>Объективность</a:t>
            </a:r>
          </a:p>
          <a:p>
            <a:r>
              <a:rPr lang="ru-RU" dirty="0"/>
              <a:t>Наличие и количество источников</a:t>
            </a:r>
          </a:p>
          <a:p>
            <a:r>
              <a:rPr lang="ru-RU" dirty="0"/>
              <a:t>Влиятельность</a:t>
            </a:r>
          </a:p>
          <a:p>
            <a:r>
              <a:rPr lang="ru-RU" dirty="0"/>
              <a:t>Оформление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Что из этого наиболее важно и почему?</a:t>
            </a:r>
            <a:endParaRPr lang="en-E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14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7E131-67F1-BFAE-E3DC-A1E1C72C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Оцениваем текст!</a:t>
            </a:r>
            <a:endParaRPr lang="en-E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5A2F-72C1-365C-4D7D-0DD9CD01E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0" dirty="0">
                <a:solidFill>
                  <a:srgbClr val="212529"/>
                </a:solidFill>
                <a:effectLst/>
                <a:latin typeface="Inter"/>
              </a:rPr>
              <a:t>В Латвии ввели четырехдневную рабочую неделю. Кому она на пользу и что говорят руководители?</a:t>
            </a:r>
            <a:endParaRPr lang="en-US" b="1" i="0" dirty="0">
              <a:solidFill>
                <a:srgbClr val="212529"/>
              </a:solidFill>
              <a:effectLst/>
              <a:latin typeface="Inter"/>
            </a:endParaRPr>
          </a:p>
          <a:p>
            <a:pPr marL="0" indent="0">
              <a:buNone/>
            </a:pPr>
            <a:r>
              <a:rPr lang="ru-RU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Дискуссии о том, вводить в Латвии четырехдневную рабочую неделю или нет, с новой силой зазвучали в начале прошлого года. Тогда портал общественных инициатив „</a:t>
            </a:r>
            <a:r>
              <a:rPr lang="en-GB" i="0" u="none" strike="noStrike" dirty="0">
                <a:effectLst/>
                <a:latin typeface="Roboto" panose="02000000000000000000" pitchFamily="2" charset="0"/>
                <a:hlinkClick r:id="rId2"/>
              </a:rPr>
              <a:t>manabalss.lv</a:t>
            </a:r>
            <a:r>
              <a:rPr lang="en-GB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“ </a:t>
            </a:r>
            <a:r>
              <a:rPr lang="ru-RU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даже собрал более 10 000 подписей в пользу этой идеи, а потом она обсуждалась в Сейме. Однако пока на государственном уровне вопрос не продвинулся дальше обсуждения в парламентских комиссиях, в Латвии уже есть компании, которые по личной инициативе решили </a:t>
            </a:r>
            <a:r>
              <a:rPr lang="ru-RU" i="0" u="none" strike="noStrike" dirty="0">
                <a:effectLst/>
                <a:latin typeface="Roboto" panose="02000000000000000000" pitchFamily="2" charset="0"/>
                <a:hlinkClick r:id="rId3"/>
              </a:rPr>
              <a:t>работа</a:t>
            </a:r>
            <a:r>
              <a:rPr lang="ru-RU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ть четыре дня в неделю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31144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38B80-0D7B-6683-9278-E8615C51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     </a:t>
            </a:r>
            <a:r>
              <a:rPr lang="ru-RU" b="1" dirty="0" err="1"/>
              <a:t>Медиакритика</a:t>
            </a:r>
            <a:r>
              <a:rPr lang="ru-RU" b="1" dirty="0"/>
              <a:t> в Эстонии</a:t>
            </a:r>
            <a:endParaRPr lang="en-EE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92DBCC-1EA2-C615-F8F3-F6220E0A1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0877"/>
            <a:ext cx="9303093" cy="4351338"/>
          </a:xfrm>
        </p:spPr>
      </p:pic>
    </p:spTree>
    <p:extLst>
      <p:ext uri="{BB962C8B-B14F-4D97-AF65-F5344CB8AC3E}">
        <p14:creationId xmlns:p14="http://schemas.microsoft.com/office/powerpoint/2010/main" val="400724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0B6DC-FF9B-73C6-D562-20F10F8F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Какой цели служит этот текст?</a:t>
            </a:r>
            <a:endParaRPr lang="en-E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CC09B-6E50-209A-76A6-EFE93FD8C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0" dirty="0">
                <a:solidFill>
                  <a:srgbClr val="212529"/>
                </a:solidFill>
                <a:effectLst/>
                <a:latin typeface="Inter"/>
              </a:rPr>
              <a:t>ЭКСПЕРТ | Если </a:t>
            </a:r>
            <a:r>
              <a:rPr lang="en-GB" b="1" i="0" dirty="0">
                <a:solidFill>
                  <a:srgbClr val="212529"/>
                </a:solidFill>
                <a:effectLst/>
                <a:latin typeface="Inter"/>
              </a:rPr>
              <a:t>Euribor </a:t>
            </a:r>
            <a:r>
              <a:rPr lang="ru-RU" b="1" i="0" dirty="0">
                <a:solidFill>
                  <a:srgbClr val="212529"/>
                </a:solidFill>
                <a:effectLst/>
                <a:latin typeface="Inter"/>
              </a:rPr>
              <a:t>опустится ниже 3%, то как это отразится на платежах по жилищному кредиту?</a:t>
            </a:r>
            <a:endParaRPr lang="en-US" b="1" i="0" dirty="0">
              <a:solidFill>
                <a:srgbClr val="212529"/>
              </a:solidFill>
              <a:effectLst/>
              <a:latin typeface="Inter"/>
            </a:endParaRPr>
          </a:p>
          <a:p>
            <a:pPr marL="0" indent="0" algn="l">
              <a:buNone/>
            </a:pPr>
            <a:r>
              <a:rPr lang="ru-RU" b="1" i="0" dirty="0">
                <a:solidFill>
                  <a:srgbClr val="212529"/>
                </a:solidFill>
                <a:effectLst/>
                <a:latin typeface="var(--article-font-lead-font-family)"/>
              </a:rPr>
              <a:t>Следующим положительным импульсом для рынка недвижимости может стать снижение ставки </a:t>
            </a:r>
            <a:r>
              <a:rPr lang="en-GB" b="1" i="0" u="none" strike="noStrike" dirty="0">
                <a:solidFill>
                  <a:srgbClr val="212529"/>
                </a:solidFill>
                <a:effectLst/>
                <a:latin typeface="var(--article-font-lead-font-family)"/>
                <a:hlinkClick r:id="rId2"/>
              </a:rPr>
              <a:t>Euribor</a:t>
            </a:r>
            <a:r>
              <a:rPr lang="en-GB" b="1" i="0" dirty="0">
                <a:solidFill>
                  <a:srgbClr val="212529"/>
                </a:solidFill>
                <a:effectLst/>
                <a:latin typeface="var(--article-font-lead-font-family)"/>
              </a:rPr>
              <a:t> </a:t>
            </a:r>
            <a:r>
              <a:rPr lang="ru-RU" b="1" i="0" dirty="0">
                <a:solidFill>
                  <a:srgbClr val="212529"/>
                </a:solidFill>
                <a:effectLst/>
                <a:latin typeface="var(--article-font-lead-font-family)"/>
              </a:rPr>
              <a:t>за 6 месяцев, которая в Эстонии чаще всего используется в договорах жилищного кредита, ниже 3%, что принесет покупателям жилья ощутимую финансовую выгоду, считает маклер-консультант 1</a:t>
            </a:r>
            <a:r>
              <a:rPr lang="en-GB" b="1" i="0" dirty="0">
                <a:solidFill>
                  <a:srgbClr val="212529"/>
                </a:solidFill>
                <a:effectLst/>
                <a:latin typeface="var(--article-font-lead-font-family)"/>
              </a:rPr>
              <a:t>Partner </a:t>
            </a:r>
            <a:r>
              <a:rPr lang="en-GB" b="1" i="0" dirty="0" err="1">
                <a:solidFill>
                  <a:srgbClr val="212529"/>
                </a:solidFill>
                <a:effectLst/>
                <a:latin typeface="var(--article-font-lead-font-family)"/>
              </a:rPr>
              <a:t>Kinnisvara</a:t>
            </a:r>
            <a:r>
              <a:rPr lang="en-GB" b="1" i="0" dirty="0">
                <a:solidFill>
                  <a:srgbClr val="212529"/>
                </a:solidFill>
                <a:effectLst/>
                <a:latin typeface="var(--article-font-lead-font-family)"/>
              </a:rPr>
              <a:t> </a:t>
            </a:r>
            <a:r>
              <a:rPr lang="ru-RU" b="1" i="0" dirty="0">
                <a:solidFill>
                  <a:srgbClr val="212529"/>
                </a:solidFill>
                <a:effectLst/>
                <a:latin typeface="var(--article-font-lead-font-family)"/>
              </a:rPr>
              <a:t>Хелена-Лаура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var(--article-font-lead-font-family)"/>
              </a:rPr>
              <a:t>Лесмент</a:t>
            </a:r>
            <a:r>
              <a:rPr lang="ru-RU" b="1" i="0" dirty="0">
                <a:solidFill>
                  <a:srgbClr val="212529"/>
                </a:solidFill>
                <a:effectLst/>
                <a:latin typeface="var(--article-font-lead-font-family)"/>
              </a:rPr>
              <a:t>.</a:t>
            </a:r>
            <a:endParaRPr lang="ru-RU" b="0" i="0" dirty="0">
              <a:solidFill>
                <a:srgbClr val="212529"/>
              </a:solidFill>
              <a:effectLst/>
              <a:latin typeface="var(--article-font-lead-font-family)"/>
            </a:endParaRPr>
          </a:p>
          <a:p>
            <a:pPr marL="0" indent="0" algn="l">
              <a:buNone/>
            </a:pPr>
            <a:r>
              <a:rPr lang="ru-RU" b="0" i="0" dirty="0">
                <a:solidFill>
                  <a:srgbClr val="212529"/>
                </a:solidFill>
                <a:effectLst/>
                <a:latin typeface="var(--article-font-body-font-family)"/>
              </a:rPr>
              <a:t>„При планировании семейного бюджета ожидаемому ежемесячному платежу по кредиту отводится важное место, и, если, например, в случае кредита в 150 000 евро со сроком погашения 30 лет платеж уменьшится более чем на 100 евро по сравнению с прошлогодним предложением, то такая разница действительно мотивирует“, — сказала Хелена-Лаура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var(--article-font-body-font-family)"/>
              </a:rPr>
              <a:t>Лесмент</a:t>
            </a:r>
            <a:r>
              <a:rPr lang="ru-RU" b="0" i="0" dirty="0">
                <a:solidFill>
                  <a:srgbClr val="212529"/>
                </a:solidFill>
                <a:effectLst/>
                <a:latin typeface="var(--article-font-body-font-family)"/>
              </a:rPr>
              <a:t>, отметив, что коммерческие банки за последние шесть месяцев уже уменьшили свою маржу.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212529"/>
                </a:solidFill>
                <a:effectLst/>
                <a:latin typeface="var(--article-font-body-font-family)"/>
              </a:rPr>
              <a:t>Она признает, что прогнозирование – занятие неблагодарное, однако наиболее оптимистичные из серьезных </a:t>
            </a:r>
            <a:r>
              <a:rPr lang="ru-RU" b="1" i="0" u="none" strike="noStrike" dirty="0">
                <a:solidFill>
                  <a:srgbClr val="212529"/>
                </a:solidFill>
                <a:effectLst/>
                <a:latin typeface="var(--article-font-body-font-family)"/>
                <a:hlinkClick r:id="rId3"/>
              </a:rPr>
              <a:t>эксперт</a:t>
            </a:r>
            <a:r>
              <a:rPr lang="ru-RU" b="0" i="0" dirty="0">
                <a:solidFill>
                  <a:srgbClr val="212529"/>
                </a:solidFill>
                <a:effectLst/>
                <a:latin typeface="var(--article-font-body-font-family)"/>
              </a:rPr>
              <a:t>ов считают, что </a:t>
            </a:r>
            <a:r>
              <a:rPr lang="en-GB" b="0" i="0" dirty="0">
                <a:solidFill>
                  <a:srgbClr val="212529"/>
                </a:solidFill>
                <a:effectLst/>
                <a:latin typeface="var(--article-font-body-font-family)"/>
              </a:rPr>
              <a:t>Euribor </a:t>
            </a:r>
            <a:r>
              <a:rPr lang="ru-RU" b="0" i="0" dirty="0">
                <a:solidFill>
                  <a:srgbClr val="212529"/>
                </a:solidFill>
                <a:effectLst/>
                <a:latin typeface="var(--article-font-body-font-family)"/>
              </a:rPr>
              <a:t>опустится ниже 3% еще до наступления следующей весны. „Мы не должны забывать, что с точки зрения активности заключения сделок мы сегодня находимся примерно на том же уровне, что и десять лет назад. Это означает, что за последние несколько лет накопился значительный спрос, и ключ к росту активности рынка недвижимости по-прежнему заключен в цене денег, то есть в процентах по жилищным кредитам“, — сказала Хелена-Лаура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var(--article-font-body-font-family)"/>
              </a:rPr>
              <a:t>Лесмент</a:t>
            </a:r>
            <a:r>
              <a:rPr lang="ru-RU" b="0" i="0" dirty="0">
                <a:solidFill>
                  <a:srgbClr val="212529"/>
                </a:solidFill>
                <a:effectLst/>
                <a:latin typeface="var(--article-font-body-font-family)"/>
              </a:rPr>
              <a:t>.</a:t>
            </a:r>
          </a:p>
          <a:p>
            <a:pPr marL="0" indent="0">
              <a:buNone/>
            </a:pPr>
            <a:endParaRPr lang="en-US" b="1" i="0" dirty="0">
              <a:solidFill>
                <a:srgbClr val="212529"/>
              </a:solidFill>
              <a:effectLst/>
              <a:latin typeface="Inter"/>
            </a:endParaRPr>
          </a:p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61612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C37FF-51B2-44BB-6AD2-92730867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Есть ли у вас вопросы?</a:t>
            </a:r>
            <a:endParaRPr lang="en-EE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4B062E-3CE1-2B8E-30A1-B05FE7767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50114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C8632-3018-7A77-4970-620730A9E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Советник по журналистской этике (</a:t>
            </a:r>
            <a:r>
              <a:rPr lang="en-US" b="1" dirty="0" err="1"/>
              <a:t>Meediatund</a:t>
            </a:r>
            <a:r>
              <a:rPr lang="en-US" b="1" dirty="0"/>
              <a:t> </a:t>
            </a:r>
            <a:r>
              <a:rPr lang="en-US" b="1" dirty="0" err="1"/>
              <a:t>Vikerraadios</a:t>
            </a:r>
            <a:r>
              <a:rPr lang="en-US" b="1" dirty="0"/>
              <a:t>)</a:t>
            </a:r>
            <a:endParaRPr lang="en-EE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D41C1D-A7FC-C534-E6F1-30EBD8639C3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dirty="0"/>
              <a:t>Может ли журналист занимать чью-то позицию?</a:t>
            </a:r>
          </a:p>
          <a:p>
            <a:r>
              <a:rPr lang="ru-RU" dirty="0"/>
              <a:t>В каких отношениях находятся журналист и политик?</a:t>
            </a:r>
          </a:p>
          <a:p>
            <a:r>
              <a:rPr lang="ru-RU" dirty="0"/>
              <a:t>Правосудие и журналистика</a:t>
            </a:r>
            <a:endParaRPr lang="en-US" dirty="0"/>
          </a:p>
          <a:p>
            <a:r>
              <a:rPr lang="ru-RU" dirty="0"/>
              <a:t>Как справляться с новостями, в которых много насилия?</a:t>
            </a:r>
          </a:p>
          <a:p>
            <a:r>
              <a:rPr lang="ru-RU" dirty="0"/>
              <a:t>И т.д.</a:t>
            </a:r>
          </a:p>
          <a:p>
            <a:endParaRPr lang="en-E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EA2DB1-397F-EFDC-D3C0-1431A5AD8F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7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99479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E61E3-EDFF-57D3-EFAF-E3F6F256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             Альтернативная </a:t>
            </a:r>
            <a:r>
              <a:rPr lang="ru-RU" b="1" dirty="0" err="1"/>
              <a:t>медиакритика</a:t>
            </a:r>
            <a:endParaRPr lang="en-EE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5D274E-B2C6-9969-B8DB-FFD3AAF79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8618" y="1690688"/>
            <a:ext cx="7560695" cy="4351338"/>
          </a:xfrm>
        </p:spPr>
      </p:pic>
    </p:spTree>
    <p:extLst>
      <p:ext uri="{BB962C8B-B14F-4D97-AF65-F5344CB8AC3E}">
        <p14:creationId xmlns:p14="http://schemas.microsoft.com/office/powerpoint/2010/main" val="221620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69F5-2E8F-1AB9-555D-954C970F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Тоже </a:t>
            </a:r>
            <a:r>
              <a:rPr lang="ru-RU" b="1" dirty="0" err="1"/>
              <a:t>медиакритика</a:t>
            </a:r>
            <a:endParaRPr lang="en-E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714C-B981-160A-2563-616F0F948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747"/>
            <a:ext cx="10515600" cy="3876215"/>
          </a:xfrm>
        </p:spPr>
        <p:txBody>
          <a:bodyPr/>
          <a:lstStyle/>
          <a:p>
            <a:r>
              <a:rPr lang="ru-RU" dirty="0" err="1"/>
              <a:t>Внутриредакционная</a:t>
            </a:r>
            <a:endParaRPr lang="ru-RU" dirty="0"/>
          </a:p>
          <a:p>
            <a:r>
              <a:rPr lang="ru-RU" dirty="0" err="1"/>
              <a:t>Медиаконкурсы</a:t>
            </a:r>
            <a:endParaRPr lang="ru-RU" dirty="0"/>
          </a:p>
          <a:p>
            <a:r>
              <a:rPr lang="ru-RU" dirty="0" err="1"/>
              <a:t>Фактчекинговые</a:t>
            </a:r>
            <a:r>
              <a:rPr lang="ru-RU" dirty="0"/>
              <a:t> рубрики</a:t>
            </a:r>
          </a:p>
          <a:p>
            <a:r>
              <a:rPr lang="ru-RU" dirty="0"/>
              <a:t>Социальные сети (бывшие журналисты и общественные деятели)</a:t>
            </a:r>
          </a:p>
          <a:p>
            <a:r>
              <a:rPr lang="ru-RU" dirty="0"/>
              <a:t>Совет по прессе</a:t>
            </a:r>
          </a:p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80318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453EA-1D4A-19A1-8436-952D6073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Актуальные проблемы </a:t>
            </a:r>
            <a:r>
              <a:rPr lang="ru-RU" b="1" dirty="0" err="1"/>
              <a:t>медиакритики</a:t>
            </a:r>
            <a:endParaRPr lang="en-E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5366B-1516-A328-81C0-BF6CABD228A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2128345"/>
            <a:ext cx="5384800" cy="399781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Искусственный интеллект</a:t>
            </a:r>
          </a:p>
          <a:p>
            <a:r>
              <a:rPr lang="en-US" dirty="0"/>
              <a:t>GDPR </a:t>
            </a:r>
            <a:r>
              <a:rPr lang="ru-RU" dirty="0"/>
              <a:t>и право на забвение</a:t>
            </a:r>
          </a:p>
          <a:p>
            <a:r>
              <a:rPr lang="ru-RU" dirty="0"/>
              <a:t>СМИ и реклама</a:t>
            </a:r>
          </a:p>
          <a:p>
            <a:r>
              <a:rPr lang="ru-RU" dirty="0"/>
              <a:t>СМИ и </a:t>
            </a:r>
            <a:r>
              <a:rPr lang="ru-RU" dirty="0" err="1"/>
              <a:t>инфлюэнсеры</a:t>
            </a:r>
            <a:r>
              <a:rPr lang="ru-RU" dirty="0"/>
              <a:t> (считать</a:t>
            </a:r>
            <a:r>
              <a:rPr lang="en-US" dirty="0"/>
              <a:t> </a:t>
            </a:r>
            <a:r>
              <a:rPr lang="ru-RU" dirty="0"/>
              <a:t>ли бывшую</a:t>
            </a:r>
            <a:r>
              <a:rPr lang="en-US" dirty="0"/>
              <a:t> </a:t>
            </a:r>
            <a:r>
              <a:rPr lang="en-US" dirty="0" err="1"/>
              <a:t>Paljas</a:t>
            </a:r>
            <a:r>
              <a:rPr lang="en-US" dirty="0"/>
              <a:t> </a:t>
            </a:r>
            <a:r>
              <a:rPr lang="en-US" dirty="0" err="1"/>
              <a:t>porgand</a:t>
            </a:r>
            <a:r>
              <a:rPr lang="ru-RU" dirty="0"/>
              <a:t> журналистикой)</a:t>
            </a:r>
          </a:p>
          <a:p>
            <a:r>
              <a:rPr lang="ru-RU" dirty="0"/>
              <a:t>СМИ и социальные сети</a:t>
            </a:r>
          </a:p>
          <a:p>
            <a:r>
              <a:rPr lang="ru-RU" dirty="0"/>
              <a:t>Связи с общественностью и журналистика (пресс-релизы)</a:t>
            </a:r>
            <a:endParaRPr lang="en-EE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C7AC46E-199A-9EF7-1494-E42BBCAEE4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2" y="1947284"/>
            <a:ext cx="5384800" cy="3278744"/>
          </a:xfrm>
        </p:spPr>
      </p:pic>
    </p:spTree>
    <p:extLst>
      <p:ext uri="{BB962C8B-B14F-4D97-AF65-F5344CB8AC3E}">
        <p14:creationId xmlns:p14="http://schemas.microsoft.com/office/powerpoint/2010/main" val="3951413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B4DD-04E6-702E-C892-50E5F0188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Пресс-релиз как инструмент управления общественным мнением</a:t>
            </a:r>
            <a:endParaRPr lang="en-E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2C815-A57A-CC5B-EF3E-406157C6BF2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2022531"/>
            <a:ext cx="5384800" cy="4103633"/>
          </a:xfrm>
        </p:spPr>
        <p:txBody>
          <a:bodyPr/>
          <a:lstStyle/>
          <a:p>
            <a:r>
              <a:rPr lang="ru-RU" dirty="0"/>
              <a:t>Что должен сделать журналист, когда ему приходит пресс-релиз?</a:t>
            </a:r>
          </a:p>
          <a:p>
            <a:r>
              <a:rPr lang="ru-RU" dirty="0"/>
              <a:t>Что он делает на самом деле?</a:t>
            </a:r>
          </a:p>
          <a:p>
            <a:r>
              <a:rPr lang="ru-RU" dirty="0"/>
              <a:t>Чем отличается журналист от пиарщика?</a:t>
            </a:r>
            <a:endParaRPr lang="en-E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4A2649-1BFF-A264-AD7C-FD62B90D96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811365"/>
            <a:ext cx="5384800" cy="4103633"/>
          </a:xfrm>
        </p:spPr>
      </p:pic>
    </p:spTree>
    <p:extLst>
      <p:ext uri="{BB962C8B-B14F-4D97-AF65-F5344CB8AC3E}">
        <p14:creationId xmlns:p14="http://schemas.microsoft.com/office/powerpoint/2010/main" val="203179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9BE5-D4D9-66ED-BB9A-A03AFF65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Политика и журналистика. А где </a:t>
            </a:r>
            <a:r>
              <a:rPr lang="ru-RU" b="1" dirty="0" err="1"/>
              <a:t>медиакритика</a:t>
            </a:r>
            <a:r>
              <a:rPr lang="ru-RU" b="1" dirty="0"/>
              <a:t>?</a:t>
            </a:r>
            <a:endParaRPr lang="en-EE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C7CD74-11AC-8A07-08F4-C8CDB2E22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2929" y="1840374"/>
            <a:ext cx="7846142" cy="4351338"/>
          </a:xfrm>
        </p:spPr>
      </p:pic>
    </p:spTree>
    <p:extLst>
      <p:ext uri="{BB962C8B-B14F-4D97-AF65-F5344CB8AC3E}">
        <p14:creationId xmlns:p14="http://schemas.microsoft.com/office/powerpoint/2010/main" val="3604368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1535</Words>
  <Application>Microsoft Macintosh PowerPoint</Application>
  <PresentationFormat>Widescreen</PresentationFormat>
  <Paragraphs>121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Inter</vt:lpstr>
      <vt:lpstr>Roboto</vt:lpstr>
      <vt:lpstr>var(--article-font-body-font-family)</vt:lpstr>
      <vt:lpstr>var(--article-font-lead-font-family)</vt:lpstr>
      <vt:lpstr>Office Theme</vt:lpstr>
      <vt:lpstr>        Медиакритика и медиаэтика              Олеся Лагашина, DV.ee</vt:lpstr>
      <vt:lpstr>Что такое медиакритика и почему она важна? </vt:lpstr>
      <vt:lpstr>     Медиакритика в Эстонии</vt:lpstr>
      <vt:lpstr>Советник по журналистской этике (Meediatund Vikerraadios)</vt:lpstr>
      <vt:lpstr>             Альтернативная медиакритика</vt:lpstr>
      <vt:lpstr>Тоже медиакритика</vt:lpstr>
      <vt:lpstr>Актуальные проблемы медиакритики</vt:lpstr>
      <vt:lpstr>Пресс-релиз как инструмент управления общественным мнением</vt:lpstr>
      <vt:lpstr>Политика и журналистика. А где медиакритика?</vt:lpstr>
      <vt:lpstr>Релизы о результатах компаний</vt:lpstr>
      <vt:lpstr>Журналист и реклама</vt:lpstr>
      <vt:lpstr>Совет по прессе</vt:lpstr>
      <vt:lpstr>         Основы журналистской этики</vt:lpstr>
      <vt:lpstr>Общие положения кодекса (Глава 1)</vt:lpstr>
      <vt:lpstr>Независимость (Глава 2)</vt:lpstr>
      <vt:lpstr>Журналист и источник информации (Глава 3)</vt:lpstr>
      <vt:lpstr>А так можно?  Кейс министра образования</vt:lpstr>
      <vt:lpstr>Правила публикации (Глава 4)</vt:lpstr>
      <vt:lpstr>Кейс Халилова и азербайджанской общины</vt:lpstr>
      <vt:lpstr>Правила публикации</vt:lpstr>
      <vt:lpstr>Что говорит за и против публикации?</vt:lpstr>
      <vt:lpstr>Правила публикации</vt:lpstr>
      <vt:lpstr>Мария Юферева-Скуратовски не расстроилась, что ее не позвали на прием, т.к. еще не заказала платье</vt:lpstr>
      <vt:lpstr>А что должен делать фоторепортер?</vt:lpstr>
      <vt:lpstr>Опровержение (Глава 5)</vt:lpstr>
      <vt:lpstr>Вот так это бывает:</vt:lpstr>
      <vt:lpstr>Реклама (Глава 6)</vt:lpstr>
      <vt:lpstr>По каким еще критериям можно оценивать медиатекст?</vt:lpstr>
      <vt:lpstr>Оцениваем текст!</vt:lpstr>
      <vt:lpstr>Какой цели служит этот текст?</vt:lpstr>
      <vt:lpstr>Есть ли у вас вопросы?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Olesja Lagashina</cp:lastModifiedBy>
  <cp:revision>165</cp:revision>
  <dcterms:created xsi:type="dcterms:W3CDTF">2021-03-25T16:09:35Z</dcterms:created>
  <dcterms:modified xsi:type="dcterms:W3CDTF">2024-08-22T17:39:57Z</dcterms:modified>
</cp:coreProperties>
</file>