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70" r:id="rId11"/>
    <p:sldId id="267" r:id="rId12"/>
    <p:sldId id="265" r:id="rId13"/>
    <p:sldId id="266" r:id="rId14"/>
    <p:sldId id="268" r:id="rId15"/>
  </p:sldIdLst>
  <p:sldSz cx="18288000" cy="10287000"/>
  <p:notesSz cx="6858000" cy="9144000"/>
  <p:embeddedFontLst>
    <p:embeddedFont>
      <p:font typeface="Europa" panose="02000000000000000000" pitchFamily="2" charset="77"/>
      <p:regular r:id="rId16"/>
    </p:embeddedFont>
    <p:embeddedFont>
      <p:font typeface="Stadio Now Devanagari" pitchFamily="2" charset="0"/>
      <p:regular r:id="rId17"/>
    </p:embeddedFont>
    <p:embeddedFont>
      <p:font typeface="Stadio Now Devanagari Bold" pitchFamily="2" charset="0"/>
      <p:regular r:id="rId18"/>
      <p:bold r:id="rId19"/>
    </p:embeddedFont>
    <p:embeddedFont>
      <p:font typeface="TT Firs Neue" panose="02000503030000020004" pitchFamily="2" charset="77"/>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5" autoAdjust="0"/>
    <p:restoredTop sz="94626" autoAdjust="0"/>
  </p:normalViewPr>
  <p:slideViewPr>
    <p:cSldViewPr>
      <p:cViewPr varScale="1">
        <p:scale>
          <a:sx n="72" d="100"/>
          <a:sy n="72" d="100"/>
        </p:scale>
        <p:origin x="256"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eata.ee/"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sisekaitse.ee/et/simulatsioonid?language_content_entity=et"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htLUabuEyKE" TargetMode="External"/><Relationship Id="rId2" Type="http://schemas.openxmlformats.org/officeDocument/2006/relationships/hyperlink" Target="https://www.youtube.com/watch?v=c8D8Pn8oX3g"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jupiter.err.ee/1608168238/meediapadevuste-oppevideod"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s://novaator.err.ee/1068156/mis-on-valeuudi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hyperlink" Target="https://www.youtube.com/watch?v=FCs_zFbkf0M"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228600" y="187351"/>
            <a:ext cx="18288000" cy="8278049"/>
            <a:chOff x="0" y="0"/>
            <a:chExt cx="4816593" cy="2180227"/>
          </a:xfrm>
        </p:grpSpPr>
        <p:sp>
          <p:nvSpPr>
            <p:cNvPr id="3" name="Freeform 3"/>
            <p:cNvSpPr/>
            <p:nvPr/>
          </p:nvSpPr>
          <p:spPr>
            <a:xfrm>
              <a:off x="0" y="0"/>
              <a:ext cx="4816592" cy="2180227"/>
            </a:xfrm>
            <a:custGeom>
              <a:avLst/>
              <a:gdLst/>
              <a:ahLst/>
              <a:cxnLst/>
              <a:rect l="l" t="t" r="r" b="b"/>
              <a:pathLst>
                <a:path w="4816592" h="2180227">
                  <a:moveTo>
                    <a:pt x="0" y="0"/>
                  </a:moveTo>
                  <a:lnTo>
                    <a:pt x="4816592" y="0"/>
                  </a:lnTo>
                  <a:lnTo>
                    <a:pt x="4816592" y="2180227"/>
                  </a:lnTo>
                  <a:lnTo>
                    <a:pt x="0" y="2180227"/>
                  </a:lnTo>
                  <a:close/>
                </a:path>
              </a:pathLst>
            </a:custGeom>
            <a:solidFill>
              <a:srgbClr val="C2DCFD"/>
            </a:solidFill>
          </p:spPr>
          <p:txBody>
            <a:bodyPr/>
            <a:lstStyle/>
            <a:p>
              <a:endParaRPr lang="en-EE"/>
            </a:p>
          </p:txBody>
        </p:sp>
        <p:sp>
          <p:nvSpPr>
            <p:cNvPr id="4" name="TextBox 4"/>
            <p:cNvSpPr txBox="1"/>
            <p:nvPr/>
          </p:nvSpPr>
          <p:spPr>
            <a:xfrm>
              <a:off x="0" y="-47625"/>
              <a:ext cx="4816593" cy="2227852"/>
            </a:xfrm>
            <a:prstGeom prst="rect">
              <a:avLst/>
            </a:prstGeom>
          </p:spPr>
          <p:txBody>
            <a:bodyPr lIns="50800" tIns="50800" rIns="50800" bIns="50800" rtlCol="0" anchor="ctr"/>
            <a:lstStyle/>
            <a:p>
              <a:pPr algn="ctr">
                <a:lnSpc>
                  <a:spcPts val="3359"/>
                </a:lnSpc>
              </a:pPr>
              <a:endParaRPr/>
            </a:p>
          </p:txBody>
        </p:sp>
      </p:grpSp>
      <p:sp>
        <p:nvSpPr>
          <p:cNvPr id="5" name="Freeform 5"/>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2"/>
            <a:stretch>
              <a:fillRect/>
            </a:stretch>
          </a:blipFill>
        </p:spPr>
        <p:txBody>
          <a:bodyPr/>
          <a:lstStyle/>
          <a:p>
            <a:endParaRPr lang="en-EE"/>
          </a:p>
        </p:txBody>
      </p:sp>
      <p:sp>
        <p:nvSpPr>
          <p:cNvPr id="6" name="TextBox 6"/>
          <p:cNvSpPr txBox="1"/>
          <p:nvPr/>
        </p:nvSpPr>
        <p:spPr>
          <a:xfrm>
            <a:off x="1028700" y="552256"/>
            <a:ext cx="16230600" cy="3483483"/>
          </a:xfrm>
          <a:prstGeom prst="rect">
            <a:avLst/>
          </a:prstGeom>
        </p:spPr>
        <p:txBody>
          <a:bodyPr lIns="0" tIns="0" rIns="0" bIns="0" rtlCol="0" anchor="t">
            <a:spAutoFit/>
          </a:bodyPr>
          <a:lstStyle/>
          <a:p>
            <a:pPr algn="l">
              <a:lnSpc>
                <a:spcPts val="11931"/>
              </a:lnSpc>
            </a:pPr>
            <a:r>
              <a:rPr lang="en-US" sz="12300" spc="-369">
                <a:solidFill>
                  <a:srgbClr val="222222"/>
                </a:solidFill>
                <a:latin typeface="Stadio Now Devanagari"/>
              </a:rPr>
              <a:t>INFOSÕDA JA</a:t>
            </a:r>
          </a:p>
          <a:p>
            <a:pPr marL="0" lvl="0" indent="0" algn="l">
              <a:lnSpc>
                <a:spcPts val="11931"/>
              </a:lnSpc>
            </a:pPr>
            <a:r>
              <a:rPr lang="en-US" sz="12300" spc="-369" dirty="0">
                <a:solidFill>
                  <a:srgbClr val="222222"/>
                </a:solidFill>
                <a:latin typeface="Stadio Now Devanagari"/>
              </a:rPr>
              <a:t>VALEUUDISED</a:t>
            </a:r>
          </a:p>
        </p:txBody>
      </p:sp>
      <p:sp>
        <p:nvSpPr>
          <p:cNvPr id="7" name="TextBox 7"/>
          <p:cNvSpPr txBox="1"/>
          <p:nvPr/>
        </p:nvSpPr>
        <p:spPr>
          <a:xfrm>
            <a:off x="1028700" y="9006841"/>
            <a:ext cx="91059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
        <p:nvSpPr>
          <p:cNvPr id="8" name="TextBox 8"/>
          <p:cNvSpPr txBox="1"/>
          <p:nvPr/>
        </p:nvSpPr>
        <p:spPr>
          <a:xfrm>
            <a:off x="1251810" y="6972590"/>
            <a:ext cx="8230642" cy="891270"/>
          </a:xfrm>
          <a:prstGeom prst="rect">
            <a:avLst/>
          </a:prstGeom>
        </p:spPr>
        <p:txBody>
          <a:bodyPr lIns="0" tIns="0" rIns="0" bIns="0" rtlCol="0" anchor="t">
            <a:spAutoFit/>
          </a:bodyPr>
          <a:lstStyle/>
          <a:p>
            <a:pPr algn="ctr">
              <a:lnSpc>
                <a:spcPts val="3639"/>
              </a:lnSpc>
            </a:pPr>
            <a:r>
              <a:rPr lang="en-US" sz="2599" dirty="0">
                <a:solidFill>
                  <a:srgbClr val="222222"/>
                </a:solidFill>
                <a:latin typeface="Stadio Now Devanagari Bold"/>
              </a:rPr>
              <a:t>Krista </a:t>
            </a:r>
            <a:r>
              <a:rPr lang="en-US" sz="2599" dirty="0" err="1">
                <a:solidFill>
                  <a:srgbClr val="222222"/>
                </a:solidFill>
                <a:latin typeface="Stadio Now Devanagari Bold"/>
              </a:rPr>
              <a:t>Mulenok</a:t>
            </a:r>
            <a:endParaRPr lang="en-US" sz="2599" dirty="0">
              <a:solidFill>
                <a:srgbClr val="222222"/>
              </a:solidFill>
              <a:latin typeface="Stadio Now Devanagari Bold"/>
            </a:endParaRPr>
          </a:p>
          <a:p>
            <a:pPr algn="ctr">
              <a:lnSpc>
                <a:spcPts val="3639"/>
              </a:lnSpc>
            </a:pPr>
            <a:r>
              <a:rPr lang="en-US" sz="2599" dirty="0" err="1">
                <a:solidFill>
                  <a:srgbClr val="222222"/>
                </a:solidFill>
                <a:latin typeface="Stadio Now Devanagari Bold"/>
              </a:rPr>
              <a:t>Eesti</a:t>
            </a:r>
            <a:r>
              <a:rPr lang="en-US" sz="2599" dirty="0">
                <a:solidFill>
                  <a:srgbClr val="222222"/>
                </a:solidFill>
                <a:latin typeface="Stadio Now Devanagari Bold"/>
              </a:rPr>
              <a:t> NATO </a:t>
            </a:r>
            <a:r>
              <a:rPr lang="en-US" sz="2599" dirty="0" err="1">
                <a:solidFill>
                  <a:srgbClr val="222222"/>
                </a:solidFill>
                <a:latin typeface="Stadio Now Devanagari Bold"/>
              </a:rPr>
              <a:t>Ühingu</a:t>
            </a:r>
            <a:r>
              <a:rPr lang="en-US" sz="2599" dirty="0">
                <a:solidFill>
                  <a:srgbClr val="222222"/>
                </a:solidFill>
                <a:latin typeface="Stadio Now Devanagari Bold"/>
              </a:rPr>
              <a:t> </a:t>
            </a:r>
            <a:r>
              <a:rPr lang="en-US" sz="2599" dirty="0" err="1">
                <a:solidFill>
                  <a:srgbClr val="222222"/>
                </a:solidFill>
                <a:latin typeface="Stadio Now Devanagari Bold"/>
              </a:rPr>
              <a:t>juhatuse</a:t>
            </a:r>
            <a:r>
              <a:rPr lang="en-US" sz="2599" dirty="0">
                <a:solidFill>
                  <a:srgbClr val="222222"/>
                </a:solidFill>
                <a:latin typeface="Stadio Now Devanagari Bold"/>
              </a:rPr>
              <a:t> </a:t>
            </a:r>
            <a:r>
              <a:rPr lang="en-US" sz="2599" dirty="0" err="1">
                <a:solidFill>
                  <a:srgbClr val="222222"/>
                </a:solidFill>
                <a:latin typeface="Stadio Now Devanagari Bold"/>
              </a:rPr>
              <a:t>esimees</a:t>
            </a:r>
            <a:endParaRPr lang="en-US" sz="2599" dirty="0">
              <a:solidFill>
                <a:srgbClr val="222222"/>
              </a:solidFill>
              <a:latin typeface="Stadio Now Devanagari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CC4C80-43F9-8EAA-CF65-E7267D9616FC}"/>
              </a:ext>
            </a:extLst>
          </p:cNvPr>
          <p:cNvPicPr>
            <a:picLocks noChangeAspect="1"/>
          </p:cNvPicPr>
          <p:nvPr/>
        </p:nvPicPr>
        <p:blipFill>
          <a:blip r:embed="rId2"/>
          <a:stretch>
            <a:fillRect/>
          </a:stretch>
        </p:blipFill>
        <p:spPr>
          <a:xfrm>
            <a:off x="0" y="-76200"/>
            <a:ext cx="7772400" cy="10363200"/>
          </a:xfrm>
          <a:prstGeom prst="rect">
            <a:avLst/>
          </a:prstGeom>
        </p:spPr>
      </p:pic>
      <p:sp>
        <p:nvSpPr>
          <p:cNvPr id="4" name="Freeform 16">
            <a:extLst>
              <a:ext uri="{FF2B5EF4-FFF2-40B4-BE49-F238E27FC236}">
                <a16:creationId xmlns:a16="http://schemas.microsoft.com/office/drawing/2014/main" id="{4A3C6805-DEB2-7E08-4865-6BFFF600ED93}"/>
              </a:ext>
            </a:extLst>
          </p:cNvPr>
          <p:cNvSpPr/>
          <p:nvPr/>
        </p:nvSpPr>
        <p:spPr>
          <a:xfrm>
            <a:off x="16230600" y="7810500"/>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3"/>
            <a:stretch>
              <a:fillRect/>
            </a:stretch>
          </a:blipFill>
        </p:spPr>
        <p:txBody>
          <a:bodyPr/>
          <a:lstStyle/>
          <a:p>
            <a:endParaRPr lang="en-EE"/>
          </a:p>
        </p:txBody>
      </p:sp>
      <p:sp>
        <p:nvSpPr>
          <p:cNvPr id="5" name="TextBox 7">
            <a:extLst>
              <a:ext uri="{FF2B5EF4-FFF2-40B4-BE49-F238E27FC236}">
                <a16:creationId xmlns:a16="http://schemas.microsoft.com/office/drawing/2014/main" id="{9805964F-DFF2-7D4D-054F-4F7E6B4722CA}"/>
              </a:ext>
            </a:extLst>
          </p:cNvPr>
          <p:cNvSpPr txBox="1"/>
          <p:nvPr/>
        </p:nvSpPr>
        <p:spPr>
          <a:xfrm>
            <a:off x="8139953" y="9724247"/>
            <a:ext cx="91059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Tree>
    <p:extLst>
      <p:ext uri="{BB962C8B-B14F-4D97-AF65-F5344CB8AC3E}">
        <p14:creationId xmlns:p14="http://schemas.microsoft.com/office/powerpoint/2010/main" val="279578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6925541" y="0"/>
          <a:ext cx="11362458" cy="10287000"/>
        </p:xfrm>
        <a:graphic>
          <a:graphicData uri="http://schemas.openxmlformats.org/drawingml/2006/table">
            <a:tbl>
              <a:tblPr/>
              <a:tblGrid>
                <a:gridCol w="5681229">
                  <a:extLst>
                    <a:ext uri="{9D8B030D-6E8A-4147-A177-3AD203B41FA5}">
                      <a16:colId xmlns:a16="http://schemas.microsoft.com/office/drawing/2014/main" val="20000"/>
                    </a:ext>
                  </a:extLst>
                </a:gridCol>
                <a:gridCol w="5681229">
                  <a:extLst>
                    <a:ext uri="{9D8B030D-6E8A-4147-A177-3AD203B41FA5}">
                      <a16:colId xmlns:a16="http://schemas.microsoft.com/office/drawing/2014/main" val="20001"/>
                    </a:ext>
                  </a:extLst>
                </a:gridCol>
              </a:tblGrid>
              <a:tr h="2571750">
                <a:tc>
                  <a:txBody>
                    <a:bodyPr/>
                    <a:lstStyle/>
                    <a:p>
                      <a:pPr algn="ctr">
                        <a:lnSpc>
                          <a:spcPts val="3359"/>
                        </a:lnSpc>
                        <a:defRPr/>
                      </a:pPr>
                      <a:r>
                        <a:rPr lang="en-US" sz="2400">
                          <a:solidFill>
                            <a:srgbClr val="000000"/>
                          </a:solidFill>
                          <a:latin typeface="TT Firs Neue"/>
                        </a:rPr>
                        <a:t>B for blur</a:t>
                      </a:r>
                      <a:endParaRPr lang="en-US" sz="1100"/>
                    </a:p>
                  </a:txBody>
                  <a:tcPr marL="190500" marR="190500" marT="190500" marB="190500" anchor="ct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tcPr>
                </a:tc>
                <a:tc>
                  <a:txBody>
                    <a:bodyPr/>
                    <a:lstStyle/>
                    <a:p>
                      <a:pPr algn="ctr">
                        <a:lnSpc>
                          <a:spcPts val="3359"/>
                        </a:lnSpc>
                        <a:defRPr/>
                      </a:pPr>
                      <a:r>
                        <a:rPr lang="en-US" sz="2400">
                          <a:solidFill>
                            <a:srgbClr val="000000"/>
                          </a:solidFill>
                          <a:latin typeface="TT Firs Neue"/>
                        </a:rPr>
                        <a:t>C for confetti</a:t>
                      </a:r>
                      <a:endParaRPr lang="en-US" sz="1100"/>
                    </a:p>
                  </a:txBody>
                  <a:tcPr marL="190500" marR="190500" marT="190500" marB="190500" anchor="ct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tcPr>
                </a:tc>
                <a:extLst>
                  <a:ext uri="{0D108BD9-81ED-4DB2-BD59-A6C34878D82A}">
                    <a16:rowId xmlns:a16="http://schemas.microsoft.com/office/drawing/2014/main" val="10000"/>
                  </a:ext>
                </a:extLst>
              </a:tr>
              <a:tr h="2571750">
                <a:tc>
                  <a:txBody>
                    <a:bodyPr/>
                    <a:lstStyle/>
                    <a:p>
                      <a:pPr algn="ctr">
                        <a:lnSpc>
                          <a:spcPts val="3359"/>
                        </a:lnSpc>
                        <a:defRPr/>
                      </a:pPr>
                      <a:r>
                        <a:rPr lang="en-US" sz="2400">
                          <a:solidFill>
                            <a:srgbClr val="000000"/>
                          </a:solidFill>
                          <a:latin typeface="TT Firs Neue"/>
                        </a:rPr>
                        <a:t>D for a drumroll</a:t>
                      </a:r>
                      <a:endParaRPr lang="en-US" sz="1100"/>
                    </a:p>
                  </a:txBody>
                  <a:tcPr marL="190500" marR="190500" marT="190500" marB="190500" anchor="ct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tcPr>
                </a:tc>
                <a:tc>
                  <a:txBody>
                    <a:bodyPr/>
                    <a:lstStyle/>
                    <a:p>
                      <a:pPr algn="ctr">
                        <a:lnSpc>
                          <a:spcPts val="3359"/>
                        </a:lnSpc>
                        <a:defRPr/>
                      </a:pPr>
                      <a:endParaRPr lang="en-US" sz="1100"/>
                    </a:p>
                  </a:txBody>
                  <a:tcPr marL="190500" marR="190500" marT="190500" marB="190500" anchor="ct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tcPr>
                </a:tc>
                <a:extLst>
                  <a:ext uri="{0D108BD9-81ED-4DB2-BD59-A6C34878D82A}">
                    <a16:rowId xmlns:a16="http://schemas.microsoft.com/office/drawing/2014/main" val="10001"/>
                  </a:ext>
                </a:extLst>
              </a:tr>
              <a:tr h="2571750">
                <a:tc>
                  <a:txBody>
                    <a:bodyPr/>
                    <a:lstStyle/>
                    <a:p>
                      <a:pPr algn="ctr">
                        <a:lnSpc>
                          <a:spcPts val="3359"/>
                        </a:lnSpc>
                        <a:defRPr/>
                      </a:pPr>
                      <a:endParaRPr lang="en-US" sz="1100"/>
                    </a:p>
                  </a:txBody>
                  <a:tcPr marL="190500" marR="190500" marT="190500" marB="190500" anchor="ct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tcPr>
                </a:tc>
                <a:tc>
                  <a:txBody>
                    <a:bodyPr/>
                    <a:lstStyle/>
                    <a:p>
                      <a:pPr algn="ctr">
                        <a:lnSpc>
                          <a:spcPts val="3359"/>
                        </a:lnSpc>
                        <a:defRPr/>
                      </a:pPr>
                      <a:r>
                        <a:rPr lang="en-US" sz="2400">
                          <a:solidFill>
                            <a:srgbClr val="000000"/>
                          </a:solidFill>
                          <a:latin typeface="TT Firs Neue"/>
                        </a:rPr>
                        <a:t>Q for quiet</a:t>
                      </a:r>
                      <a:endParaRPr lang="en-US" sz="1100"/>
                    </a:p>
                  </a:txBody>
                  <a:tcPr marL="190500" marR="190500" marT="190500" marB="190500" anchor="ct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tcPr>
                </a:tc>
                <a:extLst>
                  <a:ext uri="{0D108BD9-81ED-4DB2-BD59-A6C34878D82A}">
                    <a16:rowId xmlns:a16="http://schemas.microsoft.com/office/drawing/2014/main" val="10002"/>
                  </a:ext>
                </a:extLst>
              </a:tr>
              <a:tr h="2571750">
                <a:tc>
                  <a:txBody>
                    <a:bodyPr/>
                    <a:lstStyle/>
                    <a:p>
                      <a:pPr algn="ctr">
                        <a:lnSpc>
                          <a:spcPts val="3359"/>
                        </a:lnSpc>
                        <a:defRPr/>
                      </a:pPr>
                      <a:r>
                        <a:rPr lang="en-US" sz="2400">
                          <a:solidFill>
                            <a:srgbClr val="000000"/>
                          </a:solidFill>
                          <a:latin typeface="TT Firs Neue"/>
                        </a:rPr>
                        <a:t>U for unveil</a:t>
                      </a:r>
                      <a:endParaRPr lang="en-US" sz="1100"/>
                    </a:p>
                  </a:txBody>
                  <a:tcPr marL="190500" marR="190500" marT="190500" marB="190500" anchor="ct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tcPr>
                </a:tc>
                <a:tc>
                  <a:txBody>
                    <a:bodyPr/>
                    <a:lstStyle/>
                    <a:p>
                      <a:pPr algn="ctr">
                        <a:lnSpc>
                          <a:spcPts val="3359"/>
                        </a:lnSpc>
                        <a:defRPr/>
                      </a:pPr>
                      <a:r>
                        <a:rPr lang="en-US" sz="2400">
                          <a:solidFill>
                            <a:srgbClr val="000000"/>
                          </a:solidFill>
                          <a:latin typeface="TT Firs Neue"/>
                        </a:rPr>
                        <a:t>Any number from 0-9</a:t>
                      </a:r>
                      <a:endParaRPr lang="en-US" sz="1100"/>
                    </a:p>
                    <a:p>
                      <a:pPr algn="ctr">
                        <a:lnSpc>
                          <a:spcPts val="3359"/>
                        </a:lnSpc>
                      </a:pPr>
                      <a:r>
                        <a:rPr lang="en-US" sz="2400">
                          <a:solidFill>
                            <a:srgbClr val="000000"/>
                          </a:solidFill>
                          <a:latin typeface="TT Firs Neue"/>
                        </a:rPr>
                        <a:t>for a timer</a:t>
                      </a:r>
                    </a:p>
                  </a:txBody>
                  <a:tcPr marL="190500" marR="190500" marT="190500" marB="190500" anchor="ctr">
                    <a:lnL w="9525" cap="flat" cmpd="sng" algn="ctr">
                      <a:solidFill>
                        <a:srgbClr val="222222"/>
                      </a:solidFill>
                      <a:prstDash val="solid"/>
                      <a:round/>
                      <a:headEnd type="none" w="med" len="med"/>
                      <a:tailEnd type="none" w="med" len="med"/>
                    </a:lnL>
                    <a:lnR w="9525" cap="flat" cmpd="sng" algn="ctr">
                      <a:solidFill>
                        <a:srgbClr val="222222"/>
                      </a:solidFill>
                      <a:prstDash val="solid"/>
                      <a:round/>
                      <a:headEnd type="none" w="med" len="med"/>
                      <a:tailEnd type="none" w="med" len="med"/>
                    </a:lnR>
                    <a:lnT w="9525" cap="flat" cmpd="sng" algn="ctr">
                      <a:solidFill>
                        <a:srgbClr val="222222"/>
                      </a:solidFill>
                      <a:prstDash val="solid"/>
                      <a:round/>
                      <a:headEnd type="none" w="med" len="med"/>
                      <a:tailEnd type="none" w="med" len="med"/>
                    </a:lnT>
                    <a:lnB w="9525" cap="flat" cmpd="sng" algn="ctr">
                      <a:solidFill>
                        <a:srgbClr val="222222"/>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3" name="Group 3"/>
          <p:cNvGrpSpPr/>
          <p:nvPr/>
        </p:nvGrpSpPr>
        <p:grpSpPr>
          <a:xfrm>
            <a:off x="0" y="0"/>
            <a:ext cx="6925541" cy="10287000"/>
            <a:chOff x="0" y="0"/>
            <a:chExt cx="1824011" cy="2709333"/>
          </a:xfrm>
        </p:grpSpPr>
        <p:sp>
          <p:nvSpPr>
            <p:cNvPr id="4" name="Freeform 4"/>
            <p:cNvSpPr/>
            <p:nvPr/>
          </p:nvSpPr>
          <p:spPr>
            <a:xfrm>
              <a:off x="0" y="0"/>
              <a:ext cx="1824011" cy="2709333"/>
            </a:xfrm>
            <a:custGeom>
              <a:avLst/>
              <a:gdLst/>
              <a:ahLst/>
              <a:cxnLst/>
              <a:rect l="l" t="t" r="r" b="b"/>
              <a:pathLst>
                <a:path w="1824011" h="2709333">
                  <a:moveTo>
                    <a:pt x="0" y="0"/>
                  </a:moveTo>
                  <a:lnTo>
                    <a:pt x="1824011" y="0"/>
                  </a:lnTo>
                  <a:lnTo>
                    <a:pt x="1824011" y="2709333"/>
                  </a:lnTo>
                  <a:lnTo>
                    <a:pt x="0" y="2709333"/>
                  </a:lnTo>
                  <a:close/>
                </a:path>
              </a:pathLst>
            </a:custGeom>
            <a:solidFill>
              <a:srgbClr val="C2DCFD"/>
            </a:solidFill>
          </p:spPr>
          <p:txBody>
            <a:bodyPr/>
            <a:lstStyle/>
            <a:p>
              <a:endParaRPr lang="en-EE"/>
            </a:p>
          </p:txBody>
        </p:sp>
        <p:sp>
          <p:nvSpPr>
            <p:cNvPr id="5" name="TextBox 5"/>
            <p:cNvSpPr txBox="1"/>
            <p:nvPr/>
          </p:nvSpPr>
          <p:spPr>
            <a:xfrm>
              <a:off x="0" y="-47625"/>
              <a:ext cx="1824011" cy="2756958"/>
            </a:xfrm>
            <a:prstGeom prst="rect">
              <a:avLst/>
            </a:prstGeom>
          </p:spPr>
          <p:txBody>
            <a:bodyPr lIns="50800" tIns="50800" rIns="50800" bIns="50800" rtlCol="0" anchor="ctr"/>
            <a:lstStyle/>
            <a:p>
              <a:pPr algn="ctr">
                <a:lnSpc>
                  <a:spcPts val="3359"/>
                </a:lnSpc>
              </a:pPr>
              <a:endParaRPr/>
            </a:p>
          </p:txBody>
        </p:sp>
      </p:grpSp>
      <p:sp>
        <p:nvSpPr>
          <p:cNvPr id="6" name="Freeform 6"/>
          <p:cNvSpPr/>
          <p:nvPr/>
        </p:nvSpPr>
        <p:spPr>
          <a:xfrm>
            <a:off x="7317895" y="328954"/>
            <a:ext cx="4940632" cy="1904595"/>
          </a:xfrm>
          <a:custGeom>
            <a:avLst/>
            <a:gdLst/>
            <a:ahLst/>
            <a:cxnLst/>
            <a:rect l="l" t="t" r="r" b="b"/>
            <a:pathLst>
              <a:path w="4940632" h="1904595">
                <a:moveTo>
                  <a:pt x="0" y="0"/>
                </a:moveTo>
                <a:lnTo>
                  <a:pt x="4940632" y="0"/>
                </a:lnTo>
                <a:lnTo>
                  <a:pt x="4940632" y="1904595"/>
                </a:lnTo>
                <a:lnTo>
                  <a:pt x="0" y="1904595"/>
                </a:lnTo>
                <a:lnTo>
                  <a:pt x="0" y="0"/>
                </a:lnTo>
                <a:close/>
              </a:path>
            </a:pathLst>
          </a:custGeom>
          <a:blipFill>
            <a:blip r:embed="rId2"/>
            <a:stretch>
              <a:fillRect/>
            </a:stretch>
          </a:blipFill>
        </p:spPr>
        <p:txBody>
          <a:bodyPr/>
          <a:lstStyle/>
          <a:p>
            <a:endParaRPr lang="en-EE"/>
          </a:p>
        </p:txBody>
      </p:sp>
      <p:sp>
        <p:nvSpPr>
          <p:cNvPr id="7" name="Freeform 7"/>
          <p:cNvSpPr/>
          <p:nvPr/>
        </p:nvSpPr>
        <p:spPr>
          <a:xfrm>
            <a:off x="13153877" y="328954"/>
            <a:ext cx="4739221" cy="2013120"/>
          </a:xfrm>
          <a:custGeom>
            <a:avLst/>
            <a:gdLst/>
            <a:ahLst/>
            <a:cxnLst/>
            <a:rect l="l" t="t" r="r" b="b"/>
            <a:pathLst>
              <a:path w="4739221" h="2013120">
                <a:moveTo>
                  <a:pt x="0" y="0"/>
                </a:moveTo>
                <a:lnTo>
                  <a:pt x="4739221" y="0"/>
                </a:lnTo>
                <a:lnTo>
                  <a:pt x="4739221" y="2013120"/>
                </a:lnTo>
                <a:lnTo>
                  <a:pt x="0" y="2013120"/>
                </a:lnTo>
                <a:lnTo>
                  <a:pt x="0" y="0"/>
                </a:lnTo>
                <a:close/>
              </a:path>
            </a:pathLst>
          </a:custGeom>
          <a:blipFill>
            <a:blip r:embed="rId3"/>
            <a:stretch>
              <a:fillRect/>
            </a:stretch>
          </a:blipFill>
        </p:spPr>
        <p:txBody>
          <a:bodyPr/>
          <a:lstStyle/>
          <a:p>
            <a:endParaRPr lang="en-EE"/>
          </a:p>
        </p:txBody>
      </p:sp>
      <p:sp>
        <p:nvSpPr>
          <p:cNvPr id="8" name="Freeform 8"/>
          <p:cNvSpPr/>
          <p:nvPr/>
        </p:nvSpPr>
        <p:spPr>
          <a:xfrm>
            <a:off x="7363674" y="3093554"/>
            <a:ext cx="4849075" cy="1592762"/>
          </a:xfrm>
          <a:custGeom>
            <a:avLst/>
            <a:gdLst/>
            <a:ahLst/>
            <a:cxnLst/>
            <a:rect l="l" t="t" r="r" b="b"/>
            <a:pathLst>
              <a:path w="4849075" h="1592762">
                <a:moveTo>
                  <a:pt x="0" y="0"/>
                </a:moveTo>
                <a:lnTo>
                  <a:pt x="4849074" y="0"/>
                </a:lnTo>
                <a:lnTo>
                  <a:pt x="4849074" y="1592762"/>
                </a:lnTo>
                <a:lnTo>
                  <a:pt x="0" y="1592762"/>
                </a:lnTo>
                <a:lnTo>
                  <a:pt x="0" y="0"/>
                </a:lnTo>
                <a:close/>
              </a:path>
            </a:pathLst>
          </a:custGeom>
          <a:blipFill>
            <a:blip r:embed="rId4"/>
            <a:stretch>
              <a:fillRect/>
            </a:stretch>
          </a:blipFill>
        </p:spPr>
        <p:txBody>
          <a:bodyPr/>
          <a:lstStyle/>
          <a:p>
            <a:endParaRPr lang="en-EE"/>
          </a:p>
        </p:txBody>
      </p:sp>
      <p:sp>
        <p:nvSpPr>
          <p:cNvPr id="9" name="Freeform 9"/>
          <p:cNvSpPr/>
          <p:nvPr/>
        </p:nvSpPr>
        <p:spPr>
          <a:xfrm>
            <a:off x="13054465" y="3223195"/>
            <a:ext cx="4938045" cy="1333481"/>
          </a:xfrm>
          <a:custGeom>
            <a:avLst/>
            <a:gdLst/>
            <a:ahLst/>
            <a:cxnLst/>
            <a:rect l="l" t="t" r="r" b="b"/>
            <a:pathLst>
              <a:path w="4938045" h="1333481">
                <a:moveTo>
                  <a:pt x="0" y="0"/>
                </a:moveTo>
                <a:lnTo>
                  <a:pt x="4938045" y="0"/>
                </a:lnTo>
                <a:lnTo>
                  <a:pt x="4938045" y="1333481"/>
                </a:lnTo>
                <a:lnTo>
                  <a:pt x="0" y="1333481"/>
                </a:lnTo>
                <a:lnTo>
                  <a:pt x="0" y="0"/>
                </a:lnTo>
                <a:close/>
              </a:path>
            </a:pathLst>
          </a:custGeom>
          <a:blipFill>
            <a:blip r:embed="rId5"/>
            <a:stretch>
              <a:fillRect/>
            </a:stretch>
          </a:blipFill>
        </p:spPr>
        <p:txBody>
          <a:bodyPr/>
          <a:lstStyle/>
          <a:p>
            <a:endParaRPr lang="en-EE"/>
          </a:p>
        </p:txBody>
      </p:sp>
      <p:sp>
        <p:nvSpPr>
          <p:cNvPr id="10" name="Freeform 10"/>
          <p:cNvSpPr/>
          <p:nvPr/>
        </p:nvSpPr>
        <p:spPr>
          <a:xfrm>
            <a:off x="7363674" y="5594803"/>
            <a:ext cx="2658797" cy="1652068"/>
          </a:xfrm>
          <a:custGeom>
            <a:avLst/>
            <a:gdLst/>
            <a:ahLst/>
            <a:cxnLst/>
            <a:rect l="l" t="t" r="r" b="b"/>
            <a:pathLst>
              <a:path w="2658797" h="1652068">
                <a:moveTo>
                  <a:pt x="0" y="0"/>
                </a:moveTo>
                <a:lnTo>
                  <a:pt x="2658797" y="0"/>
                </a:lnTo>
                <a:lnTo>
                  <a:pt x="2658797" y="1652068"/>
                </a:lnTo>
                <a:lnTo>
                  <a:pt x="0" y="1652068"/>
                </a:lnTo>
                <a:lnTo>
                  <a:pt x="0" y="0"/>
                </a:lnTo>
                <a:close/>
              </a:path>
            </a:pathLst>
          </a:custGeom>
          <a:blipFill>
            <a:blip r:embed="rId6"/>
            <a:stretch>
              <a:fillRect/>
            </a:stretch>
          </a:blipFill>
        </p:spPr>
        <p:txBody>
          <a:bodyPr/>
          <a:lstStyle/>
          <a:p>
            <a:endParaRPr lang="en-EE"/>
          </a:p>
        </p:txBody>
      </p:sp>
      <p:sp>
        <p:nvSpPr>
          <p:cNvPr id="11" name="Freeform 11"/>
          <p:cNvSpPr/>
          <p:nvPr/>
        </p:nvSpPr>
        <p:spPr>
          <a:xfrm>
            <a:off x="13620510" y="5594803"/>
            <a:ext cx="3805955" cy="1580089"/>
          </a:xfrm>
          <a:custGeom>
            <a:avLst/>
            <a:gdLst/>
            <a:ahLst/>
            <a:cxnLst/>
            <a:rect l="l" t="t" r="r" b="b"/>
            <a:pathLst>
              <a:path w="3805955" h="1580089">
                <a:moveTo>
                  <a:pt x="0" y="0"/>
                </a:moveTo>
                <a:lnTo>
                  <a:pt x="3805955" y="0"/>
                </a:lnTo>
                <a:lnTo>
                  <a:pt x="3805955" y="1580089"/>
                </a:lnTo>
                <a:lnTo>
                  <a:pt x="0" y="1580089"/>
                </a:lnTo>
                <a:lnTo>
                  <a:pt x="0" y="0"/>
                </a:lnTo>
                <a:close/>
              </a:path>
            </a:pathLst>
          </a:custGeom>
          <a:blipFill>
            <a:blip r:embed="rId7"/>
            <a:stretch>
              <a:fillRect/>
            </a:stretch>
          </a:blipFill>
        </p:spPr>
        <p:txBody>
          <a:bodyPr/>
          <a:lstStyle/>
          <a:p>
            <a:endParaRPr lang="en-EE"/>
          </a:p>
        </p:txBody>
      </p:sp>
      <p:sp>
        <p:nvSpPr>
          <p:cNvPr id="12" name="Freeform 12"/>
          <p:cNvSpPr/>
          <p:nvPr/>
        </p:nvSpPr>
        <p:spPr>
          <a:xfrm>
            <a:off x="7363674" y="8104121"/>
            <a:ext cx="4940632" cy="1860287"/>
          </a:xfrm>
          <a:custGeom>
            <a:avLst/>
            <a:gdLst/>
            <a:ahLst/>
            <a:cxnLst/>
            <a:rect l="l" t="t" r="r" b="b"/>
            <a:pathLst>
              <a:path w="4940632" h="1860287">
                <a:moveTo>
                  <a:pt x="0" y="0"/>
                </a:moveTo>
                <a:lnTo>
                  <a:pt x="4940632" y="0"/>
                </a:lnTo>
                <a:lnTo>
                  <a:pt x="4940632" y="1860287"/>
                </a:lnTo>
                <a:lnTo>
                  <a:pt x="0" y="1860287"/>
                </a:lnTo>
                <a:lnTo>
                  <a:pt x="0" y="0"/>
                </a:lnTo>
                <a:close/>
              </a:path>
            </a:pathLst>
          </a:custGeom>
          <a:blipFill>
            <a:blip r:embed="rId8"/>
            <a:stretch>
              <a:fillRect/>
            </a:stretch>
          </a:blipFill>
        </p:spPr>
        <p:txBody>
          <a:bodyPr/>
          <a:lstStyle/>
          <a:p>
            <a:endParaRPr lang="en-EE"/>
          </a:p>
        </p:txBody>
      </p:sp>
      <p:sp>
        <p:nvSpPr>
          <p:cNvPr id="13" name="Freeform 13"/>
          <p:cNvSpPr/>
          <p:nvPr/>
        </p:nvSpPr>
        <p:spPr>
          <a:xfrm>
            <a:off x="13620510" y="8060717"/>
            <a:ext cx="3818402" cy="1866136"/>
          </a:xfrm>
          <a:custGeom>
            <a:avLst/>
            <a:gdLst/>
            <a:ahLst/>
            <a:cxnLst/>
            <a:rect l="l" t="t" r="r" b="b"/>
            <a:pathLst>
              <a:path w="3818402" h="1866136">
                <a:moveTo>
                  <a:pt x="0" y="0"/>
                </a:moveTo>
                <a:lnTo>
                  <a:pt x="3818402" y="0"/>
                </a:lnTo>
                <a:lnTo>
                  <a:pt x="3818402" y="1866136"/>
                </a:lnTo>
                <a:lnTo>
                  <a:pt x="0" y="1866136"/>
                </a:lnTo>
                <a:lnTo>
                  <a:pt x="0" y="0"/>
                </a:lnTo>
                <a:close/>
              </a:path>
            </a:pathLst>
          </a:custGeom>
          <a:blipFill>
            <a:blip r:embed="rId9"/>
            <a:stretch>
              <a:fillRect/>
            </a:stretch>
          </a:blipFill>
        </p:spPr>
        <p:txBody>
          <a:bodyPr/>
          <a:lstStyle/>
          <a:p>
            <a:endParaRPr lang="en-EE"/>
          </a:p>
        </p:txBody>
      </p:sp>
      <p:sp>
        <p:nvSpPr>
          <p:cNvPr id="14" name="Freeform 14"/>
          <p:cNvSpPr/>
          <p:nvPr/>
        </p:nvSpPr>
        <p:spPr>
          <a:xfrm>
            <a:off x="10395473" y="5594803"/>
            <a:ext cx="1817275" cy="1652068"/>
          </a:xfrm>
          <a:custGeom>
            <a:avLst/>
            <a:gdLst/>
            <a:ahLst/>
            <a:cxnLst/>
            <a:rect l="l" t="t" r="r" b="b"/>
            <a:pathLst>
              <a:path w="1817275" h="1652068">
                <a:moveTo>
                  <a:pt x="0" y="0"/>
                </a:moveTo>
                <a:lnTo>
                  <a:pt x="1817275" y="0"/>
                </a:lnTo>
                <a:lnTo>
                  <a:pt x="1817275" y="1652068"/>
                </a:lnTo>
                <a:lnTo>
                  <a:pt x="0" y="1652068"/>
                </a:lnTo>
                <a:lnTo>
                  <a:pt x="0" y="0"/>
                </a:lnTo>
                <a:close/>
              </a:path>
            </a:pathLst>
          </a:custGeom>
          <a:blipFill>
            <a:blip r:embed="rId10"/>
            <a:stretch>
              <a:fillRect/>
            </a:stretch>
          </a:blipFill>
        </p:spPr>
        <p:txBody>
          <a:bodyPr/>
          <a:lstStyle/>
          <a:p>
            <a:endParaRPr lang="en-EE"/>
          </a:p>
        </p:txBody>
      </p:sp>
      <p:sp>
        <p:nvSpPr>
          <p:cNvPr id="15" name="TextBox 15"/>
          <p:cNvSpPr txBox="1"/>
          <p:nvPr/>
        </p:nvSpPr>
        <p:spPr>
          <a:xfrm>
            <a:off x="1028700" y="962025"/>
            <a:ext cx="5396145" cy="2476372"/>
          </a:xfrm>
          <a:prstGeom prst="rect">
            <a:avLst/>
          </a:prstGeom>
        </p:spPr>
        <p:txBody>
          <a:bodyPr lIns="0" tIns="0" rIns="0" bIns="0" rtlCol="0" anchor="t">
            <a:spAutoFit/>
          </a:bodyPr>
          <a:lstStyle/>
          <a:p>
            <a:pPr marL="0" lvl="0" indent="0" algn="l">
              <a:lnSpc>
                <a:spcPts val="8535"/>
              </a:lnSpc>
              <a:spcBef>
                <a:spcPct val="0"/>
              </a:spcBef>
            </a:pPr>
            <a:r>
              <a:rPr lang="en-US" sz="8799" spc="-263">
                <a:solidFill>
                  <a:srgbClr val="222222"/>
                </a:solidFill>
                <a:latin typeface="Stadio Now Devanagari"/>
              </a:rPr>
              <a:t>LISAINFOT LEIAD:</a:t>
            </a:r>
          </a:p>
        </p:txBody>
      </p:sp>
      <p:sp>
        <p:nvSpPr>
          <p:cNvPr id="16" name="TextBox 16"/>
          <p:cNvSpPr txBox="1"/>
          <p:nvPr/>
        </p:nvSpPr>
        <p:spPr>
          <a:xfrm>
            <a:off x="1028700" y="7818755"/>
            <a:ext cx="5396145" cy="1544320"/>
          </a:xfrm>
          <a:prstGeom prst="rect">
            <a:avLst/>
          </a:prstGeom>
        </p:spPr>
        <p:txBody>
          <a:bodyPr lIns="0" tIns="0" rIns="0" bIns="0" rtlCol="0" anchor="t">
            <a:spAutoFit/>
          </a:bodyPr>
          <a:lstStyle/>
          <a:p>
            <a:pPr marL="0" lvl="0" indent="0" algn="l">
              <a:lnSpc>
                <a:spcPts val="3080"/>
              </a:lnSpc>
              <a:spcBef>
                <a:spcPct val="0"/>
              </a:spcBef>
            </a:pPr>
            <a:r>
              <a:rPr lang="en-US" sz="2200">
                <a:solidFill>
                  <a:srgbClr val="222222"/>
                </a:solidFill>
                <a:latin typeface="TT Firs Neue"/>
              </a:rPr>
              <a:t>Kui otsid “meediapädevus” või “valeuudised” saad lugeda rohkem täna käsitletud teemade ning tihti levivate müütide kohta. </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2" name="TextBox 2"/>
          <p:cNvSpPr txBox="1"/>
          <p:nvPr/>
        </p:nvSpPr>
        <p:spPr>
          <a:xfrm>
            <a:off x="1028700" y="4410139"/>
            <a:ext cx="16230600" cy="2189702"/>
          </a:xfrm>
          <a:prstGeom prst="rect">
            <a:avLst/>
          </a:prstGeom>
        </p:spPr>
        <p:txBody>
          <a:bodyPr lIns="0" tIns="0" rIns="0" bIns="0" rtlCol="0" anchor="t">
            <a:spAutoFit/>
          </a:bodyPr>
          <a:lstStyle/>
          <a:p>
            <a:pPr marL="0" lvl="0" indent="0" algn="ctr">
              <a:lnSpc>
                <a:spcPts val="8535"/>
              </a:lnSpc>
              <a:spcBef>
                <a:spcPct val="0"/>
              </a:spcBef>
            </a:pPr>
            <a:r>
              <a:rPr lang="en-US" sz="8799" spc="-263" dirty="0">
                <a:solidFill>
                  <a:srgbClr val="222222"/>
                </a:solidFill>
                <a:latin typeface="Stadio Now Devanagari"/>
              </a:rPr>
              <a:t>ENESETEST</a:t>
            </a:r>
          </a:p>
          <a:p>
            <a:pPr marL="0" lvl="0" indent="0" algn="ctr">
              <a:lnSpc>
                <a:spcPts val="8535"/>
              </a:lnSpc>
              <a:spcBef>
                <a:spcPct val="0"/>
              </a:spcBef>
            </a:pPr>
            <a:r>
              <a:rPr lang="en-US" sz="8799" i="1" spc="-263" dirty="0">
                <a:solidFill>
                  <a:srgbClr val="222222"/>
                </a:solidFill>
                <a:latin typeface="Stadio Now Devanagari"/>
              </a:rPr>
              <a:t>Kahoot!</a:t>
            </a:r>
          </a:p>
        </p:txBody>
      </p:sp>
      <p:sp>
        <p:nvSpPr>
          <p:cNvPr id="4" name="Freeform 4"/>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2"/>
            <a:stretch>
              <a:fillRect/>
            </a:stretch>
          </a:blipFill>
        </p:spPr>
        <p:txBody>
          <a:bodyPr/>
          <a:lstStyle/>
          <a:p>
            <a:endParaRPr lang="en-EE"/>
          </a:p>
        </p:txBody>
      </p:sp>
      <p:sp>
        <p:nvSpPr>
          <p:cNvPr id="5" name="TextBox 7">
            <a:extLst>
              <a:ext uri="{FF2B5EF4-FFF2-40B4-BE49-F238E27FC236}">
                <a16:creationId xmlns:a16="http://schemas.microsoft.com/office/drawing/2014/main" id="{7B872467-431F-FF13-8217-3A95F0A84DA4}"/>
              </a:ext>
            </a:extLst>
          </p:cNvPr>
          <p:cNvSpPr txBox="1"/>
          <p:nvPr/>
        </p:nvSpPr>
        <p:spPr>
          <a:xfrm>
            <a:off x="1028700" y="9024150"/>
            <a:ext cx="91059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2502743" y="114300"/>
            <a:ext cx="11646743" cy="10287000"/>
            <a:chOff x="0" y="0"/>
            <a:chExt cx="3067455" cy="2709333"/>
          </a:xfrm>
        </p:grpSpPr>
        <p:sp>
          <p:nvSpPr>
            <p:cNvPr id="3" name="Freeform 3"/>
            <p:cNvSpPr/>
            <p:nvPr/>
          </p:nvSpPr>
          <p:spPr>
            <a:xfrm>
              <a:off x="0" y="0"/>
              <a:ext cx="3067455" cy="2709333"/>
            </a:xfrm>
            <a:custGeom>
              <a:avLst/>
              <a:gdLst/>
              <a:ahLst/>
              <a:cxnLst/>
              <a:rect l="l" t="t" r="r" b="b"/>
              <a:pathLst>
                <a:path w="3067455" h="2709333">
                  <a:moveTo>
                    <a:pt x="0" y="0"/>
                  </a:moveTo>
                  <a:lnTo>
                    <a:pt x="3067455" y="0"/>
                  </a:lnTo>
                  <a:lnTo>
                    <a:pt x="3067455" y="2709333"/>
                  </a:lnTo>
                  <a:lnTo>
                    <a:pt x="0" y="2709333"/>
                  </a:lnTo>
                  <a:close/>
                </a:path>
              </a:pathLst>
            </a:custGeom>
            <a:solidFill>
              <a:srgbClr val="FFE7C9"/>
            </a:solidFill>
            <a:ln cap="sq">
              <a:noFill/>
              <a:prstDash val="solid"/>
              <a:miter/>
            </a:ln>
          </p:spPr>
          <p:txBody>
            <a:bodyPr/>
            <a:lstStyle/>
            <a:p>
              <a:endParaRPr lang="en-EE"/>
            </a:p>
          </p:txBody>
        </p:sp>
        <p:sp>
          <p:nvSpPr>
            <p:cNvPr id="4" name="TextBox 4"/>
            <p:cNvSpPr txBox="1"/>
            <p:nvPr/>
          </p:nvSpPr>
          <p:spPr>
            <a:xfrm>
              <a:off x="0" y="-47625"/>
              <a:ext cx="3067455" cy="2756958"/>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5" name="TextBox 5"/>
          <p:cNvSpPr txBox="1"/>
          <p:nvPr/>
        </p:nvSpPr>
        <p:spPr>
          <a:xfrm>
            <a:off x="1028700" y="776954"/>
            <a:ext cx="6648450" cy="1400047"/>
          </a:xfrm>
          <a:prstGeom prst="rect">
            <a:avLst/>
          </a:prstGeom>
        </p:spPr>
        <p:txBody>
          <a:bodyPr lIns="0" tIns="0" rIns="0" bIns="0" rtlCol="0" anchor="t">
            <a:spAutoFit/>
          </a:bodyPr>
          <a:lstStyle/>
          <a:p>
            <a:pPr marL="0" lvl="0" indent="0" algn="l">
              <a:lnSpc>
                <a:spcPts val="8535"/>
              </a:lnSpc>
              <a:spcBef>
                <a:spcPct val="0"/>
              </a:spcBef>
            </a:pPr>
            <a:r>
              <a:rPr lang="en-US" sz="8799" spc="-263">
                <a:solidFill>
                  <a:srgbClr val="222222"/>
                </a:solidFill>
                <a:latin typeface="Stadio Now Devanagari"/>
              </a:rPr>
              <a:t>KOKKUVÕTE</a:t>
            </a:r>
          </a:p>
        </p:txBody>
      </p:sp>
      <p:grpSp>
        <p:nvGrpSpPr>
          <p:cNvPr id="6" name="Group 6"/>
          <p:cNvGrpSpPr/>
          <p:nvPr/>
        </p:nvGrpSpPr>
        <p:grpSpPr>
          <a:xfrm>
            <a:off x="10061490" y="2845499"/>
            <a:ext cx="7197810" cy="963231"/>
            <a:chOff x="0" y="0"/>
            <a:chExt cx="9597080" cy="1284308"/>
          </a:xfrm>
        </p:grpSpPr>
        <p:sp>
          <p:nvSpPr>
            <p:cNvPr id="7" name="TextBox 7"/>
            <p:cNvSpPr txBox="1"/>
            <p:nvPr/>
          </p:nvSpPr>
          <p:spPr>
            <a:xfrm>
              <a:off x="0" y="-47625"/>
              <a:ext cx="9597080" cy="644525"/>
            </a:xfrm>
            <a:prstGeom prst="rect">
              <a:avLst/>
            </a:prstGeom>
          </p:spPr>
          <p:txBody>
            <a:bodyPr lIns="0" tIns="0" rIns="0" bIns="0" rtlCol="0" anchor="t">
              <a:spAutoFit/>
            </a:bodyPr>
            <a:lstStyle/>
            <a:p>
              <a:pPr marL="0" lvl="0" indent="0" algn="l">
                <a:lnSpc>
                  <a:spcPts val="4199"/>
                </a:lnSpc>
                <a:spcBef>
                  <a:spcPct val="0"/>
                </a:spcBef>
              </a:pPr>
              <a:r>
                <a:rPr lang="en-US" sz="2999">
                  <a:solidFill>
                    <a:srgbClr val="222222"/>
                  </a:solidFill>
                  <a:latin typeface="TT Firs Neue"/>
                </a:rPr>
                <a:t>MIS ON INFOSÕDA?</a:t>
              </a:r>
            </a:p>
          </p:txBody>
        </p:sp>
        <p:sp>
          <p:nvSpPr>
            <p:cNvPr id="8" name="TextBox 8"/>
            <p:cNvSpPr txBox="1"/>
            <p:nvPr/>
          </p:nvSpPr>
          <p:spPr>
            <a:xfrm>
              <a:off x="0" y="800015"/>
              <a:ext cx="9597080" cy="484293"/>
            </a:xfrm>
            <a:prstGeom prst="rect">
              <a:avLst/>
            </a:prstGeom>
          </p:spPr>
          <p:txBody>
            <a:bodyPr lIns="0" tIns="0" rIns="0" bIns="0" rtlCol="0" anchor="t">
              <a:spAutoFit/>
            </a:bodyPr>
            <a:lstStyle/>
            <a:p>
              <a:pPr marL="0" lvl="0" indent="0" algn="l">
                <a:lnSpc>
                  <a:spcPts val="3080"/>
                </a:lnSpc>
                <a:spcBef>
                  <a:spcPct val="0"/>
                </a:spcBef>
              </a:pPr>
              <a:endParaRPr/>
            </a:p>
          </p:txBody>
        </p:sp>
      </p:grpSp>
      <p:grpSp>
        <p:nvGrpSpPr>
          <p:cNvPr id="9" name="Group 9"/>
          <p:cNvGrpSpPr/>
          <p:nvPr/>
        </p:nvGrpSpPr>
        <p:grpSpPr>
          <a:xfrm>
            <a:off x="10061490" y="5511464"/>
            <a:ext cx="7197810" cy="963295"/>
            <a:chOff x="0" y="0"/>
            <a:chExt cx="9597080" cy="1284393"/>
          </a:xfrm>
        </p:grpSpPr>
        <p:sp>
          <p:nvSpPr>
            <p:cNvPr id="10" name="TextBox 10"/>
            <p:cNvSpPr txBox="1"/>
            <p:nvPr/>
          </p:nvSpPr>
          <p:spPr>
            <a:xfrm>
              <a:off x="0" y="-47625"/>
              <a:ext cx="9597080" cy="644525"/>
            </a:xfrm>
            <a:prstGeom prst="rect">
              <a:avLst/>
            </a:prstGeom>
          </p:spPr>
          <p:txBody>
            <a:bodyPr lIns="0" tIns="0" rIns="0" bIns="0" rtlCol="0" anchor="t">
              <a:spAutoFit/>
            </a:bodyPr>
            <a:lstStyle/>
            <a:p>
              <a:pPr marL="0" lvl="0" indent="0" algn="l">
                <a:lnSpc>
                  <a:spcPts val="4199"/>
                </a:lnSpc>
                <a:spcBef>
                  <a:spcPct val="0"/>
                </a:spcBef>
              </a:pPr>
              <a:r>
                <a:rPr lang="en-US" sz="2999">
                  <a:solidFill>
                    <a:srgbClr val="222222"/>
                  </a:solidFill>
                  <a:latin typeface="TT Firs Neue"/>
                </a:rPr>
                <a:t>KUIDAS ÄRA TUNDA VALEUUDISEID?</a:t>
              </a:r>
            </a:p>
          </p:txBody>
        </p:sp>
        <p:sp>
          <p:nvSpPr>
            <p:cNvPr id="11" name="TextBox 11"/>
            <p:cNvSpPr txBox="1"/>
            <p:nvPr/>
          </p:nvSpPr>
          <p:spPr>
            <a:xfrm>
              <a:off x="0" y="800100"/>
              <a:ext cx="9597080" cy="484293"/>
            </a:xfrm>
            <a:prstGeom prst="rect">
              <a:avLst/>
            </a:prstGeom>
          </p:spPr>
          <p:txBody>
            <a:bodyPr lIns="0" tIns="0" rIns="0" bIns="0" rtlCol="0" anchor="t">
              <a:spAutoFit/>
            </a:bodyPr>
            <a:lstStyle/>
            <a:p>
              <a:pPr marL="0" lvl="0" indent="0" algn="l">
                <a:lnSpc>
                  <a:spcPts val="3080"/>
                </a:lnSpc>
                <a:spcBef>
                  <a:spcPct val="0"/>
                </a:spcBef>
              </a:pPr>
              <a:endParaRPr/>
            </a:p>
          </p:txBody>
        </p:sp>
      </p:grpSp>
      <p:grpSp>
        <p:nvGrpSpPr>
          <p:cNvPr id="12" name="Group 12"/>
          <p:cNvGrpSpPr/>
          <p:nvPr/>
        </p:nvGrpSpPr>
        <p:grpSpPr>
          <a:xfrm>
            <a:off x="10061490" y="4180205"/>
            <a:ext cx="7197810" cy="963295"/>
            <a:chOff x="0" y="0"/>
            <a:chExt cx="9597080" cy="1284393"/>
          </a:xfrm>
        </p:grpSpPr>
        <p:sp>
          <p:nvSpPr>
            <p:cNvPr id="13" name="TextBox 13"/>
            <p:cNvSpPr txBox="1"/>
            <p:nvPr/>
          </p:nvSpPr>
          <p:spPr>
            <a:xfrm>
              <a:off x="0" y="-47625"/>
              <a:ext cx="9597080" cy="644525"/>
            </a:xfrm>
            <a:prstGeom prst="rect">
              <a:avLst/>
            </a:prstGeom>
          </p:spPr>
          <p:txBody>
            <a:bodyPr lIns="0" tIns="0" rIns="0" bIns="0" rtlCol="0" anchor="t">
              <a:spAutoFit/>
            </a:bodyPr>
            <a:lstStyle/>
            <a:p>
              <a:pPr marL="0" lvl="0" indent="0" algn="l">
                <a:lnSpc>
                  <a:spcPts val="4199"/>
                </a:lnSpc>
                <a:spcBef>
                  <a:spcPct val="0"/>
                </a:spcBef>
              </a:pPr>
              <a:r>
                <a:rPr lang="en-US" sz="2999">
                  <a:solidFill>
                    <a:srgbClr val="222222"/>
                  </a:solidFill>
                  <a:latin typeface="TT Firs Neue"/>
                </a:rPr>
                <a:t>MIS ON VALEINFO?</a:t>
              </a:r>
            </a:p>
          </p:txBody>
        </p:sp>
        <p:sp>
          <p:nvSpPr>
            <p:cNvPr id="14" name="TextBox 14"/>
            <p:cNvSpPr txBox="1"/>
            <p:nvPr/>
          </p:nvSpPr>
          <p:spPr>
            <a:xfrm>
              <a:off x="0" y="800100"/>
              <a:ext cx="9597080" cy="484293"/>
            </a:xfrm>
            <a:prstGeom prst="rect">
              <a:avLst/>
            </a:prstGeom>
          </p:spPr>
          <p:txBody>
            <a:bodyPr lIns="0" tIns="0" rIns="0" bIns="0" rtlCol="0" anchor="t">
              <a:spAutoFit/>
            </a:bodyPr>
            <a:lstStyle/>
            <a:p>
              <a:pPr marL="0" lvl="0" indent="0" algn="l">
                <a:lnSpc>
                  <a:spcPts val="3080"/>
                </a:lnSpc>
                <a:spcBef>
                  <a:spcPct val="0"/>
                </a:spcBef>
              </a:pPr>
              <a:endParaRPr/>
            </a:p>
          </p:txBody>
        </p:sp>
      </p:grpSp>
      <p:sp>
        <p:nvSpPr>
          <p:cNvPr id="16" name="Freeform 16"/>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2"/>
            <a:stretch>
              <a:fillRect/>
            </a:stretch>
          </a:blipFill>
        </p:spPr>
        <p:txBody>
          <a:bodyPr/>
          <a:lstStyle/>
          <a:p>
            <a:endParaRPr lang="en-EE"/>
          </a:p>
        </p:txBody>
      </p:sp>
      <p:sp>
        <p:nvSpPr>
          <p:cNvPr id="17" name="TextBox 7">
            <a:extLst>
              <a:ext uri="{FF2B5EF4-FFF2-40B4-BE49-F238E27FC236}">
                <a16:creationId xmlns:a16="http://schemas.microsoft.com/office/drawing/2014/main" id="{9149B951-01FA-668A-E6AC-DC622BA676C4}"/>
              </a:ext>
            </a:extLst>
          </p:cNvPr>
          <p:cNvSpPr txBox="1"/>
          <p:nvPr/>
        </p:nvSpPr>
        <p:spPr>
          <a:xfrm>
            <a:off x="496845" y="9003361"/>
            <a:ext cx="91059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2" name="Freeform 2"/>
          <p:cNvSpPr/>
          <p:nvPr/>
        </p:nvSpPr>
        <p:spPr>
          <a:xfrm>
            <a:off x="7717391" y="1792366"/>
            <a:ext cx="2853213" cy="2853213"/>
          </a:xfrm>
          <a:custGeom>
            <a:avLst/>
            <a:gdLst/>
            <a:ahLst/>
            <a:cxnLst/>
            <a:rect l="l" t="t" r="r" b="b"/>
            <a:pathLst>
              <a:path w="2853213" h="2853213">
                <a:moveTo>
                  <a:pt x="0" y="0"/>
                </a:moveTo>
                <a:lnTo>
                  <a:pt x="2853212" y="0"/>
                </a:lnTo>
                <a:lnTo>
                  <a:pt x="2853212" y="2853213"/>
                </a:lnTo>
                <a:lnTo>
                  <a:pt x="0" y="2853213"/>
                </a:lnTo>
                <a:lnTo>
                  <a:pt x="0" y="0"/>
                </a:lnTo>
                <a:close/>
              </a:path>
            </a:pathLst>
          </a:custGeom>
          <a:blipFill>
            <a:blip r:embed="rId2"/>
            <a:stretch>
              <a:fillRect/>
            </a:stretch>
          </a:blipFill>
        </p:spPr>
        <p:txBody>
          <a:bodyPr/>
          <a:lstStyle/>
          <a:p>
            <a:endParaRPr lang="en-EE"/>
          </a:p>
        </p:txBody>
      </p:sp>
      <p:sp>
        <p:nvSpPr>
          <p:cNvPr id="3" name="TextBox 3"/>
          <p:cNvSpPr txBox="1"/>
          <p:nvPr/>
        </p:nvSpPr>
        <p:spPr>
          <a:xfrm>
            <a:off x="3928098" y="4727823"/>
            <a:ext cx="10431800" cy="1616074"/>
          </a:xfrm>
          <a:prstGeom prst="rect">
            <a:avLst/>
          </a:prstGeom>
        </p:spPr>
        <p:txBody>
          <a:bodyPr lIns="0" tIns="0" rIns="0" bIns="0" rtlCol="0" anchor="t">
            <a:spAutoFit/>
          </a:bodyPr>
          <a:lstStyle/>
          <a:p>
            <a:pPr algn="ctr">
              <a:lnSpc>
                <a:spcPts val="11200"/>
              </a:lnSpc>
            </a:pPr>
            <a:r>
              <a:rPr lang="en-US" sz="8000" dirty="0">
                <a:solidFill>
                  <a:srgbClr val="000000"/>
                </a:solidFill>
                <a:latin typeface="Stadio Now Devanagari"/>
              </a:rPr>
              <a:t>EESTI NATO ÜHING</a:t>
            </a:r>
          </a:p>
        </p:txBody>
      </p:sp>
      <p:sp>
        <p:nvSpPr>
          <p:cNvPr id="4" name="AutoShape 4"/>
          <p:cNvSpPr/>
          <p:nvPr/>
        </p:nvSpPr>
        <p:spPr>
          <a:xfrm>
            <a:off x="1449951" y="6261652"/>
            <a:ext cx="15388098" cy="0"/>
          </a:xfrm>
          <a:prstGeom prst="line">
            <a:avLst/>
          </a:prstGeom>
          <a:ln w="38100" cap="flat">
            <a:solidFill>
              <a:srgbClr val="000000"/>
            </a:solidFill>
            <a:prstDash val="solid"/>
            <a:headEnd type="none" w="sm" len="sm"/>
            <a:tailEnd type="none" w="sm" len="sm"/>
          </a:ln>
        </p:spPr>
        <p:txBody>
          <a:bodyPr/>
          <a:lstStyle/>
          <a:p>
            <a:endParaRPr lang="en-EE"/>
          </a:p>
        </p:txBody>
      </p:sp>
      <p:sp>
        <p:nvSpPr>
          <p:cNvPr id="5" name="TextBox 5"/>
          <p:cNvSpPr txBox="1"/>
          <p:nvPr/>
        </p:nvSpPr>
        <p:spPr>
          <a:xfrm>
            <a:off x="3474674" y="7110800"/>
            <a:ext cx="11338652" cy="2174826"/>
          </a:xfrm>
          <a:prstGeom prst="rect">
            <a:avLst/>
          </a:prstGeom>
        </p:spPr>
        <p:txBody>
          <a:bodyPr lIns="0" tIns="0" rIns="0" bIns="0" rtlCol="0" anchor="t">
            <a:spAutoFit/>
          </a:bodyPr>
          <a:lstStyle/>
          <a:p>
            <a:pPr algn="ctr">
              <a:lnSpc>
                <a:spcPts val="4347"/>
              </a:lnSpc>
            </a:pPr>
            <a:r>
              <a:rPr lang="en-US" sz="3105" dirty="0" err="1">
                <a:solidFill>
                  <a:srgbClr val="000000"/>
                </a:solidFill>
                <a:latin typeface="Europa"/>
              </a:rPr>
              <a:t>Koduleht</a:t>
            </a:r>
            <a:r>
              <a:rPr lang="en-US" sz="3105" dirty="0">
                <a:solidFill>
                  <a:srgbClr val="000000"/>
                </a:solidFill>
                <a:latin typeface="Europa"/>
              </a:rPr>
              <a:t>: </a:t>
            </a:r>
            <a:r>
              <a:rPr lang="en-US" sz="3105" u="sng" dirty="0">
                <a:solidFill>
                  <a:srgbClr val="000000"/>
                </a:solidFill>
                <a:latin typeface="Europa"/>
                <a:hlinkClick r:id="rId3" tooltip="http://www.eata.ee/"/>
              </a:rPr>
              <a:t>www.eata.ee</a:t>
            </a:r>
          </a:p>
          <a:p>
            <a:pPr algn="ctr">
              <a:lnSpc>
                <a:spcPts val="4347"/>
              </a:lnSpc>
            </a:pPr>
            <a:r>
              <a:rPr lang="en-US" sz="3105" dirty="0">
                <a:solidFill>
                  <a:srgbClr val="000000"/>
                </a:solidFill>
                <a:latin typeface="Europa"/>
              </a:rPr>
              <a:t>Facebook: </a:t>
            </a:r>
            <a:r>
              <a:rPr lang="en-US" sz="3105" dirty="0" err="1">
                <a:solidFill>
                  <a:srgbClr val="000000"/>
                </a:solidFill>
                <a:latin typeface="Europa"/>
              </a:rPr>
              <a:t>Eesti</a:t>
            </a:r>
            <a:r>
              <a:rPr lang="en-US" sz="3105" dirty="0">
                <a:solidFill>
                  <a:srgbClr val="000000"/>
                </a:solidFill>
                <a:latin typeface="Europa"/>
              </a:rPr>
              <a:t> NATO </a:t>
            </a:r>
            <a:r>
              <a:rPr lang="en-US" sz="3105" dirty="0" err="1">
                <a:solidFill>
                  <a:srgbClr val="000000"/>
                </a:solidFill>
                <a:latin typeface="Europa"/>
              </a:rPr>
              <a:t>Ühing</a:t>
            </a:r>
            <a:r>
              <a:rPr lang="en-US" sz="3105" dirty="0">
                <a:solidFill>
                  <a:srgbClr val="000000"/>
                </a:solidFill>
                <a:latin typeface="Europa"/>
              </a:rPr>
              <a:t>/Estonian Atlantic Treaty Association</a:t>
            </a:r>
          </a:p>
          <a:p>
            <a:pPr algn="ctr">
              <a:lnSpc>
                <a:spcPts val="4347"/>
              </a:lnSpc>
            </a:pPr>
            <a:r>
              <a:rPr lang="en-US" sz="3105" dirty="0">
                <a:solidFill>
                  <a:srgbClr val="000000"/>
                </a:solidFill>
                <a:latin typeface="Europa"/>
              </a:rPr>
              <a:t>Twitter: @</a:t>
            </a:r>
            <a:r>
              <a:rPr lang="en-US" sz="3105" dirty="0" err="1">
                <a:solidFill>
                  <a:srgbClr val="000000"/>
                </a:solidFill>
                <a:latin typeface="Europa"/>
              </a:rPr>
              <a:t>EstonianATA</a:t>
            </a:r>
            <a:endParaRPr lang="en-US" sz="3105" dirty="0">
              <a:solidFill>
                <a:srgbClr val="000000"/>
              </a:solidFill>
              <a:latin typeface="Europa"/>
            </a:endParaRPr>
          </a:p>
          <a:p>
            <a:pPr algn="ctr">
              <a:lnSpc>
                <a:spcPts val="4347"/>
              </a:lnSpc>
            </a:pPr>
            <a:r>
              <a:rPr lang="en-US" sz="3105" dirty="0">
                <a:solidFill>
                  <a:srgbClr val="000000"/>
                </a:solidFill>
                <a:latin typeface="Europa"/>
              </a:rPr>
              <a:t>Instagram: @</a:t>
            </a:r>
            <a:r>
              <a:rPr lang="en-US" sz="3105" dirty="0" err="1">
                <a:solidFill>
                  <a:srgbClr val="000000"/>
                </a:solidFill>
                <a:latin typeface="Europa"/>
              </a:rPr>
              <a:t>eestinato</a:t>
            </a:r>
            <a:endParaRPr lang="en-US" sz="3105" dirty="0">
              <a:solidFill>
                <a:srgbClr val="000000"/>
              </a:solidFill>
              <a:latin typeface="Europa"/>
            </a:endParaRPr>
          </a:p>
        </p:txBody>
      </p:sp>
      <p:sp>
        <p:nvSpPr>
          <p:cNvPr id="7" name="TextBox 6">
            <a:extLst>
              <a:ext uri="{FF2B5EF4-FFF2-40B4-BE49-F238E27FC236}">
                <a16:creationId xmlns:a16="http://schemas.microsoft.com/office/drawing/2014/main" id="{AC6DB639-22EE-E488-5D0E-45D8CEE707D1}"/>
              </a:ext>
            </a:extLst>
          </p:cNvPr>
          <p:cNvSpPr txBox="1"/>
          <p:nvPr/>
        </p:nvSpPr>
        <p:spPr>
          <a:xfrm>
            <a:off x="4571997" y="352031"/>
            <a:ext cx="9144000" cy="1182375"/>
          </a:xfrm>
          <a:prstGeom prst="rect">
            <a:avLst/>
          </a:prstGeom>
          <a:noFill/>
        </p:spPr>
        <p:txBody>
          <a:bodyPr wrap="square">
            <a:spAutoFit/>
          </a:bodyPr>
          <a:lstStyle/>
          <a:p>
            <a:pPr marL="0" lvl="0" indent="0" algn="ctr">
              <a:lnSpc>
                <a:spcPts val="8535"/>
              </a:lnSpc>
              <a:spcBef>
                <a:spcPct val="0"/>
              </a:spcBef>
            </a:pPr>
            <a:r>
              <a:rPr lang="en-US" sz="8000" spc="-263" dirty="0">
                <a:solidFill>
                  <a:srgbClr val="222222"/>
                </a:solidFill>
                <a:latin typeface="Stadio Now Devanagari"/>
              </a:rPr>
              <a:t>AITÄH!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5096845" y="169425"/>
            <a:ext cx="13191155" cy="10287000"/>
            <a:chOff x="0" y="0"/>
            <a:chExt cx="3474214" cy="2709333"/>
          </a:xfrm>
        </p:grpSpPr>
        <p:sp>
          <p:nvSpPr>
            <p:cNvPr id="3" name="Freeform 3">
              <a:hlinkClick r:id="rId2" tooltip="https://www.sisekaitse.ee/et/simulatsioonid?language_content_entity=et"/>
            </p:cNvPr>
            <p:cNvSpPr/>
            <p:nvPr/>
          </p:nvSpPr>
          <p:spPr>
            <a:xfrm>
              <a:off x="0" y="0"/>
              <a:ext cx="3474214" cy="2709333"/>
            </a:xfrm>
            <a:custGeom>
              <a:avLst/>
              <a:gdLst/>
              <a:ahLst/>
              <a:cxnLst/>
              <a:rect l="l" t="t" r="r" b="b"/>
              <a:pathLst>
                <a:path w="3474214" h="2709333">
                  <a:moveTo>
                    <a:pt x="0" y="0"/>
                  </a:moveTo>
                  <a:lnTo>
                    <a:pt x="3474214" y="0"/>
                  </a:lnTo>
                  <a:lnTo>
                    <a:pt x="3474214" y="2709333"/>
                  </a:lnTo>
                  <a:lnTo>
                    <a:pt x="0" y="2709333"/>
                  </a:lnTo>
                  <a:close/>
                </a:path>
              </a:pathLst>
            </a:custGeom>
            <a:solidFill>
              <a:srgbClr val="D1E8F3"/>
            </a:solidFill>
          </p:spPr>
          <p:txBody>
            <a:bodyPr/>
            <a:lstStyle/>
            <a:p>
              <a:endParaRPr lang="en-EE"/>
            </a:p>
          </p:txBody>
        </p:sp>
        <p:sp>
          <p:nvSpPr>
            <p:cNvPr id="4" name="TextBox 4"/>
            <p:cNvSpPr txBox="1"/>
            <p:nvPr/>
          </p:nvSpPr>
          <p:spPr>
            <a:xfrm>
              <a:off x="0" y="-47625"/>
              <a:ext cx="3474214" cy="2756958"/>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1712277" y="2697360"/>
            <a:ext cx="5246370" cy="5246370"/>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6684" r="-33315"/>
              </a:stretch>
            </a:blipFill>
            <a:ln w="19050" cap="sq">
              <a:solidFill>
                <a:srgbClr val="000000"/>
              </a:solidFill>
              <a:prstDash val="solid"/>
              <a:miter/>
            </a:ln>
          </p:spPr>
          <p:txBody>
            <a:bodyPr/>
            <a:lstStyle/>
            <a:p>
              <a:endParaRPr lang="en-EE"/>
            </a:p>
          </p:txBody>
        </p:sp>
      </p:grpSp>
      <p:sp>
        <p:nvSpPr>
          <p:cNvPr id="7" name="TextBox 7"/>
          <p:cNvSpPr txBox="1"/>
          <p:nvPr/>
        </p:nvSpPr>
        <p:spPr>
          <a:xfrm>
            <a:off x="8971036" y="6816770"/>
            <a:ext cx="7543800" cy="431800"/>
          </a:xfrm>
          <a:prstGeom prst="rect">
            <a:avLst/>
          </a:prstGeom>
        </p:spPr>
        <p:txBody>
          <a:bodyPr lIns="0" tIns="0" rIns="0" bIns="0" rtlCol="0" anchor="t">
            <a:spAutoFit/>
          </a:bodyPr>
          <a:lstStyle/>
          <a:p>
            <a:pPr marL="0" lvl="0" indent="0" algn="l">
              <a:lnSpc>
                <a:spcPts val="3500"/>
              </a:lnSpc>
              <a:spcBef>
                <a:spcPct val="0"/>
              </a:spcBef>
            </a:pPr>
            <a:r>
              <a:rPr lang="en-US" sz="2500" u="none">
                <a:solidFill>
                  <a:srgbClr val="222222"/>
                </a:solidFill>
                <a:latin typeface="TT Firs Neue"/>
              </a:rPr>
              <a:t>Ü</a:t>
            </a:r>
            <a:r>
              <a:rPr lang="en-US" sz="2500">
                <a:solidFill>
                  <a:srgbClr val="222222"/>
                </a:solidFill>
                <a:latin typeface="TT Firs Neue"/>
              </a:rPr>
              <a:t>LESANNE 3</a:t>
            </a:r>
          </a:p>
        </p:txBody>
      </p:sp>
      <p:sp>
        <p:nvSpPr>
          <p:cNvPr id="8" name="TextBox 8"/>
          <p:cNvSpPr txBox="1"/>
          <p:nvPr/>
        </p:nvSpPr>
        <p:spPr>
          <a:xfrm>
            <a:off x="8971036" y="7568693"/>
            <a:ext cx="7543800" cy="431800"/>
          </a:xfrm>
          <a:prstGeom prst="rect">
            <a:avLst/>
          </a:prstGeom>
        </p:spPr>
        <p:txBody>
          <a:bodyPr lIns="0" tIns="0" rIns="0" bIns="0" rtlCol="0" anchor="t">
            <a:spAutoFit/>
          </a:bodyPr>
          <a:lstStyle/>
          <a:p>
            <a:pPr marL="0" lvl="0" indent="0" algn="l">
              <a:lnSpc>
                <a:spcPts val="3500"/>
              </a:lnSpc>
              <a:spcBef>
                <a:spcPct val="0"/>
              </a:spcBef>
            </a:pPr>
            <a:r>
              <a:rPr lang="en-US" sz="2500" dirty="0">
                <a:solidFill>
                  <a:srgbClr val="222222"/>
                </a:solidFill>
                <a:latin typeface="TT Firs Neue"/>
              </a:rPr>
              <a:t>KOKKUVÕTE</a:t>
            </a:r>
          </a:p>
        </p:txBody>
      </p:sp>
      <p:sp>
        <p:nvSpPr>
          <p:cNvPr id="9" name="TextBox 9"/>
          <p:cNvSpPr txBox="1"/>
          <p:nvPr/>
        </p:nvSpPr>
        <p:spPr>
          <a:xfrm>
            <a:off x="1028700" y="689638"/>
            <a:ext cx="10164296" cy="1099660"/>
          </a:xfrm>
          <a:prstGeom prst="rect">
            <a:avLst/>
          </a:prstGeom>
        </p:spPr>
        <p:txBody>
          <a:bodyPr lIns="0" tIns="0" rIns="0" bIns="0" rtlCol="0" anchor="t">
            <a:spAutoFit/>
          </a:bodyPr>
          <a:lstStyle/>
          <a:p>
            <a:pPr marL="0" lvl="0" indent="0" algn="l">
              <a:lnSpc>
                <a:spcPts val="8535"/>
              </a:lnSpc>
              <a:spcBef>
                <a:spcPct val="0"/>
              </a:spcBef>
            </a:pPr>
            <a:r>
              <a:rPr lang="en-US" sz="8799" spc="-263" dirty="0">
                <a:solidFill>
                  <a:srgbClr val="222222"/>
                </a:solidFill>
                <a:latin typeface="Stadio Now Devanagari"/>
              </a:rPr>
              <a:t>TÄNANE TÖÖTUBA</a:t>
            </a:r>
          </a:p>
        </p:txBody>
      </p:sp>
      <p:sp>
        <p:nvSpPr>
          <p:cNvPr id="10" name="TextBox 10"/>
          <p:cNvSpPr txBox="1"/>
          <p:nvPr/>
        </p:nvSpPr>
        <p:spPr>
          <a:xfrm>
            <a:off x="1028700" y="9006840"/>
            <a:ext cx="84201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
        <p:nvSpPr>
          <p:cNvPr id="11" name="TextBox 11"/>
          <p:cNvSpPr txBox="1"/>
          <p:nvPr/>
        </p:nvSpPr>
        <p:spPr>
          <a:xfrm>
            <a:off x="8971036" y="3057157"/>
            <a:ext cx="7543800" cy="431800"/>
          </a:xfrm>
          <a:prstGeom prst="rect">
            <a:avLst/>
          </a:prstGeom>
        </p:spPr>
        <p:txBody>
          <a:bodyPr lIns="0" tIns="0" rIns="0" bIns="0" rtlCol="0" anchor="t">
            <a:spAutoFit/>
          </a:bodyPr>
          <a:lstStyle/>
          <a:p>
            <a:pPr marL="0" lvl="0" indent="0" algn="l">
              <a:lnSpc>
                <a:spcPts val="3500"/>
              </a:lnSpc>
              <a:spcBef>
                <a:spcPct val="0"/>
              </a:spcBef>
            </a:pPr>
            <a:r>
              <a:rPr lang="en-US" sz="2500" dirty="0">
                <a:solidFill>
                  <a:srgbClr val="222222"/>
                </a:solidFill>
                <a:latin typeface="TT Firs Neue"/>
              </a:rPr>
              <a:t>MIS ON INFOSÕDA?</a:t>
            </a:r>
          </a:p>
        </p:txBody>
      </p:sp>
      <p:sp>
        <p:nvSpPr>
          <p:cNvPr id="12" name="TextBox 12"/>
          <p:cNvSpPr txBox="1"/>
          <p:nvPr/>
        </p:nvSpPr>
        <p:spPr>
          <a:xfrm>
            <a:off x="8971036" y="3809080"/>
            <a:ext cx="7543800" cy="431800"/>
          </a:xfrm>
          <a:prstGeom prst="rect">
            <a:avLst/>
          </a:prstGeom>
        </p:spPr>
        <p:txBody>
          <a:bodyPr lIns="0" tIns="0" rIns="0" bIns="0" rtlCol="0" anchor="t">
            <a:spAutoFit/>
          </a:bodyPr>
          <a:lstStyle/>
          <a:p>
            <a:pPr marL="0" lvl="0" indent="0" algn="l">
              <a:lnSpc>
                <a:spcPts val="3500"/>
              </a:lnSpc>
              <a:spcBef>
                <a:spcPct val="0"/>
              </a:spcBef>
            </a:pPr>
            <a:r>
              <a:rPr lang="en-US" sz="2500" dirty="0">
                <a:solidFill>
                  <a:srgbClr val="222222"/>
                </a:solidFill>
                <a:latin typeface="TT Firs Neue"/>
              </a:rPr>
              <a:t>ÜLESANNE 1</a:t>
            </a:r>
          </a:p>
        </p:txBody>
      </p:sp>
      <p:sp>
        <p:nvSpPr>
          <p:cNvPr id="13" name="TextBox 13"/>
          <p:cNvSpPr txBox="1"/>
          <p:nvPr/>
        </p:nvSpPr>
        <p:spPr>
          <a:xfrm>
            <a:off x="8971036" y="4561002"/>
            <a:ext cx="7543800" cy="431800"/>
          </a:xfrm>
          <a:prstGeom prst="rect">
            <a:avLst/>
          </a:prstGeom>
        </p:spPr>
        <p:txBody>
          <a:bodyPr lIns="0" tIns="0" rIns="0" bIns="0" rtlCol="0" anchor="t">
            <a:spAutoFit/>
          </a:bodyPr>
          <a:lstStyle/>
          <a:p>
            <a:pPr marL="0" lvl="0" indent="0" algn="l">
              <a:lnSpc>
                <a:spcPts val="3500"/>
              </a:lnSpc>
              <a:spcBef>
                <a:spcPct val="0"/>
              </a:spcBef>
            </a:pPr>
            <a:r>
              <a:rPr lang="en-US" sz="2500" dirty="0">
                <a:solidFill>
                  <a:srgbClr val="222222"/>
                </a:solidFill>
                <a:latin typeface="TT Firs Neue"/>
              </a:rPr>
              <a:t>MIS ON VALEINFO?</a:t>
            </a:r>
          </a:p>
        </p:txBody>
      </p:sp>
      <p:sp>
        <p:nvSpPr>
          <p:cNvPr id="14" name="TextBox 14"/>
          <p:cNvSpPr txBox="1"/>
          <p:nvPr/>
        </p:nvSpPr>
        <p:spPr>
          <a:xfrm>
            <a:off x="8971036" y="5312925"/>
            <a:ext cx="7543800" cy="431800"/>
          </a:xfrm>
          <a:prstGeom prst="rect">
            <a:avLst/>
          </a:prstGeom>
        </p:spPr>
        <p:txBody>
          <a:bodyPr lIns="0" tIns="0" rIns="0" bIns="0" rtlCol="0" anchor="t">
            <a:spAutoFit/>
          </a:bodyPr>
          <a:lstStyle/>
          <a:p>
            <a:pPr marL="0" lvl="0" indent="0" algn="l">
              <a:lnSpc>
                <a:spcPts val="3500"/>
              </a:lnSpc>
              <a:spcBef>
                <a:spcPct val="0"/>
              </a:spcBef>
            </a:pPr>
            <a:r>
              <a:rPr lang="en-US" sz="2500" dirty="0">
                <a:solidFill>
                  <a:srgbClr val="222222"/>
                </a:solidFill>
                <a:latin typeface="TT Firs Neue"/>
              </a:rPr>
              <a:t>ÜLESANNE 2 </a:t>
            </a:r>
          </a:p>
        </p:txBody>
      </p:sp>
      <p:sp>
        <p:nvSpPr>
          <p:cNvPr id="15" name="TextBox 15"/>
          <p:cNvSpPr txBox="1"/>
          <p:nvPr/>
        </p:nvSpPr>
        <p:spPr>
          <a:xfrm>
            <a:off x="8971036" y="6064848"/>
            <a:ext cx="7543800" cy="431800"/>
          </a:xfrm>
          <a:prstGeom prst="rect">
            <a:avLst/>
          </a:prstGeom>
        </p:spPr>
        <p:txBody>
          <a:bodyPr lIns="0" tIns="0" rIns="0" bIns="0" rtlCol="0" anchor="t">
            <a:spAutoFit/>
          </a:bodyPr>
          <a:lstStyle/>
          <a:p>
            <a:pPr marL="0" lvl="0" indent="0" algn="l">
              <a:lnSpc>
                <a:spcPts val="3500"/>
              </a:lnSpc>
              <a:spcBef>
                <a:spcPct val="0"/>
              </a:spcBef>
            </a:pPr>
            <a:r>
              <a:rPr lang="en-US" sz="2500" dirty="0">
                <a:solidFill>
                  <a:srgbClr val="222222"/>
                </a:solidFill>
                <a:latin typeface="TT Firs Neue"/>
              </a:rPr>
              <a:t>KUIDAS VALEUUDIST ÄRA TUNDA?</a:t>
            </a:r>
          </a:p>
        </p:txBody>
      </p:sp>
      <p:sp>
        <p:nvSpPr>
          <p:cNvPr id="16" name="Freeform 16"/>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4"/>
            <a:stretch>
              <a:fillRect/>
            </a:stretch>
          </a:blipFill>
        </p:spPr>
        <p:txBody>
          <a:bodyPr/>
          <a:lstStyle/>
          <a:p>
            <a:endParaRPr lang="en-EE"/>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2" name="TextBox 2"/>
          <p:cNvSpPr txBox="1"/>
          <p:nvPr/>
        </p:nvSpPr>
        <p:spPr>
          <a:xfrm>
            <a:off x="1028700" y="4410139"/>
            <a:ext cx="16230600" cy="2035814"/>
          </a:xfrm>
          <a:prstGeom prst="rect">
            <a:avLst/>
          </a:prstGeom>
        </p:spPr>
        <p:txBody>
          <a:bodyPr lIns="0" tIns="0" rIns="0" bIns="0" rtlCol="0" anchor="t">
            <a:spAutoFit/>
          </a:bodyPr>
          <a:lstStyle/>
          <a:p>
            <a:pPr marL="0" lvl="0" indent="0" algn="ctr">
              <a:lnSpc>
                <a:spcPts val="8535"/>
              </a:lnSpc>
              <a:spcBef>
                <a:spcPct val="0"/>
              </a:spcBef>
            </a:pPr>
            <a:r>
              <a:rPr lang="en-US" sz="8799" u="sng" spc="-263" dirty="0">
                <a:solidFill>
                  <a:srgbClr val="222222"/>
                </a:solidFill>
                <a:latin typeface="Stadio Now Devanagari"/>
                <a:hlinkClick r:id="rId2" tooltip="https://www.youtube.com/watch?v=htLUabuEyKE"/>
              </a:rPr>
              <a:t>VIDEO: MIS ON INFOSÕDA?</a:t>
            </a:r>
            <a:endParaRPr lang="en-US" sz="8799" u="sng" spc="-263" dirty="0">
              <a:solidFill>
                <a:srgbClr val="222222"/>
              </a:solidFill>
              <a:latin typeface="Stadio Now Devanagari"/>
            </a:endParaRPr>
          </a:p>
          <a:p>
            <a:pPr marL="0" lvl="0" indent="0" algn="ctr">
              <a:lnSpc>
                <a:spcPts val="8535"/>
              </a:lnSpc>
              <a:spcBef>
                <a:spcPct val="0"/>
              </a:spcBef>
            </a:pPr>
            <a:r>
              <a:rPr lang="en-US" sz="4000" u="sng" spc="-263" dirty="0">
                <a:solidFill>
                  <a:srgbClr val="222222"/>
                </a:solidFill>
                <a:latin typeface="Stadio Now Devanagari"/>
                <a:hlinkClick r:id="rId3" tooltip="https://www.youtube.com/watch?v=htLUabuEyKE"/>
              </a:rPr>
              <a:t>(23:48 alates)</a:t>
            </a:r>
          </a:p>
        </p:txBody>
      </p:sp>
      <p:sp>
        <p:nvSpPr>
          <p:cNvPr id="4" name="Freeform 4"/>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4"/>
            <a:stretch>
              <a:fillRect/>
            </a:stretch>
          </a:blipFill>
        </p:spPr>
        <p:txBody>
          <a:bodyPr/>
          <a:lstStyle/>
          <a:p>
            <a:endParaRPr lang="en-EE"/>
          </a:p>
        </p:txBody>
      </p:sp>
      <p:sp>
        <p:nvSpPr>
          <p:cNvPr id="5" name="TextBox 7">
            <a:extLst>
              <a:ext uri="{FF2B5EF4-FFF2-40B4-BE49-F238E27FC236}">
                <a16:creationId xmlns:a16="http://schemas.microsoft.com/office/drawing/2014/main" id="{4AABC756-71A8-71CC-38A8-71F60EBEA14D}"/>
              </a:ext>
            </a:extLst>
          </p:cNvPr>
          <p:cNvSpPr txBox="1"/>
          <p:nvPr/>
        </p:nvSpPr>
        <p:spPr>
          <a:xfrm>
            <a:off x="1028700" y="9024150"/>
            <a:ext cx="91059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5460662" y="12152"/>
            <a:ext cx="7825139" cy="6712461"/>
            <a:chOff x="0" y="-47625"/>
            <a:chExt cx="2060942" cy="1767891"/>
          </a:xfrm>
        </p:grpSpPr>
        <p:sp>
          <p:nvSpPr>
            <p:cNvPr id="3" name="Freeform 3"/>
            <p:cNvSpPr/>
            <p:nvPr/>
          </p:nvSpPr>
          <p:spPr>
            <a:xfrm>
              <a:off x="0" y="0"/>
              <a:ext cx="2060942" cy="1720266"/>
            </a:xfrm>
            <a:custGeom>
              <a:avLst/>
              <a:gdLst/>
              <a:ahLst/>
              <a:cxnLst/>
              <a:rect l="l" t="t" r="r" b="b"/>
              <a:pathLst>
                <a:path w="2060942" h="1720266">
                  <a:moveTo>
                    <a:pt x="0" y="0"/>
                  </a:moveTo>
                  <a:lnTo>
                    <a:pt x="2060942" y="0"/>
                  </a:lnTo>
                  <a:lnTo>
                    <a:pt x="2060942" y="1720266"/>
                  </a:lnTo>
                  <a:lnTo>
                    <a:pt x="0" y="1720266"/>
                  </a:lnTo>
                  <a:close/>
                </a:path>
              </a:pathLst>
            </a:custGeom>
            <a:solidFill>
              <a:srgbClr val="FFF7B2"/>
            </a:solidFill>
            <a:ln cap="sq">
              <a:noFill/>
              <a:prstDash val="solid"/>
              <a:miter/>
            </a:ln>
          </p:spPr>
          <p:txBody>
            <a:bodyPr/>
            <a:lstStyle/>
            <a:p>
              <a:endParaRPr lang="en-EE"/>
            </a:p>
          </p:txBody>
        </p:sp>
        <p:sp>
          <p:nvSpPr>
            <p:cNvPr id="4" name="TextBox 4"/>
            <p:cNvSpPr txBox="1"/>
            <p:nvPr/>
          </p:nvSpPr>
          <p:spPr>
            <a:xfrm>
              <a:off x="0" y="-47625"/>
              <a:ext cx="2060942" cy="1767891"/>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5" name="Group 5"/>
          <p:cNvGrpSpPr/>
          <p:nvPr/>
        </p:nvGrpSpPr>
        <p:grpSpPr>
          <a:xfrm>
            <a:off x="10708154" y="243480"/>
            <a:ext cx="7567099" cy="7910048"/>
            <a:chOff x="0" y="0"/>
            <a:chExt cx="1992981" cy="2083305"/>
          </a:xfrm>
        </p:grpSpPr>
        <p:sp>
          <p:nvSpPr>
            <p:cNvPr id="6" name="Freeform 6"/>
            <p:cNvSpPr/>
            <p:nvPr/>
          </p:nvSpPr>
          <p:spPr>
            <a:xfrm>
              <a:off x="0" y="0"/>
              <a:ext cx="1992981" cy="2083305"/>
            </a:xfrm>
            <a:custGeom>
              <a:avLst/>
              <a:gdLst/>
              <a:ahLst/>
              <a:cxnLst/>
              <a:rect l="l" t="t" r="r" b="b"/>
              <a:pathLst>
                <a:path w="1992981" h="2083305">
                  <a:moveTo>
                    <a:pt x="0" y="0"/>
                  </a:moveTo>
                  <a:lnTo>
                    <a:pt x="1992981" y="0"/>
                  </a:lnTo>
                  <a:lnTo>
                    <a:pt x="1992981" y="2083305"/>
                  </a:lnTo>
                  <a:lnTo>
                    <a:pt x="0" y="2083305"/>
                  </a:lnTo>
                  <a:close/>
                </a:path>
              </a:pathLst>
            </a:custGeom>
            <a:solidFill>
              <a:srgbClr val="FFF7B2"/>
            </a:solidFill>
            <a:ln cap="sq">
              <a:noFill/>
              <a:prstDash val="solid"/>
              <a:miter/>
            </a:ln>
          </p:spPr>
          <p:txBody>
            <a:bodyPr/>
            <a:lstStyle/>
            <a:p>
              <a:endParaRPr lang="en-EE" dirty="0"/>
            </a:p>
          </p:txBody>
        </p:sp>
        <p:sp>
          <p:nvSpPr>
            <p:cNvPr id="7" name="TextBox 7"/>
            <p:cNvSpPr txBox="1"/>
            <p:nvPr/>
          </p:nvSpPr>
          <p:spPr>
            <a:xfrm>
              <a:off x="0" y="-47625"/>
              <a:ext cx="1992981" cy="2130930"/>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8" name="TextBox 8"/>
          <p:cNvSpPr txBox="1"/>
          <p:nvPr/>
        </p:nvSpPr>
        <p:spPr>
          <a:xfrm>
            <a:off x="5905804" y="4891211"/>
            <a:ext cx="2432094" cy="1400047"/>
          </a:xfrm>
          <a:prstGeom prst="rect">
            <a:avLst/>
          </a:prstGeom>
        </p:spPr>
        <p:txBody>
          <a:bodyPr lIns="0" tIns="0" rIns="0" bIns="0" rtlCol="0" anchor="t">
            <a:spAutoFit/>
          </a:bodyPr>
          <a:lstStyle/>
          <a:p>
            <a:pPr marL="0" lvl="0" indent="0" algn="l">
              <a:lnSpc>
                <a:spcPts val="8535"/>
              </a:lnSpc>
              <a:spcBef>
                <a:spcPct val="0"/>
              </a:spcBef>
            </a:pPr>
            <a:r>
              <a:rPr lang="en-US" sz="8799" spc="-263" dirty="0">
                <a:solidFill>
                  <a:srgbClr val="222222"/>
                </a:solidFill>
                <a:latin typeface="Stadio Now Devanagari"/>
              </a:rPr>
              <a:t>02</a:t>
            </a:r>
          </a:p>
        </p:txBody>
      </p:sp>
      <p:sp>
        <p:nvSpPr>
          <p:cNvPr id="9" name="TextBox 9"/>
          <p:cNvSpPr txBox="1"/>
          <p:nvPr/>
        </p:nvSpPr>
        <p:spPr>
          <a:xfrm>
            <a:off x="7630752" y="4947680"/>
            <a:ext cx="5560241" cy="495300"/>
          </a:xfrm>
          <a:prstGeom prst="rect">
            <a:avLst/>
          </a:prstGeom>
        </p:spPr>
        <p:txBody>
          <a:bodyPr lIns="0" tIns="0" rIns="0" bIns="0" rtlCol="0" anchor="t">
            <a:spAutoFit/>
          </a:bodyPr>
          <a:lstStyle/>
          <a:p>
            <a:pPr marL="0" lvl="0" indent="0" algn="l">
              <a:lnSpc>
                <a:spcPts val="4199"/>
              </a:lnSpc>
              <a:spcBef>
                <a:spcPct val="0"/>
              </a:spcBef>
            </a:pPr>
            <a:r>
              <a:rPr lang="en-US" sz="2999" dirty="0">
                <a:solidFill>
                  <a:srgbClr val="222222"/>
                </a:solidFill>
                <a:latin typeface="TT Firs Neue"/>
              </a:rPr>
              <a:t>ARUTAGE OMAVAHEL:</a:t>
            </a:r>
          </a:p>
        </p:txBody>
      </p:sp>
      <p:sp>
        <p:nvSpPr>
          <p:cNvPr id="10" name="TextBox 10"/>
          <p:cNvSpPr txBox="1"/>
          <p:nvPr/>
        </p:nvSpPr>
        <p:spPr>
          <a:xfrm>
            <a:off x="7630752" y="5498905"/>
            <a:ext cx="5560241" cy="372745"/>
          </a:xfrm>
          <a:prstGeom prst="rect">
            <a:avLst/>
          </a:prstGeom>
        </p:spPr>
        <p:txBody>
          <a:bodyPr lIns="0" tIns="0" rIns="0" bIns="0" rtlCol="0" anchor="t">
            <a:spAutoFit/>
          </a:bodyPr>
          <a:lstStyle/>
          <a:p>
            <a:pPr marL="0" lvl="0" indent="0" algn="l">
              <a:lnSpc>
                <a:spcPts val="3080"/>
              </a:lnSpc>
              <a:spcBef>
                <a:spcPct val="0"/>
              </a:spcBef>
            </a:pPr>
            <a:r>
              <a:rPr lang="en-US" sz="2200" dirty="0" err="1">
                <a:solidFill>
                  <a:srgbClr val="222222"/>
                </a:solidFill>
                <a:latin typeface="TT Firs Neue"/>
              </a:rPr>
              <a:t>Miks</a:t>
            </a:r>
            <a:r>
              <a:rPr lang="en-US" sz="2200" dirty="0">
                <a:solidFill>
                  <a:srgbClr val="222222"/>
                </a:solidFill>
                <a:latin typeface="TT Firs Neue"/>
              </a:rPr>
              <a:t> </a:t>
            </a:r>
            <a:r>
              <a:rPr lang="en-US" sz="2200" dirty="0" err="1">
                <a:solidFill>
                  <a:srgbClr val="222222"/>
                </a:solidFill>
                <a:latin typeface="TT Firs Neue"/>
              </a:rPr>
              <a:t>tahab</a:t>
            </a:r>
            <a:r>
              <a:rPr lang="en-US" sz="2200" dirty="0">
                <a:solidFill>
                  <a:srgbClr val="222222"/>
                </a:solidFill>
                <a:latin typeface="TT Firs Neue"/>
              </a:rPr>
              <a:t> </a:t>
            </a:r>
            <a:r>
              <a:rPr lang="en-US" sz="2200" dirty="0" err="1">
                <a:solidFill>
                  <a:srgbClr val="222222"/>
                </a:solidFill>
                <a:latin typeface="TT Firs Neue"/>
              </a:rPr>
              <a:t>vaenlane</a:t>
            </a:r>
            <a:r>
              <a:rPr lang="en-US" sz="2200" dirty="0">
                <a:solidFill>
                  <a:srgbClr val="222222"/>
                </a:solidFill>
                <a:latin typeface="TT Firs Neue"/>
              </a:rPr>
              <a:t> </a:t>
            </a:r>
            <a:r>
              <a:rPr lang="en-US" sz="2200" dirty="0" err="1">
                <a:solidFill>
                  <a:srgbClr val="222222"/>
                </a:solidFill>
                <a:latin typeface="TT Firs Neue"/>
              </a:rPr>
              <a:t>infosõda</a:t>
            </a:r>
            <a:r>
              <a:rPr lang="en-US" sz="2200" dirty="0">
                <a:solidFill>
                  <a:srgbClr val="222222"/>
                </a:solidFill>
                <a:latin typeface="TT Firs Neue"/>
              </a:rPr>
              <a:t> </a:t>
            </a:r>
            <a:r>
              <a:rPr lang="en-US" sz="2200" dirty="0" err="1">
                <a:solidFill>
                  <a:srgbClr val="222222"/>
                </a:solidFill>
                <a:latin typeface="TT Firs Neue"/>
              </a:rPr>
              <a:t>kasutada</a:t>
            </a:r>
            <a:r>
              <a:rPr lang="en-US" sz="2200" dirty="0">
                <a:solidFill>
                  <a:srgbClr val="222222"/>
                </a:solidFill>
                <a:latin typeface="TT Firs Neue"/>
              </a:rPr>
              <a:t>?</a:t>
            </a:r>
          </a:p>
        </p:txBody>
      </p:sp>
      <p:grpSp>
        <p:nvGrpSpPr>
          <p:cNvPr id="11" name="Group 11"/>
          <p:cNvGrpSpPr/>
          <p:nvPr/>
        </p:nvGrpSpPr>
        <p:grpSpPr>
          <a:xfrm>
            <a:off x="0" y="0"/>
            <a:ext cx="8077200" cy="4745756"/>
            <a:chOff x="0" y="0"/>
            <a:chExt cx="2060942" cy="1347844"/>
          </a:xfrm>
        </p:grpSpPr>
        <p:sp>
          <p:nvSpPr>
            <p:cNvPr id="12" name="Freeform 12"/>
            <p:cNvSpPr/>
            <p:nvPr/>
          </p:nvSpPr>
          <p:spPr>
            <a:xfrm>
              <a:off x="0" y="0"/>
              <a:ext cx="2060942" cy="1347844"/>
            </a:xfrm>
            <a:custGeom>
              <a:avLst/>
              <a:gdLst/>
              <a:ahLst/>
              <a:cxnLst/>
              <a:rect l="l" t="t" r="r" b="b"/>
              <a:pathLst>
                <a:path w="2060942" h="1347844">
                  <a:moveTo>
                    <a:pt x="0" y="0"/>
                  </a:moveTo>
                  <a:lnTo>
                    <a:pt x="2060942" y="0"/>
                  </a:lnTo>
                  <a:lnTo>
                    <a:pt x="2060942" y="1347844"/>
                  </a:lnTo>
                  <a:lnTo>
                    <a:pt x="0" y="1347844"/>
                  </a:lnTo>
                  <a:close/>
                </a:path>
              </a:pathLst>
            </a:custGeom>
            <a:solidFill>
              <a:srgbClr val="FFF7B2"/>
            </a:solidFill>
          </p:spPr>
          <p:txBody>
            <a:bodyPr/>
            <a:lstStyle/>
            <a:p>
              <a:endParaRPr lang="en-EE"/>
            </a:p>
          </p:txBody>
        </p:sp>
        <p:sp>
          <p:nvSpPr>
            <p:cNvPr id="13" name="TextBox 13"/>
            <p:cNvSpPr txBox="1"/>
            <p:nvPr/>
          </p:nvSpPr>
          <p:spPr>
            <a:xfrm>
              <a:off x="0" y="-47625"/>
              <a:ext cx="2060942" cy="1395469"/>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1028700" y="3272262"/>
            <a:ext cx="6626061" cy="1383379"/>
            <a:chOff x="0" y="-434043"/>
            <a:chExt cx="8834747" cy="1844505"/>
          </a:xfrm>
        </p:grpSpPr>
        <p:sp>
          <p:nvSpPr>
            <p:cNvPr id="15" name="TextBox 15"/>
            <p:cNvSpPr txBox="1"/>
            <p:nvPr/>
          </p:nvSpPr>
          <p:spPr>
            <a:xfrm>
              <a:off x="0" y="-434043"/>
              <a:ext cx="3011912" cy="1844505"/>
            </a:xfrm>
            <a:prstGeom prst="rect">
              <a:avLst/>
            </a:prstGeom>
          </p:spPr>
          <p:txBody>
            <a:bodyPr lIns="0" tIns="0" rIns="0" bIns="0" rtlCol="0" anchor="t">
              <a:spAutoFit/>
            </a:bodyPr>
            <a:lstStyle/>
            <a:p>
              <a:pPr marL="0" lvl="0" indent="0" algn="l">
                <a:lnSpc>
                  <a:spcPts val="8535"/>
                </a:lnSpc>
                <a:spcBef>
                  <a:spcPct val="0"/>
                </a:spcBef>
              </a:pPr>
              <a:r>
                <a:rPr lang="en-US" sz="8799" spc="-263">
                  <a:solidFill>
                    <a:srgbClr val="222222"/>
                  </a:solidFill>
                  <a:latin typeface="Stadio Now Devanagari"/>
                </a:rPr>
                <a:t>01</a:t>
              </a:r>
            </a:p>
          </p:txBody>
        </p:sp>
        <p:sp>
          <p:nvSpPr>
            <p:cNvPr id="16" name="TextBox 16"/>
            <p:cNvSpPr txBox="1"/>
            <p:nvPr/>
          </p:nvSpPr>
          <p:spPr>
            <a:xfrm>
              <a:off x="1916916" y="-213208"/>
              <a:ext cx="6885819" cy="644525"/>
            </a:xfrm>
            <a:prstGeom prst="rect">
              <a:avLst/>
            </a:prstGeom>
          </p:spPr>
          <p:txBody>
            <a:bodyPr lIns="0" tIns="0" rIns="0" bIns="0" rtlCol="0" anchor="t">
              <a:spAutoFit/>
            </a:bodyPr>
            <a:lstStyle/>
            <a:p>
              <a:pPr marL="0" lvl="0" indent="0" algn="l">
                <a:lnSpc>
                  <a:spcPts val="4199"/>
                </a:lnSpc>
                <a:spcBef>
                  <a:spcPct val="0"/>
                </a:spcBef>
              </a:pPr>
              <a:r>
                <a:rPr lang="en-US" sz="2999" dirty="0">
                  <a:solidFill>
                    <a:srgbClr val="222222"/>
                  </a:solidFill>
                  <a:latin typeface="TT Firs Neue"/>
                </a:rPr>
                <a:t>JAGUNEGE GRUPPIDESSE</a:t>
              </a:r>
            </a:p>
          </p:txBody>
        </p:sp>
        <p:sp>
          <p:nvSpPr>
            <p:cNvPr id="17" name="TextBox 17"/>
            <p:cNvSpPr txBox="1"/>
            <p:nvPr/>
          </p:nvSpPr>
          <p:spPr>
            <a:xfrm>
              <a:off x="1948928" y="486001"/>
              <a:ext cx="6885819" cy="484293"/>
            </a:xfrm>
            <a:prstGeom prst="rect">
              <a:avLst/>
            </a:prstGeom>
          </p:spPr>
          <p:txBody>
            <a:bodyPr lIns="0" tIns="0" rIns="0" bIns="0" rtlCol="0" anchor="t">
              <a:spAutoFit/>
            </a:bodyPr>
            <a:lstStyle/>
            <a:p>
              <a:pPr marL="0" lvl="0" indent="0" algn="l">
                <a:lnSpc>
                  <a:spcPts val="3080"/>
                </a:lnSpc>
                <a:spcBef>
                  <a:spcPct val="0"/>
                </a:spcBef>
              </a:pPr>
              <a:r>
                <a:rPr lang="en-US" sz="2200" dirty="0" err="1">
                  <a:solidFill>
                    <a:srgbClr val="222222"/>
                  </a:solidFill>
                  <a:latin typeface="TT Firs Neue"/>
                </a:rPr>
                <a:t>Ühes</a:t>
              </a:r>
              <a:r>
                <a:rPr lang="en-US" sz="2200" dirty="0">
                  <a:solidFill>
                    <a:srgbClr val="222222"/>
                  </a:solidFill>
                  <a:latin typeface="TT Firs Neue"/>
                </a:rPr>
                <a:t> </a:t>
              </a:r>
              <a:r>
                <a:rPr lang="en-US" sz="2200" dirty="0" err="1">
                  <a:solidFill>
                    <a:srgbClr val="222222"/>
                  </a:solidFill>
                  <a:latin typeface="TT Firs Neue"/>
                </a:rPr>
                <a:t>grupis</a:t>
              </a:r>
              <a:r>
                <a:rPr lang="en-US" sz="2200" dirty="0">
                  <a:solidFill>
                    <a:srgbClr val="222222"/>
                  </a:solidFill>
                  <a:latin typeface="TT Firs Neue"/>
                </a:rPr>
                <a:t> 3-4 </a:t>
              </a:r>
              <a:r>
                <a:rPr lang="en-US" sz="2200" dirty="0" err="1">
                  <a:solidFill>
                    <a:srgbClr val="222222"/>
                  </a:solidFill>
                  <a:latin typeface="TT Firs Neue"/>
                </a:rPr>
                <a:t>inimest</a:t>
              </a:r>
              <a:endParaRPr lang="en-US" sz="2200" dirty="0">
                <a:solidFill>
                  <a:srgbClr val="222222"/>
                </a:solidFill>
                <a:latin typeface="TT Firs Neue"/>
              </a:endParaRPr>
            </a:p>
          </p:txBody>
        </p:sp>
      </p:grpSp>
      <p:grpSp>
        <p:nvGrpSpPr>
          <p:cNvPr id="18" name="Group 18"/>
          <p:cNvGrpSpPr/>
          <p:nvPr/>
        </p:nvGrpSpPr>
        <p:grpSpPr>
          <a:xfrm>
            <a:off x="7654761" y="5893742"/>
            <a:ext cx="9439039" cy="1766455"/>
            <a:chOff x="-4554142" y="-642301"/>
            <a:chExt cx="12585384" cy="2355276"/>
          </a:xfrm>
        </p:grpSpPr>
        <p:sp>
          <p:nvSpPr>
            <p:cNvPr id="19" name="TextBox 19"/>
            <p:cNvSpPr txBox="1"/>
            <p:nvPr/>
          </p:nvSpPr>
          <p:spPr>
            <a:xfrm>
              <a:off x="-67654" y="246760"/>
              <a:ext cx="2673510" cy="1466215"/>
            </a:xfrm>
            <a:prstGeom prst="rect">
              <a:avLst/>
            </a:prstGeom>
          </p:spPr>
          <p:txBody>
            <a:bodyPr lIns="0" tIns="0" rIns="0" bIns="0" rtlCol="0" anchor="t">
              <a:spAutoFit/>
            </a:bodyPr>
            <a:lstStyle/>
            <a:p>
              <a:pPr marL="0" lvl="0" indent="0" algn="l">
                <a:lnSpc>
                  <a:spcPts val="8535"/>
                </a:lnSpc>
                <a:spcBef>
                  <a:spcPct val="0"/>
                </a:spcBef>
              </a:pPr>
              <a:r>
                <a:rPr lang="en-US" sz="8799" spc="-263" dirty="0">
                  <a:solidFill>
                    <a:srgbClr val="222222"/>
                  </a:solidFill>
                  <a:latin typeface="Stadio Now Devanagari"/>
                </a:rPr>
                <a:t>03</a:t>
              </a:r>
            </a:p>
          </p:txBody>
        </p:sp>
        <p:sp>
          <p:nvSpPr>
            <p:cNvPr id="20" name="TextBox 20"/>
            <p:cNvSpPr txBox="1"/>
            <p:nvPr/>
          </p:nvSpPr>
          <p:spPr>
            <a:xfrm>
              <a:off x="1919076" y="156563"/>
              <a:ext cx="6112166" cy="692498"/>
            </a:xfrm>
            <a:prstGeom prst="rect">
              <a:avLst/>
            </a:prstGeom>
          </p:spPr>
          <p:txBody>
            <a:bodyPr lIns="0" tIns="0" rIns="0" bIns="0" rtlCol="0" anchor="t">
              <a:spAutoFit/>
            </a:bodyPr>
            <a:lstStyle/>
            <a:p>
              <a:pPr marL="0" lvl="0" indent="0" algn="l">
                <a:lnSpc>
                  <a:spcPts val="4199"/>
                </a:lnSpc>
                <a:spcBef>
                  <a:spcPct val="0"/>
                </a:spcBef>
              </a:pPr>
              <a:r>
                <a:rPr lang="en-US" sz="2999" dirty="0" err="1">
                  <a:solidFill>
                    <a:srgbClr val="222222"/>
                  </a:solidFill>
                  <a:latin typeface="TT Firs Neue"/>
                </a:rPr>
                <a:t>Ettekanne</a:t>
              </a:r>
              <a:endParaRPr lang="en-US" sz="2999" dirty="0">
                <a:solidFill>
                  <a:srgbClr val="222222"/>
                </a:solidFill>
                <a:latin typeface="TT Firs Neue"/>
              </a:endParaRPr>
            </a:p>
          </p:txBody>
        </p:sp>
        <p:sp>
          <p:nvSpPr>
            <p:cNvPr id="21" name="TextBox 21"/>
            <p:cNvSpPr txBox="1"/>
            <p:nvPr/>
          </p:nvSpPr>
          <p:spPr>
            <a:xfrm>
              <a:off x="-4554142" y="-642301"/>
              <a:ext cx="6112166" cy="484294"/>
            </a:xfrm>
            <a:prstGeom prst="rect">
              <a:avLst/>
            </a:prstGeom>
          </p:spPr>
          <p:txBody>
            <a:bodyPr lIns="0" tIns="0" rIns="0" bIns="0" rtlCol="0" anchor="t">
              <a:spAutoFit/>
            </a:bodyPr>
            <a:lstStyle/>
            <a:p>
              <a:pPr marL="0" lvl="0" indent="0" algn="l">
                <a:lnSpc>
                  <a:spcPts val="3080"/>
                </a:lnSpc>
                <a:spcBef>
                  <a:spcPct val="0"/>
                </a:spcBef>
              </a:pPr>
              <a:r>
                <a:rPr lang="en-US" sz="2200" dirty="0" err="1">
                  <a:solidFill>
                    <a:srgbClr val="222222"/>
                  </a:solidFill>
                  <a:latin typeface="TT Firs Neue"/>
                </a:rPr>
                <a:t>Kuidas</a:t>
              </a:r>
              <a:r>
                <a:rPr lang="en-US" sz="2200" dirty="0">
                  <a:solidFill>
                    <a:srgbClr val="222222"/>
                  </a:solidFill>
                  <a:latin typeface="TT Firs Neue"/>
                </a:rPr>
                <a:t> </a:t>
              </a:r>
              <a:r>
                <a:rPr lang="en-US" sz="2200" dirty="0" err="1">
                  <a:solidFill>
                    <a:srgbClr val="222222"/>
                  </a:solidFill>
                  <a:latin typeface="TT Firs Neue"/>
                </a:rPr>
                <a:t>infosõjale</a:t>
              </a:r>
              <a:r>
                <a:rPr lang="en-US" sz="2200" dirty="0">
                  <a:solidFill>
                    <a:srgbClr val="222222"/>
                  </a:solidFill>
                  <a:latin typeface="TT Firs Neue"/>
                </a:rPr>
                <a:t> </a:t>
              </a:r>
              <a:r>
                <a:rPr lang="en-US" sz="2200" dirty="0" err="1">
                  <a:solidFill>
                    <a:srgbClr val="222222"/>
                  </a:solidFill>
                  <a:latin typeface="TT Firs Neue"/>
                </a:rPr>
                <a:t>vastu</a:t>
              </a:r>
              <a:r>
                <a:rPr lang="en-US" sz="2200" dirty="0">
                  <a:solidFill>
                    <a:srgbClr val="222222"/>
                  </a:solidFill>
                  <a:latin typeface="TT Firs Neue"/>
                </a:rPr>
                <a:t> </a:t>
              </a:r>
              <a:r>
                <a:rPr lang="en-US" sz="2200" dirty="0" err="1">
                  <a:solidFill>
                    <a:srgbClr val="222222"/>
                  </a:solidFill>
                  <a:latin typeface="TT Firs Neue"/>
                </a:rPr>
                <a:t>võidelda</a:t>
              </a:r>
              <a:r>
                <a:rPr lang="en-US" sz="2200" dirty="0">
                  <a:solidFill>
                    <a:srgbClr val="222222"/>
                  </a:solidFill>
                  <a:latin typeface="TT Firs Neue"/>
                </a:rPr>
                <a:t>?</a:t>
              </a:r>
            </a:p>
          </p:txBody>
        </p:sp>
      </p:grpSp>
      <p:sp>
        <p:nvSpPr>
          <p:cNvPr id="22" name="TextBox 22"/>
          <p:cNvSpPr txBox="1"/>
          <p:nvPr/>
        </p:nvSpPr>
        <p:spPr>
          <a:xfrm>
            <a:off x="1028700" y="689638"/>
            <a:ext cx="12186302" cy="1099660"/>
          </a:xfrm>
          <a:prstGeom prst="rect">
            <a:avLst/>
          </a:prstGeom>
        </p:spPr>
        <p:txBody>
          <a:bodyPr lIns="0" tIns="0" rIns="0" bIns="0" rtlCol="0" anchor="t">
            <a:spAutoFit/>
          </a:bodyPr>
          <a:lstStyle/>
          <a:p>
            <a:pPr marL="0" lvl="0" indent="0" algn="l">
              <a:lnSpc>
                <a:spcPts val="8535"/>
              </a:lnSpc>
              <a:spcBef>
                <a:spcPct val="0"/>
              </a:spcBef>
            </a:pPr>
            <a:r>
              <a:rPr lang="en-US" sz="8799" spc="-263" dirty="0">
                <a:solidFill>
                  <a:srgbClr val="222222"/>
                </a:solidFill>
                <a:latin typeface="Stadio Now Devanagari"/>
              </a:rPr>
              <a:t>ÜLESANNE 1: 10 MINUTIT</a:t>
            </a:r>
          </a:p>
        </p:txBody>
      </p:sp>
      <p:sp>
        <p:nvSpPr>
          <p:cNvPr id="24" name="Freeform 24"/>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2"/>
            <a:stretch>
              <a:fillRect/>
            </a:stretch>
          </a:blipFill>
        </p:spPr>
        <p:txBody>
          <a:bodyPr/>
          <a:lstStyle/>
          <a:p>
            <a:endParaRPr lang="en-EE"/>
          </a:p>
        </p:txBody>
      </p:sp>
      <p:sp>
        <p:nvSpPr>
          <p:cNvPr id="25" name="TextBox 24">
            <a:extLst>
              <a:ext uri="{FF2B5EF4-FFF2-40B4-BE49-F238E27FC236}">
                <a16:creationId xmlns:a16="http://schemas.microsoft.com/office/drawing/2014/main" id="{E0E5ACA0-5044-F603-04CD-7509C3367CBB}"/>
              </a:ext>
            </a:extLst>
          </p:cNvPr>
          <p:cNvSpPr txBox="1"/>
          <p:nvPr/>
        </p:nvSpPr>
        <p:spPr>
          <a:xfrm>
            <a:off x="12356568" y="7079910"/>
            <a:ext cx="5931432" cy="1046440"/>
          </a:xfrm>
          <a:prstGeom prst="rect">
            <a:avLst/>
          </a:prstGeom>
          <a:noFill/>
        </p:spPr>
        <p:txBody>
          <a:bodyPr wrap="none" rtlCol="0">
            <a:spAutoFit/>
          </a:bodyPr>
          <a:lstStyle/>
          <a:p>
            <a:r>
              <a:rPr lang="en-US" sz="2200" dirty="0" err="1">
                <a:solidFill>
                  <a:srgbClr val="222222"/>
                </a:solidFill>
                <a:latin typeface="TT Firs Neue"/>
              </a:rPr>
              <a:t>Valige</a:t>
            </a:r>
            <a:r>
              <a:rPr lang="en-US" sz="2200" dirty="0">
                <a:solidFill>
                  <a:srgbClr val="222222"/>
                </a:solidFill>
                <a:latin typeface="TT Firs Neue"/>
              </a:rPr>
              <a:t> </a:t>
            </a:r>
            <a:r>
              <a:rPr lang="en-US" sz="2200" dirty="0" err="1">
                <a:solidFill>
                  <a:srgbClr val="222222"/>
                </a:solidFill>
                <a:latin typeface="TT Firs Neue"/>
              </a:rPr>
              <a:t>oma</a:t>
            </a:r>
            <a:r>
              <a:rPr lang="en-US" sz="2200" dirty="0">
                <a:solidFill>
                  <a:srgbClr val="222222"/>
                </a:solidFill>
                <a:latin typeface="TT Firs Neue"/>
              </a:rPr>
              <a:t> </a:t>
            </a:r>
            <a:r>
              <a:rPr lang="en-US" sz="2200" dirty="0" err="1">
                <a:solidFill>
                  <a:srgbClr val="222222"/>
                </a:solidFill>
                <a:latin typeface="TT Firs Neue"/>
              </a:rPr>
              <a:t>rühmast</a:t>
            </a:r>
            <a:r>
              <a:rPr lang="en-US" sz="2200" dirty="0">
                <a:solidFill>
                  <a:srgbClr val="222222"/>
                </a:solidFill>
                <a:latin typeface="TT Firs Neue"/>
              </a:rPr>
              <a:t> 1 </a:t>
            </a:r>
            <a:r>
              <a:rPr lang="en-US" sz="2200" dirty="0" err="1">
                <a:solidFill>
                  <a:srgbClr val="222222"/>
                </a:solidFill>
                <a:latin typeface="TT Firs Neue"/>
              </a:rPr>
              <a:t>inimene</a:t>
            </a:r>
            <a:r>
              <a:rPr lang="en-US" sz="2200" dirty="0">
                <a:solidFill>
                  <a:srgbClr val="222222"/>
                </a:solidFill>
                <a:latin typeface="TT Firs Neue"/>
              </a:rPr>
              <a:t>, </a:t>
            </a:r>
          </a:p>
          <a:p>
            <a:r>
              <a:rPr lang="en-US" sz="2200" dirty="0" err="1">
                <a:solidFill>
                  <a:srgbClr val="222222"/>
                </a:solidFill>
                <a:latin typeface="TT Firs Neue"/>
              </a:rPr>
              <a:t>kes</a:t>
            </a:r>
            <a:r>
              <a:rPr lang="en-US" sz="2200" dirty="0">
                <a:solidFill>
                  <a:srgbClr val="222222"/>
                </a:solidFill>
                <a:latin typeface="TT Firs Neue"/>
              </a:rPr>
              <a:t> </a:t>
            </a:r>
            <a:r>
              <a:rPr lang="en-US" sz="2200" dirty="0" err="1">
                <a:solidFill>
                  <a:srgbClr val="222222"/>
                </a:solidFill>
                <a:latin typeface="TT Firs Neue"/>
              </a:rPr>
              <a:t>esitleb</a:t>
            </a:r>
            <a:r>
              <a:rPr lang="en-US" sz="2200" dirty="0">
                <a:solidFill>
                  <a:srgbClr val="222222"/>
                </a:solidFill>
                <a:latin typeface="TT Firs Neue"/>
              </a:rPr>
              <a:t> </a:t>
            </a:r>
            <a:r>
              <a:rPr lang="en-US" sz="2200" dirty="0" err="1">
                <a:solidFill>
                  <a:srgbClr val="222222"/>
                </a:solidFill>
                <a:latin typeface="TT Firs Neue"/>
              </a:rPr>
              <a:t>teistele</a:t>
            </a:r>
            <a:r>
              <a:rPr lang="en-US" sz="2200" dirty="0">
                <a:solidFill>
                  <a:srgbClr val="222222"/>
                </a:solidFill>
                <a:latin typeface="TT Firs Neue"/>
              </a:rPr>
              <a:t> </a:t>
            </a:r>
            <a:r>
              <a:rPr lang="en-US" sz="2200" dirty="0" err="1">
                <a:solidFill>
                  <a:srgbClr val="222222"/>
                </a:solidFill>
                <a:latin typeface="TT Firs Neue"/>
              </a:rPr>
              <a:t>teie</a:t>
            </a:r>
            <a:r>
              <a:rPr lang="en-US" sz="2200" dirty="0">
                <a:solidFill>
                  <a:srgbClr val="222222"/>
                </a:solidFill>
                <a:latin typeface="TT Firs Neue"/>
              </a:rPr>
              <a:t> </a:t>
            </a:r>
            <a:r>
              <a:rPr lang="en-US" sz="2200" dirty="0" err="1">
                <a:solidFill>
                  <a:srgbClr val="222222"/>
                </a:solidFill>
                <a:latin typeface="TT Firs Neue"/>
              </a:rPr>
              <a:t>arutelu</a:t>
            </a:r>
            <a:r>
              <a:rPr lang="en-US" sz="2200" dirty="0">
                <a:solidFill>
                  <a:srgbClr val="222222"/>
                </a:solidFill>
                <a:latin typeface="TT Firs Neue"/>
              </a:rPr>
              <a:t> </a:t>
            </a:r>
            <a:r>
              <a:rPr lang="en-US" sz="2200" dirty="0" err="1">
                <a:solidFill>
                  <a:srgbClr val="222222"/>
                </a:solidFill>
                <a:latin typeface="TT Firs Neue"/>
              </a:rPr>
              <a:t>tulemused</a:t>
            </a:r>
            <a:r>
              <a:rPr lang="en-US" sz="2200" dirty="0">
                <a:solidFill>
                  <a:srgbClr val="222222"/>
                </a:solidFill>
                <a:latin typeface="TT Firs Neue"/>
              </a:rPr>
              <a:t>. </a:t>
            </a:r>
          </a:p>
          <a:p>
            <a:endParaRPr lang="en-EE" dirty="0"/>
          </a:p>
        </p:txBody>
      </p:sp>
      <p:sp>
        <p:nvSpPr>
          <p:cNvPr id="26" name="TextBox 7">
            <a:extLst>
              <a:ext uri="{FF2B5EF4-FFF2-40B4-BE49-F238E27FC236}">
                <a16:creationId xmlns:a16="http://schemas.microsoft.com/office/drawing/2014/main" id="{0C8F8A02-9ED4-1531-2279-4FFB2B036025}"/>
              </a:ext>
            </a:extLst>
          </p:cNvPr>
          <p:cNvSpPr txBox="1"/>
          <p:nvPr/>
        </p:nvSpPr>
        <p:spPr>
          <a:xfrm>
            <a:off x="1028700" y="9024150"/>
            <a:ext cx="91059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7435925" cy="10287000"/>
            <a:chOff x="0" y="0"/>
            <a:chExt cx="9914567" cy="14145246"/>
          </a:xfrm>
        </p:grpSpPr>
        <p:pic>
          <p:nvPicPr>
            <p:cNvPr id="3" name="Picture 3"/>
            <p:cNvPicPr>
              <a:picLocks noChangeAspect="1"/>
            </p:cNvPicPr>
            <p:nvPr/>
          </p:nvPicPr>
          <p:blipFill>
            <a:blip r:embed="rId2"/>
            <a:srcRect l="17580" r="41591"/>
            <a:stretch>
              <a:fillRect/>
            </a:stretch>
          </p:blipFill>
          <p:spPr>
            <a:xfrm>
              <a:off x="0" y="0"/>
              <a:ext cx="9914567" cy="14145246"/>
            </a:xfrm>
            <a:prstGeom prst="rect">
              <a:avLst/>
            </a:prstGeom>
          </p:spPr>
        </p:pic>
      </p:grpSp>
      <p:sp>
        <p:nvSpPr>
          <p:cNvPr id="4" name="TextBox 4"/>
          <p:cNvSpPr txBox="1"/>
          <p:nvPr/>
        </p:nvSpPr>
        <p:spPr>
          <a:xfrm>
            <a:off x="8307829" y="689638"/>
            <a:ext cx="8951471" cy="2476372"/>
          </a:xfrm>
          <a:prstGeom prst="rect">
            <a:avLst/>
          </a:prstGeom>
        </p:spPr>
        <p:txBody>
          <a:bodyPr lIns="0" tIns="0" rIns="0" bIns="0" rtlCol="0" anchor="t">
            <a:spAutoFit/>
          </a:bodyPr>
          <a:lstStyle/>
          <a:p>
            <a:pPr marL="0" lvl="0" indent="0" algn="l">
              <a:lnSpc>
                <a:spcPts val="8535"/>
              </a:lnSpc>
              <a:spcBef>
                <a:spcPct val="0"/>
              </a:spcBef>
            </a:pPr>
            <a:r>
              <a:rPr lang="en-US" sz="8799" u="sng" spc="-263" dirty="0">
                <a:solidFill>
                  <a:srgbClr val="222222"/>
                </a:solidFill>
                <a:latin typeface="Stadio Now Devanagari"/>
                <a:hlinkClick r:id="rId3" tooltip="https://jupiter.err.ee/1608168238/meediapadevuste-oppevideod"/>
              </a:rPr>
              <a:t>MIS ON VALEUUDISED?</a:t>
            </a:r>
          </a:p>
        </p:txBody>
      </p:sp>
      <p:sp>
        <p:nvSpPr>
          <p:cNvPr id="5" name="TextBox 5"/>
          <p:cNvSpPr txBox="1"/>
          <p:nvPr/>
        </p:nvSpPr>
        <p:spPr>
          <a:xfrm>
            <a:off x="8285417" y="4634997"/>
            <a:ext cx="8951471" cy="2768065"/>
          </a:xfrm>
          <a:prstGeom prst="rect">
            <a:avLst/>
          </a:prstGeom>
        </p:spPr>
        <p:txBody>
          <a:bodyPr lIns="0" tIns="0" rIns="0" bIns="0" rtlCol="0" anchor="t">
            <a:spAutoFit/>
          </a:bodyPr>
          <a:lstStyle/>
          <a:p>
            <a:pPr marL="0" lvl="0" indent="0" algn="l">
              <a:lnSpc>
                <a:spcPts val="3080"/>
              </a:lnSpc>
              <a:spcBef>
                <a:spcPct val="0"/>
              </a:spcBef>
            </a:pPr>
            <a:r>
              <a:rPr lang="en-US" sz="2200" b="1" dirty="0">
                <a:solidFill>
                  <a:srgbClr val="222222"/>
                </a:solidFill>
                <a:latin typeface="TT Firs Neue"/>
              </a:rPr>
              <a:t>Valeuudis on enamasti uus ehk uudise moodi info, mis tundub korraga nii uskumatu kui ka usutav. Teiseks jätab see mulje nagu tegu oleks ajakirjandusega. </a:t>
            </a:r>
            <a:r>
              <a:rPr lang="en-US" sz="2200" dirty="0">
                <a:solidFill>
                  <a:srgbClr val="222222"/>
                </a:solidFill>
                <a:latin typeface="TT Firs Neue"/>
              </a:rPr>
              <a:t>(</a:t>
            </a:r>
            <a:r>
              <a:rPr lang="en-US" sz="2200" dirty="0" err="1">
                <a:solidFill>
                  <a:srgbClr val="222222"/>
                </a:solidFill>
                <a:latin typeface="TT Firs Neue"/>
              </a:rPr>
              <a:t>Teeviit</a:t>
            </a:r>
            <a:r>
              <a:rPr lang="en-US" sz="2200" dirty="0">
                <a:solidFill>
                  <a:srgbClr val="222222"/>
                </a:solidFill>
                <a:latin typeface="TT Firs Neue"/>
              </a:rPr>
              <a:t>, 2022)</a:t>
            </a:r>
          </a:p>
          <a:p>
            <a:pPr marL="0" lvl="0" indent="0" algn="l">
              <a:lnSpc>
                <a:spcPts val="3080"/>
              </a:lnSpc>
              <a:spcBef>
                <a:spcPct val="0"/>
              </a:spcBef>
            </a:pPr>
            <a:endParaRPr lang="en-US" sz="2200" dirty="0">
              <a:solidFill>
                <a:srgbClr val="222222"/>
              </a:solidFill>
              <a:latin typeface="TT Firs Neue"/>
            </a:endParaRPr>
          </a:p>
          <a:p>
            <a:pPr marL="0" lvl="0" indent="0" algn="l">
              <a:lnSpc>
                <a:spcPts val="3080"/>
              </a:lnSpc>
              <a:spcBef>
                <a:spcPct val="0"/>
              </a:spcBef>
            </a:pPr>
            <a:endParaRPr lang="en-US" sz="2200" dirty="0">
              <a:solidFill>
                <a:srgbClr val="222222"/>
              </a:solidFill>
              <a:latin typeface="TT Firs Neue"/>
            </a:endParaRPr>
          </a:p>
          <a:p>
            <a:pPr marL="0" lvl="0" indent="0" algn="l">
              <a:lnSpc>
                <a:spcPts val="3080"/>
              </a:lnSpc>
              <a:spcBef>
                <a:spcPct val="0"/>
              </a:spcBef>
            </a:pPr>
            <a:endParaRPr lang="en-US" sz="2200" dirty="0">
              <a:solidFill>
                <a:srgbClr val="222222"/>
              </a:solidFill>
              <a:latin typeface="TT Firs Neue"/>
            </a:endParaRPr>
          </a:p>
          <a:p>
            <a:pPr marL="0" lvl="0" indent="0" algn="l">
              <a:lnSpc>
                <a:spcPts val="3080"/>
              </a:lnSpc>
              <a:spcBef>
                <a:spcPct val="0"/>
              </a:spcBef>
            </a:pPr>
            <a:r>
              <a:rPr lang="en-US" sz="2200" dirty="0">
                <a:solidFill>
                  <a:srgbClr val="222222"/>
                </a:solidFill>
                <a:latin typeface="TT Firs Neue"/>
                <a:hlinkClick r:id="rId4"/>
              </a:rPr>
              <a:t>https://novaator.err.ee/1068156/mis-on-valeuudis</a:t>
            </a:r>
            <a:r>
              <a:rPr lang="en-US" sz="2200" dirty="0">
                <a:solidFill>
                  <a:srgbClr val="222222"/>
                </a:solidFill>
                <a:latin typeface="TT Firs Neue"/>
              </a:rPr>
              <a:t> </a:t>
            </a:r>
          </a:p>
        </p:txBody>
      </p:sp>
      <p:sp>
        <p:nvSpPr>
          <p:cNvPr id="7" name="Freeform 7"/>
          <p:cNvSpPr/>
          <p:nvPr/>
        </p:nvSpPr>
        <p:spPr>
          <a:xfrm>
            <a:off x="15998346" y="8099372"/>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5"/>
            <a:stretch>
              <a:fillRect/>
            </a:stretch>
          </a:blipFill>
        </p:spPr>
        <p:txBody>
          <a:bodyPr/>
          <a:lstStyle/>
          <a:p>
            <a:endParaRPr lang="en-EE"/>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228600" y="166072"/>
            <a:ext cx="18288000" cy="5117596"/>
            <a:chOff x="0" y="0"/>
            <a:chExt cx="4816593" cy="1347844"/>
          </a:xfrm>
        </p:grpSpPr>
        <p:sp>
          <p:nvSpPr>
            <p:cNvPr id="3" name="Freeform 3"/>
            <p:cNvSpPr/>
            <p:nvPr/>
          </p:nvSpPr>
          <p:spPr>
            <a:xfrm>
              <a:off x="0" y="0"/>
              <a:ext cx="4816592" cy="1347844"/>
            </a:xfrm>
            <a:custGeom>
              <a:avLst/>
              <a:gdLst/>
              <a:ahLst/>
              <a:cxnLst/>
              <a:rect l="l" t="t" r="r" b="b"/>
              <a:pathLst>
                <a:path w="4816592" h="1347844">
                  <a:moveTo>
                    <a:pt x="0" y="0"/>
                  </a:moveTo>
                  <a:lnTo>
                    <a:pt x="4816592" y="0"/>
                  </a:lnTo>
                  <a:lnTo>
                    <a:pt x="4816592" y="1347844"/>
                  </a:lnTo>
                  <a:lnTo>
                    <a:pt x="0" y="1347844"/>
                  </a:lnTo>
                  <a:close/>
                </a:path>
              </a:pathLst>
            </a:custGeom>
            <a:solidFill>
              <a:srgbClr val="D8F1BC"/>
            </a:solidFill>
          </p:spPr>
          <p:txBody>
            <a:bodyPr/>
            <a:lstStyle/>
            <a:p>
              <a:endParaRPr lang="en-EE"/>
            </a:p>
          </p:txBody>
        </p:sp>
        <p:sp>
          <p:nvSpPr>
            <p:cNvPr id="4" name="TextBox 4"/>
            <p:cNvSpPr txBox="1"/>
            <p:nvPr/>
          </p:nvSpPr>
          <p:spPr>
            <a:xfrm>
              <a:off x="0" y="-47625"/>
              <a:ext cx="4816593" cy="1395469"/>
            </a:xfrm>
            <a:prstGeom prst="rect">
              <a:avLst/>
            </a:prstGeom>
          </p:spPr>
          <p:txBody>
            <a:bodyPr lIns="50800" tIns="50800" rIns="50800" bIns="50800" rtlCol="0" anchor="ctr"/>
            <a:lstStyle/>
            <a:p>
              <a:pPr algn="ctr">
                <a:lnSpc>
                  <a:spcPts val="3359"/>
                </a:lnSpc>
              </a:pPr>
              <a:endParaRPr/>
            </a:p>
          </p:txBody>
        </p:sp>
      </p:grpSp>
      <p:sp>
        <p:nvSpPr>
          <p:cNvPr id="5" name="TextBox 5"/>
          <p:cNvSpPr txBox="1"/>
          <p:nvPr/>
        </p:nvSpPr>
        <p:spPr>
          <a:xfrm>
            <a:off x="1028700" y="689638"/>
            <a:ext cx="16230600" cy="1099660"/>
          </a:xfrm>
          <a:prstGeom prst="rect">
            <a:avLst/>
          </a:prstGeom>
        </p:spPr>
        <p:txBody>
          <a:bodyPr lIns="0" tIns="0" rIns="0" bIns="0" rtlCol="0" anchor="t">
            <a:spAutoFit/>
          </a:bodyPr>
          <a:lstStyle/>
          <a:p>
            <a:pPr marL="0" lvl="0" indent="0" algn="ctr">
              <a:lnSpc>
                <a:spcPts val="8535"/>
              </a:lnSpc>
              <a:spcBef>
                <a:spcPct val="0"/>
              </a:spcBef>
            </a:pPr>
            <a:r>
              <a:rPr lang="en-US" sz="8799" spc="-263" dirty="0">
                <a:solidFill>
                  <a:srgbClr val="222222"/>
                </a:solidFill>
                <a:latin typeface="Stadio Now Devanagari"/>
              </a:rPr>
              <a:t>ÜLESANNE 2: 10 MINUTIT</a:t>
            </a:r>
          </a:p>
        </p:txBody>
      </p:sp>
      <p:sp>
        <p:nvSpPr>
          <p:cNvPr id="6" name="TextBox 6"/>
          <p:cNvSpPr txBox="1"/>
          <p:nvPr/>
        </p:nvSpPr>
        <p:spPr>
          <a:xfrm>
            <a:off x="1772843" y="6055532"/>
            <a:ext cx="4393625" cy="519373"/>
          </a:xfrm>
          <a:prstGeom prst="rect">
            <a:avLst/>
          </a:prstGeom>
        </p:spPr>
        <p:txBody>
          <a:bodyPr lIns="0" tIns="0" rIns="0" bIns="0" rtlCol="0" anchor="t">
            <a:spAutoFit/>
          </a:bodyPr>
          <a:lstStyle/>
          <a:p>
            <a:pPr marL="0" lvl="0" indent="0" algn="ctr">
              <a:lnSpc>
                <a:spcPts val="4199"/>
              </a:lnSpc>
              <a:spcBef>
                <a:spcPct val="0"/>
              </a:spcBef>
            </a:pPr>
            <a:r>
              <a:rPr lang="en-US" sz="2999" dirty="0">
                <a:solidFill>
                  <a:srgbClr val="222222"/>
                </a:solidFill>
                <a:latin typeface="TT Firs Neue"/>
              </a:rPr>
              <a:t>ARUTAGE</a:t>
            </a:r>
          </a:p>
        </p:txBody>
      </p:sp>
      <p:sp>
        <p:nvSpPr>
          <p:cNvPr id="7" name="TextBox 7"/>
          <p:cNvSpPr txBox="1"/>
          <p:nvPr/>
        </p:nvSpPr>
        <p:spPr>
          <a:xfrm>
            <a:off x="12121532" y="6055532"/>
            <a:ext cx="4393625" cy="519373"/>
          </a:xfrm>
          <a:prstGeom prst="rect">
            <a:avLst/>
          </a:prstGeom>
        </p:spPr>
        <p:txBody>
          <a:bodyPr lIns="0" tIns="0" rIns="0" bIns="0" rtlCol="0" anchor="t">
            <a:spAutoFit/>
          </a:bodyPr>
          <a:lstStyle/>
          <a:p>
            <a:pPr marL="0" lvl="0" indent="0" algn="ctr">
              <a:lnSpc>
                <a:spcPts val="4199"/>
              </a:lnSpc>
              <a:spcBef>
                <a:spcPct val="0"/>
              </a:spcBef>
            </a:pPr>
            <a:r>
              <a:rPr lang="en-US" sz="2999" dirty="0">
                <a:solidFill>
                  <a:srgbClr val="222222"/>
                </a:solidFill>
                <a:latin typeface="TT Firs Neue"/>
              </a:rPr>
              <a:t>ETTEKANNE</a:t>
            </a:r>
          </a:p>
        </p:txBody>
      </p:sp>
      <p:sp>
        <p:nvSpPr>
          <p:cNvPr id="8" name="TextBox 8"/>
          <p:cNvSpPr txBox="1"/>
          <p:nvPr/>
        </p:nvSpPr>
        <p:spPr>
          <a:xfrm>
            <a:off x="1773706" y="6655805"/>
            <a:ext cx="4393625" cy="1972976"/>
          </a:xfrm>
          <a:prstGeom prst="rect">
            <a:avLst/>
          </a:prstGeom>
        </p:spPr>
        <p:txBody>
          <a:bodyPr lIns="0" tIns="0" rIns="0" bIns="0" rtlCol="0" anchor="t">
            <a:spAutoFit/>
          </a:bodyPr>
          <a:lstStyle/>
          <a:p>
            <a:pPr algn="ctr">
              <a:lnSpc>
                <a:spcPts val="3080"/>
              </a:lnSpc>
            </a:pPr>
            <a:r>
              <a:rPr lang="en-US" sz="2200" dirty="0" err="1">
                <a:solidFill>
                  <a:srgbClr val="222222"/>
                </a:solidFill>
                <a:latin typeface="TT Firs Neue"/>
              </a:rPr>
              <a:t>Miks</a:t>
            </a:r>
            <a:r>
              <a:rPr lang="en-US" sz="2200" dirty="0">
                <a:solidFill>
                  <a:srgbClr val="222222"/>
                </a:solidFill>
                <a:latin typeface="TT Firs Neue"/>
              </a:rPr>
              <a:t> </a:t>
            </a:r>
            <a:r>
              <a:rPr lang="en-US" sz="2200" dirty="0" err="1">
                <a:solidFill>
                  <a:srgbClr val="222222"/>
                </a:solidFill>
                <a:latin typeface="TT Firs Neue"/>
              </a:rPr>
              <a:t>valeuudised</a:t>
            </a:r>
            <a:r>
              <a:rPr lang="en-US" sz="2200" dirty="0">
                <a:solidFill>
                  <a:srgbClr val="222222"/>
                </a:solidFill>
                <a:latin typeface="TT Firs Neue"/>
              </a:rPr>
              <a:t> </a:t>
            </a:r>
            <a:r>
              <a:rPr lang="en-US" sz="2200" dirty="0" err="1">
                <a:solidFill>
                  <a:srgbClr val="222222"/>
                </a:solidFill>
                <a:latin typeface="TT Firs Neue"/>
              </a:rPr>
              <a:t>üldse</a:t>
            </a:r>
            <a:r>
              <a:rPr lang="en-US" sz="2200" dirty="0">
                <a:solidFill>
                  <a:srgbClr val="222222"/>
                </a:solidFill>
                <a:latin typeface="TT Firs Neue"/>
              </a:rPr>
              <a:t> </a:t>
            </a:r>
            <a:r>
              <a:rPr lang="en-US" sz="2200" dirty="0" err="1">
                <a:solidFill>
                  <a:srgbClr val="222222"/>
                </a:solidFill>
                <a:latin typeface="TT Firs Neue"/>
              </a:rPr>
              <a:t>levivad</a:t>
            </a:r>
            <a:r>
              <a:rPr lang="en-US" sz="2200" dirty="0">
                <a:solidFill>
                  <a:srgbClr val="222222"/>
                </a:solidFill>
                <a:latin typeface="TT Firs Neue"/>
              </a:rPr>
              <a:t>?</a:t>
            </a:r>
          </a:p>
          <a:p>
            <a:pPr algn="ctr">
              <a:lnSpc>
                <a:spcPts val="3080"/>
              </a:lnSpc>
            </a:pPr>
            <a:endParaRPr lang="en-US" sz="2200" dirty="0">
              <a:solidFill>
                <a:srgbClr val="222222"/>
              </a:solidFill>
              <a:latin typeface="TT Firs Neue"/>
            </a:endParaRPr>
          </a:p>
          <a:p>
            <a:pPr marL="0" lvl="0" indent="0" algn="ctr">
              <a:lnSpc>
                <a:spcPts val="3080"/>
              </a:lnSpc>
              <a:spcBef>
                <a:spcPct val="0"/>
              </a:spcBef>
            </a:pPr>
            <a:r>
              <a:rPr lang="en-US" sz="2200" dirty="0" err="1">
                <a:solidFill>
                  <a:srgbClr val="222222"/>
                </a:solidFill>
                <a:latin typeface="TT Firs Neue"/>
              </a:rPr>
              <a:t>Pange</a:t>
            </a:r>
            <a:r>
              <a:rPr lang="en-US" sz="2200" dirty="0">
                <a:solidFill>
                  <a:srgbClr val="222222"/>
                </a:solidFill>
                <a:latin typeface="TT Firs Neue"/>
              </a:rPr>
              <a:t> </a:t>
            </a:r>
            <a:r>
              <a:rPr lang="en-US" sz="2200" dirty="0" err="1">
                <a:solidFill>
                  <a:srgbClr val="222222"/>
                </a:solidFill>
                <a:latin typeface="TT Firs Neue"/>
              </a:rPr>
              <a:t>kirja</a:t>
            </a:r>
            <a:r>
              <a:rPr lang="en-US" sz="2200" dirty="0">
                <a:solidFill>
                  <a:srgbClr val="222222"/>
                </a:solidFill>
                <a:latin typeface="TT Firs Neue"/>
              </a:rPr>
              <a:t> 2-3 </a:t>
            </a:r>
            <a:r>
              <a:rPr lang="en-US" sz="2200" dirty="0" err="1">
                <a:solidFill>
                  <a:srgbClr val="222222"/>
                </a:solidFill>
                <a:latin typeface="TT Firs Neue"/>
              </a:rPr>
              <a:t>teemat</a:t>
            </a:r>
            <a:r>
              <a:rPr lang="en-US" sz="2200" dirty="0">
                <a:solidFill>
                  <a:srgbClr val="222222"/>
                </a:solidFill>
                <a:latin typeface="TT Firs Neue"/>
              </a:rPr>
              <a:t>, </a:t>
            </a:r>
            <a:r>
              <a:rPr lang="en-US" sz="2200" dirty="0" err="1">
                <a:solidFill>
                  <a:srgbClr val="222222"/>
                </a:solidFill>
                <a:latin typeface="TT Firs Neue"/>
              </a:rPr>
              <a:t>mille</a:t>
            </a:r>
            <a:r>
              <a:rPr lang="en-US" sz="2200" dirty="0">
                <a:solidFill>
                  <a:srgbClr val="222222"/>
                </a:solidFill>
                <a:latin typeface="TT Firs Neue"/>
              </a:rPr>
              <a:t> </a:t>
            </a:r>
            <a:r>
              <a:rPr lang="en-US" sz="2200" dirty="0" err="1">
                <a:solidFill>
                  <a:srgbClr val="222222"/>
                </a:solidFill>
                <a:latin typeface="TT Firs Neue"/>
              </a:rPr>
              <a:t>kohta</a:t>
            </a:r>
            <a:r>
              <a:rPr lang="en-US" sz="2200" dirty="0">
                <a:solidFill>
                  <a:srgbClr val="222222"/>
                </a:solidFill>
                <a:latin typeface="TT Firs Neue"/>
              </a:rPr>
              <a:t> </a:t>
            </a:r>
            <a:r>
              <a:rPr lang="en-US" sz="2200" dirty="0" err="1">
                <a:solidFill>
                  <a:srgbClr val="222222"/>
                </a:solidFill>
                <a:latin typeface="TT Firs Neue"/>
              </a:rPr>
              <a:t>teie</a:t>
            </a:r>
            <a:r>
              <a:rPr lang="en-US" sz="2200" dirty="0">
                <a:solidFill>
                  <a:srgbClr val="222222"/>
                </a:solidFill>
                <a:latin typeface="TT Firs Neue"/>
              </a:rPr>
              <a:t> </a:t>
            </a:r>
            <a:r>
              <a:rPr lang="en-US" sz="2200" dirty="0" err="1">
                <a:solidFill>
                  <a:srgbClr val="222222"/>
                </a:solidFill>
                <a:latin typeface="TT Firs Neue"/>
              </a:rPr>
              <a:t>arvates</a:t>
            </a:r>
            <a:r>
              <a:rPr lang="en-US" sz="2200" dirty="0">
                <a:solidFill>
                  <a:srgbClr val="222222"/>
                </a:solidFill>
                <a:latin typeface="TT Firs Neue"/>
              </a:rPr>
              <a:t> </a:t>
            </a:r>
            <a:r>
              <a:rPr lang="en-US" sz="2200" dirty="0" err="1">
                <a:solidFill>
                  <a:srgbClr val="222222"/>
                </a:solidFill>
                <a:latin typeface="TT Firs Neue"/>
              </a:rPr>
              <a:t>täna</a:t>
            </a:r>
            <a:r>
              <a:rPr lang="en-US" sz="2200" dirty="0">
                <a:solidFill>
                  <a:srgbClr val="222222"/>
                </a:solidFill>
                <a:latin typeface="TT Firs Neue"/>
              </a:rPr>
              <a:t> </a:t>
            </a:r>
            <a:r>
              <a:rPr lang="en-US" sz="2200" dirty="0" err="1">
                <a:solidFill>
                  <a:srgbClr val="222222"/>
                </a:solidFill>
                <a:latin typeface="TT Firs Neue"/>
              </a:rPr>
              <a:t>valeuudiseid</a:t>
            </a:r>
            <a:r>
              <a:rPr lang="en-US" sz="2200" dirty="0">
                <a:solidFill>
                  <a:srgbClr val="222222"/>
                </a:solidFill>
                <a:latin typeface="TT Firs Neue"/>
              </a:rPr>
              <a:t> </a:t>
            </a:r>
            <a:r>
              <a:rPr lang="en-US" sz="2200" dirty="0" err="1">
                <a:solidFill>
                  <a:srgbClr val="222222"/>
                </a:solidFill>
                <a:latin typeface="TT Firs Neue"/>
              </a:rPr>
              <a:t>tehakse</a:t>
            </a:r>
            <a:r>
              <a:rPr lang="en-US" sz="2200" dirty="0">
                <a:solidFill>
                  <a:srgbClr val="222222"/>
                </a:solidFill>
                <a:latin typeface="TT Firs Neue"/>
              </a:rPr>
              <a:t>.</a:t>
            </a:r>
          </a:p>
        </p:txBody>
      </p:sp>
      <p:sp>
        <p:nvSpPr>
          <p:cNvPr id="9" name="TextBox 9"/>
          <p:cNvSpPr txBox="1"/>
          <p:nvPr/>
        </p:nvSpPr>
        <p:spPr>
          <a:xfrm>
            <a:off x="6946858" y="6655805"/>
            <a:ext cx="4393625" cy="3165610"/>
          </a:xfrm>
          <a:prstGeom prst="rect">
            <a:avLst/>
          </a:prstGeom>
        </p:spPr>
        <p:txBody>
          <a:bodyPr lIns="0" tIns="0" rIns="0" bIns="0" rtlCol="0" anchor="t">
            <a:spAutoFit/>
          </a:bodyPr>
          <a:lstStyle/>
          <a:p>
            <a:pPr algn="ctr">
              <a:lnSpc>
                <a:spcPts val="3080"/>
              </a:lnSpc>
            </a:pPr>
            <a:r>
              <a:rPr lang="en-US" sz="2200" dirty="0" err="1">
                <a:solidFill>
                  <a:srgbClr val="222222"/>
                </a:solidFill>
                <a:latin typeface="TT Firs Neue"/>
              </a:rPr>
              <a:t>Kes</a:t>
            </a:r>
            <a:r>
              <a:rPr lang="en-US" sz="2200" dirty="0">
                <a:solidFill>
                  <a:srgbClr val="222222"/>
                </a:solidFill>
                <a:latin typeface="TT Firs Neue"/>
              </a:rPr>
              <a:t> </a:t>
            </a:r>
            <a:r>
              <a:rPr lang="en-US" sz="2200" dirty="0" err="1">
                <a:solidFill>
                  <a:srgbClr val="222222"/>
                </a:solidFill>
                <a:latin typeface="TT Firs Neue"/>
              </a:rPr>
              <a:t>toodab</a:t>
            </a:r>
            <a:r>
              <a:rPr lang="en-US" sz="2200" dirty="0">
                <a:solidFill>
                  <a:srgbClr val="222222"/>
                </a:solidFill>
                <a:latin typeface="TT Firs Neue"/>
              </a:rPr>
              <a:t> </a:t>
            </a:r>
            <a:r>
              <a:rPr lang="en-US" sz="2200" dirty="0" err="1">
                <a:solidFill>
                  <a:srgbClr val="222222"/>
                </a:solidFill>
                <a:latin typeface="TT Firs Neue"/>
              </a:rPr>
              <a:t>valeuudiseid</a:t>
            </a:r>
            <a:r>
              <a:rPr lang="en-US" sz="2200" dirty="0">
                <a:solidFill>
                  <a:srgbClr val="222222"/>
                </a:solidFill>
                <a:latin typeface="TT Firs Neue"/>
              </a:rPr>
              <a:t>? </a:t>
            </a:r>
            <a:r>
              <a:rPr lang="en-US" sz="2200" dirty="0" err="1">
                <a:solidFill>
                  <a:srgbClr val="222222"/>
                </a:solidFill>
                <a:latin typeface="TT Firs Neue"/>
              </a:rPr>
              <a:t>Miks</a:t>
            </a:r>
            <a:r>
              <a:rPr lang="en-US" sz="2200" dirty="0">
                <a:solidFill>
                  <a:srgbClr val="222222"/>
                </a:solidFill>
                <a:latin typeface="TT Firs Neue"/>
              </a:rPr>
              <a:t> </a:t>
            </a:r>
            <a:r>
              <a:rPr lang="en-US" sz="2200" dirty="0" err="1">
                <a:solidFill>
                  <a:srgbClr val="222222"/>
                </a:solidFill>
                <a:latin typeface="TT Firs Neue"/>
              </a:rPr>
              <a:t>inimesed</a:t>
            </a:r>
            <a:r>
              <a:rPr lang="en-US" sz="2200" dirty="0">
                <a:solidFill>
                  <a:srgbClr val="222222"/>
                </a:solidFill>
                <a:latin typeface="TT Firs Neue"/>
              </a:rPr>
              <a:t> </a:t>
            </a:r>
            <a:r>
              <a:rPr lang="en-US" sz="2200" dirty="0" err="1">
                <a:solidFill>
                  <a:srgbClr val="222222"/>
                </a:solidFill>
                <a:latin typeface="TT Firs Neue"/>
              </a:rPr>
              <a:t>neid</a:t>
            </a:r>
            <a:r>
              <a:rPr lang="en-US" sz="2200" dirty="0">
                <a:solidFill>
                  <a:srgbClr val="222222"/>
                </a:solidFill>
                <a:latin typeface="TT Firs Neue"/>
              </a:rPr>
              <a:t> </a:t>
            </a:r>
            <a:r>
              <a:rPr lang="en-US" sz="2200" dirty="0" err="1">
                <a:solidFill>
                  <a:srgbClr val="222222"/>
                </a:solidFill>
                <a:latin typeface="TT Firs Neue"/>
              </a:rPr>
              <a:t>usuvad</a:t>
            </a:r>
            <a:r>
              <a:rPr lang="en-US" sz="2200" dirty="0">
                <a:solidFill>
                  <a:srgbClr val="222222"/>
                </a:solidFill>
                <a:latin typeface="TT Firs Neue"/>
              </a:rPr>
              <a:t>?</a:t>
            </a:r>
          </a:p>
          <a:p>
            <a:pPr algn="ctr">
              <a:lnSpc>
                <a:spcPts val="3080"/>
              </a:lnSpc>
            </a:pPr>
            <a:endParaRPr lang="en-US" sz="2200" dirty="0">
              <a:solidFill>
                <a:srgbClr val="222222"/>
              </a:solidFill>
              <a:latin typeface="TT Firs Neue"/>
            </a:endParaRPr>
          </a:p>
          <a:p>
            <a:pPr algn="ctr">
              <a:lnSpc>
                <a:spcPts val="3080"/>
              </a:lnSpc>
            </a:pPr>
            <a:r>
              <a:rPr lang="en-US" sz="2200" dirty="0" err="1">
                <a:solidFill>
                  <a:srgbClr val="222222"/>
                </a:solidFill>
                <a:latin typeface="TT Firs Neue"/>
              </a:rPr>
              <a:t>Mõelge</a:t>
            </a:r>
            <a:r>
              <a:rPr lang="en-US" sz="2200" dirty="0">
                <a:solidFill>
                  <a:srgbClr val="222222"/>
                </a:solidFill>
                <a:latin typeface="TT Firs Neue"/>
              </a:rPr>
              <a:t> </a:t>
            </a:r>
            <a:r>
              <a:rPr lang="en-US" sz="2200" dirty="0" err="1">
                <a:solidFill>
                  <a:srgbClr val="222222"/>
                </a:solidFill>
                <a:latin typeface="TT Firs Neue"/>
              </a:rPr>
              <a:t>välja</a:t>
            </a:r>
            <a:r>
              <a:rPr lang="en-US" sz="2200" dirty="0">
                <a:solidFill>
                  <a:srgbClr val="222222"/>
                </a:solidFill>
                <a:latin typeface="TT Firs Neue"/>
              </a:rPr>
              <a:t> </a:t>
            </a:r>
            <a:r>
              <a:rPr lang="en-US" sz="2200" dirty="0" err="1">
                <a:solidFill>
                  <a:srgbClr val="222222"/>
                </a:solidFill>
                <a:latin typeface="TT Firs Neue"/>
              </a:rPr>
              <a:t>üks</a:t>
            </a:r>
            <a:r>
              <a:rPr lang="en-US" sz="2200" dirty="0">
                <a:solidFill>
                  <a:srgbClr val="222222"/>
                </a:solidFill>
                <a:latin typeface="TT Firs Neue"/>
              </a:rPr>
              <a:t> </a:t>
            </a:r>
            <a:r>
              <a:rPr lang="en-US" sz="2200" dirty="0" err="1">
                <a:solidFill>
                  <a:srgbClr val="222222"/>
                </a:solidFill>
                <a:latin typeface="TT Firs Neue"/>
              </a:rPr>
              <a:t>teie</a:t>
            </a:r>
            <a:r>
              <a:rPr lang="en-US" sz="2200" dirty="0">
                <a:solidFill>
                  <a:srgbClr val="222222"/>
                </a:solidFill>
                <a:latin typeface="TT Firs Neue"/>
              </a:rPr>
              <a:t> </a:t>
            </a:r>
            <a:r>
              <a:rPr lang="en-US" sz="2200" dirty="0" err="1">
                <a:solidFill>
                  <a:srgbClr val="222222"/>
                </a:solidFill>
                <a:latin typeface="TT Firs Neue"/>
              </a:rPr>
              <a:t>arvates</a:t>
            </a:r>
            <a:r>
              <a:rPr lang="en-US" sz="2200" dirty="0">
                <a:solidFill>
                  <a:srgbClr val="222222"/>
                </a:solidFill>
                <a:latin typeface="TT Firs Neue"/>
              </a:rPr>
              <a:t> </a:t>
            </a:r>
            <a:r>
              <a:rPr lang="en-US" sz="2200" dirty="0" err="1">
                <a:solidFill>
                  <a:srgbClr val="222222"/>
                </a:solidFill>
                <a:latin typeface="TT Firs Neue"/>
              </a:rPr>
              <a:t>usutav</a:t>
            </a:r>
            <a:r>
              <a:rPr lang="en-US" sz="2200" dirty="0">
                <a:solidFill>
                  <a:srgbClr val="222222"/>
                </a:solidFill>
                <a:latin typeface="TT Firs Neue"/>
              </a:rPr>
              <a:t> </a:t>
            </a:r>
            <a:r>
              <a:rPr lang="en-US" sz="2200" dirty="0" err="1">
                <a:solidFill>
                  <a:srgbClr val="222222"/>
                </a:solidFill>
                <a:latin typeface="TT Firs Neue"/>
              </a:rPr>
              <a:t>valeuudis</a:t>
            </a:r>
            <a:r>
              <a:rPr lang="en-US" sz="2200" dirty="0">
                <a:solidFill>
                  <a:srgbClr val="222222"/>
                </a:solidFill>
                <a:latin typeface="TT Firs Neue"/>
              </a:rPr>
              <a:t> </a:t>
            </a:r>
            <a:r>
              <a:rPr lang="en-US" sz="2200" dirty="0" err="1">
                <a:solidFill>
                  <a:srgbClr val="222222"/>
                </a:solidFill>
                <a:latin typeface="TT Firs Neue"/>
              </a:rPr>
              <a:t>ning</a:t>
            </a:r>
            <a:r>
              <a:rPr lang="en-US" sz="2200" dirty="0">
                <a:solidFill>
                  <a:srgbClr val="222222"/>
                </a:solidFill>
                <a:latin typeface="TT Firs Neue"/>
              </a:rPr>
              <a:t> </a:t>
            </a:r>
            <a:r>
              <a:rPr lang="en-US" sz="2200" dirty="0" err="1">
                <a:solidFill>
                  <a:srgbClr val="222222"/>
                </a:solidFill>
                <a:latin typeface="TT Firs Neue"/>
              </a:rPr>
              <a:t>pange</a:t>
            </a:r>
            <a:r>
              <a:rPr lang="en-US" sz="2200" dirty="0">
                <a:solidFill>
                  <a:srgbClr val="222222"/>
                </a:solidFill>
                <a:latin typeface="TT Firs Neue"/>
              </a:rPr>
              <a:t> </a:t>
            </a:r>
            <a:r>
              <a:rPr lang="en-US" sz="2200" dirty="0" err="1">
                <a:solidFill>
                  <a:srgbClr val="222222"/>
                </a:solidFill>
                <a:latin typeface="TT Firs Neue"/>
              </a:rPr>
              <a:t>kirja</a:t>
            </a:r>
            <a:r>
              <a:rPr lang="en-US" sz="2200" dirty="0">
                <a:solidFill>
                  <a:srgbClr val="222222"/>
                </a:solidFill>
                <a:latin typeface="TT Firs Neue"/>
              </a:rPr>
              <a:t>, </a:t>
            </a:r>
            <a:r>
              <a:rPr lang="en-US" sz="2200" dirty="0" err="1">
                <a:solidFill>
                  <a:srgbClr val="222222"/>
                </a:solidFill>
                <a:latin typeface="TT Firs Neue"/>
              </a:rPr>
              <a:t>kes</a:t>
            </a:r>
            <a:r>
              <a:rPr lang="en-US" sz="2200" dirty="0">
                <a:solidFill>
                  <a:srgbClr val="222222"/>
                </a:solidFill>
                <a:latin typeface="TT Firs Neue"/>
              </a:rPr>
              <a:t> </a:t>
            </a:r>
            <a:r>
              <a:rPr lang="en-US" sz="2200" dirty="0" err="1">
                <a:solidFill>
                  <a:srgbClr val="222222"/>
                </a:solidFill>
                <a:latin typeface="TT Firs Neue"/>
              </a:rPr>
              <a:t>seda</a:t>
            </a:r>
            <a:r>
              <a:rPr lang="en-US" sz="2200" dirty="0">
                <a:solidFill>
                  <a:srgbClr val="222222"/>
                </a:solidFill>
                <a:latin typeface="TT Firs Neue"/>
              </a:rPr>
              <a:t> </a:t>
            </a:r>
            <a:r>
              <a:rPr lang="en-US" sz="2200" dirty="0" err="1">
                <a:solidFill>
                  <a:srgbClr val="222222"/>
                </a:solidFill>
                <a:latin typeface="TT Firs Neue"/>
              </a:rPr>
              <a:t>teie</a:t>
            </a:r>
            <a:r>
              <a:rPr lang="en-US" sz="2200" dirty="0">
                <a:solidFill>
                  <a:srgbClr val="222222"/>
                </a:solidFill>
                <a:latin typeface="TT Firs Neue"/>
              </a:rPr>
              <a:t> </a:t>
            </a:r>
            <a:r>
              <a:rPr lang="en-US" sz="2200" dirty="0" err="1">
                <a:solidFill>
                  <a:srgbClr val="222222"/>
                </a:solidFill>
                <a:latin typeface="TT Firs Neue"/>
              </a:rPr>
              <a:t>arvates</a:t>
            </a:r>
            <a:r>
              <a:rPr lang="en-US" sz="2200" dirty="0">
                <a:solidFill>
                  <a:srgbClr val="222222"/>
                </a:solidFill>
                <a:latin typeface="TT Firs Neue"/>
              </a:rPr>
              <a:t> </a:t>
            </a:r>
            <a:r>
              <a:rPr lang="en-US" sz="2200" dirty="0" err="1">
                <a:solidFill>
                  <a:srgbClr val="222222"/>
                </a:solidFill>
                <a:latin typeface="TT Firs Neue"/>
              </a:rPr>
              <a:t>uskuma</a:t>
            </a:r>
            <a:r>
              <a:rPr lang="en-US" sz="2200" dirty="0">
                <a:solidFill>
                  <a:srgbClr val="222222"/>
                </a:solidFill>
                <a:latin typeface="TT Firs Neue"/>
              </a:rPr>
              <a:t> </a:t>
            </a:r>
            <a:r>
              <a:rPr lang="en-US" sz="2200" dirty="0" err="1">
                <a:solidFill>
                  <a:srgbClr val="222222"/>
                </a:solidFill>
                <a:latin typeface="TT Firs Neue"/>
              </a:rPr>
              <a:t>jääks</a:t>
            </a:r>
            <a:r>
              <a:rPr lang="en-US" sz="2200" dirty="0">
                <a:solidFill>
                  <a:srgbClr val="222222"/>
                </a:solidFill>
                <a:latin typeface="TT Firs Neue"/>
              </a:rPr>
              <a:t> ja </a:t>
            </a:r>
            <a:r>
              <a:rPr lang="en-US" sz="2200" dirty="0" err="1">
                <a:solidFill>
                  <a:srgbClr val="222222"/>
                </a:solidFill>
                <a:latin typeface="TT Firs Neue"/>
              </a:rPr>
              <a:t>miks</a:t>
            </a:r>
            <a:r>
              <a:rPr lang="en-US" sz="2200" dirty="0">
                <a:solidFill>
                  <a:srgbClr val="222222"/>
                </a:solidFill>
                <a:latin typeface="TT Firs Neue"/>
              </a:rPr>
              <a:t>. </a:t>
            </a:r>
          </a:p>
          <a:p>
            <a:pPr marL="0" lvl="0" indent="0" algn="ctr">
              <a:lnSpc>
                <a:spcPts val="3080"/>
              </a:lnSpc>
              <a:spcBef>
                <a:spcPct val="0"/>
              </a:spcBef>
            </a:pPr>
            <a:endParaRPr lang="en-US" sz="2200" dirty="0">
              <a:solidFill>
                <a:srgbClr val="222222"/>
              </a:solidFill>
              <a:latin typeface="TT Firs Neue"/>
            </a:endParaRPr>
          </a:p>
        </p:txBody>
      </p:sp>
      <p:sp>
        <p:nvSpPr>
          <p:cNvPr id="10" name="TextBox 10"/>
          <p:cNvSpPr txBox="1"/>
          <p:nvPr/>
        </p:nvSpPr>
        <p:spPr>
          <a:xfrm>
            <a:off x="12121532" y="6655805"/>
            <a:ext cx="4393625" cy="1153795"/>
          </a:xfrm>
          <a:prstGeom prst="rect">
            <a:avLst/>
          </a:prstGeom>
        </p:spPr>
        <p:txBody>
          <a:bodyPr lIns="0" tIns="0" rIns="0" bIns="0" rtlCol="0" anchor="t">
            <a:spAutoFit/>
          </a:bodyPr>
          <a:lstStyle/>
          <a:p>
            <a:pPr marL="0" lvl="0" indent="0" algn="ctr">
              <a:lnSpc>
                <a:spcPts val="3080"/>
              </a:lnSpc>
              <a:spcBef>
                <a:spcPct val="0"/>
              </a:spcBef>
            </a:pPr>
            <a:r>
              <a:rPr lang="en-US" sz="2200" dirty="0" err="1">
                <a:solidFill>
                  <a:srgbClr val="222222"/>
                </a:solidFill>
                <a:latin typeface="TT Firs Neue"/>
              </a:rPr>
              <a:t>Valige</a:t>
            </a:r>
            <a:r>
              <a:rPr lang="en-US" sz="2200" dirty="0">
                <a:solidFill>
                  <a:srgbClr val="222222"/>
                </a:solidFill>
                <a:latin typeface="TT Firs Neue"/>
              </a:rPr>
              <a:t> </a:t>
            </a:r>
            <a:r>
              <a:rPr lang="en-US" sz="2200" dirty="0" err="1">
                <a:solidFill>
                  <a:srgbClr val="222222"/>
                </a:solidFill>
                <a:latin typeface="TT Firs Neue"/>
              </a:rPr>
              <a:t>oma</a:t>
            </a:r>
            <a:r>
              <a:rPr lang="en-US" sz="2200" dirty="0">
                <a:solidFill>
                  <a:srgbClr val="222222"/>
                </a:solidFill>
                <a:latin typeface="TT Firs Neue"/>
              </a:rPr>
              <a:t> </a:t>
            </a:r>
            <a:r>
              <a:rPr lang="en-US" sz="2200" dirty="0" err="1">
                <a:solidFill>
                  <a:srgbClr val="222222"/>
                </a:solidFill>
                <a:latin typeface="TT Firs Neue"/>
              </a:rPr>
              <a:t>rühmast</a:t>
            </a:r>
            <a:r>
              <a:rPr lang="en-US" sz="2200" dirty="0">
                <a:solidFill>
                  <a:srgbClr val="222222"/>
                </a:solidFill>
                <a:latin typeface="TT Firs Neue"/>
              </a:rPr>
              <a:t> 1 </a:t>
            </a:r>
            <a:r>
              <a:rPr lang="en-US" sz="2200" dirty="0" err="1">
                <a:solidFill>
                  <a:srgbClr val="222222"/>
                </a:solidFill>
                <a:latin typeface="TT Firs Neue"/>
              </a:rPr>
              <a:t>inimene</a:t>
            </a:r>
            <a:r>
              <a:rPr lang="en-US" sz="2200" dirty="0">
                <a:solidFill>
                  <a:srgbClr val="222222"/>
                </a:solidFill>
                <a:latin typeface="TT Firs Neue"/>
              </a:rPr>
              <a:t>, </a:t>
            </a:r>
            <a:r>
              <a:rPr lang="en-US" sz="2200" dirty="0" err="1">
                <a:solidFill>
                  <a:srgbClr val="222222"/>
                </a:solidFill>
                <a:latin typeface="TT Firs Neue"/>
              </a:rPr>
              <a:t>kes</a:t>
            </a:r>
            <a:r>
              <a:rPr lang="en-US" sz="2200" dirty="0">
                <a:solidFill>
                  <a:srgbClr val="222222"/>
                </a:solidFill>
                <a:latin typeface="TT Firs Neue"/>
              </a:rPr>
              <a:t> </a:t>
            </a:r>
            <a:r>
              <a:rPr lang="en-US" sz="2200" dirty="0" err="1">
                <a:solidFill>
                  <a:srgbClr val="222222"/>
                </a:solidFill>
                <a:latin typeface="TT Firs Neue"/>
              </a:rPr>
              <a:t>räägib</a:t>
            </a:r>
            <a:r>
              <a:rPr lang="en-US" sz="2200" dirty="0">
                <a:solidFill>
                  <a:srgbClr val="222222"/>
                </a:solidFill>
                <a:latin typeface="TT Firs Neue"/>
              </a:rPr>
              <a:t> </a:t>
            </a:r>
            <a:r>
              <a:rPr lang="en-US" sz="2200" dirty="0" err="1">
                <a:solidFill>
                  <a:srgbClr val="222222"/>
                </a:solidFill>
                <a:latin typeface="TT Firs Neue"/>
              </a:rPr>
              <a:t>teistele</a:t>
            </a:r>
            <a:r>
              <a:rPr lang="en-US" sz="2200" dirty="0">
                <a:solidFill>
                  <a:srgbClr val="222222"/>
                </a:solidFill>
                <a:latin typeface="TT Firs Neue"/>
              </a:rPr>
              <a:t> </a:t>
            </a:r>
            <a:r>
              <a:rPr lang="en-US" sz="2200" dirty="0" err="1">
                <a:solidFill>
                  <a:srgbClr val="222222"/>
                </a:solidFill>
                <a:latin typeface="TT Firs Neue"/>
              </a:rPr>
              <a:t>teie</a:t>
            </a:r>
            <a:r>
              <a:rPr lang="en-US" sz="2200" dirty="0">
                <a:solidFill>
                  <a:srgbClr val="222222"/>
                </a:solidFill>
                <a:latin typeface="TT Firs Neue"/>
              </a:rPr>
              <a:t> </a:t>
            </a:r>
            <a:r>
              <a:rPr lang="en-US" sz="2200" dirty="0" err="1">
                <a:solidFill>
                  <a:srgbClr val="222222"/>
                </a:solidFill>
                <a:latin typeface="TT Firs Neue"/>
              </a:rPr>
              <a:t>arutelu</a:t>
            </a:r>
            <a:r>
              <a:rPr lang="en-US" sz="2200" dirty="0">
                <a:solidFill>
                  <a:srgbClr val="222222"/>
                </a:solidFill>
                <a:latin typeface="TT Firs Neue"/>
              </a:rPr>
              <a:t> </a:t>
            </a:r>
            <a:r>
              <a:rPr lang="en-US" sz="2200" dirty="0" err="1">
                <a:solidFill>
                  <a:srgbClr val="222222"/>
                </a:solidFill>
                <a:latin typeface="TT Firs Neue"/>
              </a:rPr>
              <a:t>tulemused</a:t>
            </a:r>
            <a:r>
              <a:rPr lang="en-US" sz="2200" dirty="0">
                <a:solidFill>
                  <a:srgbClr val="222222"/>
                </a:solidFill>
                <a:latin typeface="TT Firs Neue"/>
              </a:rPr>
              <a:t>. </a:t>
            </a:r>
          </a:p>
        </p:txBody>
      </p:sp>
      <p:grpSp>
        <p:nvGrpSpPr>
          <p:cNvPr id="12" name="Group 12"/>
          <p:cNvGrpSpPr/>
          <p:nvPr/>
        </p:nvGrpSpPr>
        <p:grpSpPr>
          <a:xfrm>
            <a:off x="2505212" y="2724870"/>
            <a:ext cx="2930612" cy="293061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37336" r="-37336"/>
              </a:stretch>
            </a:blipFill>
            <a:ln w="19050" cap="sq">
              <a:solidFill>
                <a:srgbClr val="000000"/>
              </a:solidFill>
              <a:prstDash val="solid"/>
              <a:miter/>
            </a:ln>
          </p:spPr>
          <p:txBody>
            <a:bodyPr/>
            <a:lstStyle/>
            <a:p>
              <a:endParaRPr lang="en-EE"/>
            </a:p>
          </p:txBody>
        </p:sp>
      </p:grpSp>
      <p:grpSp>
        <p:nvGrpSpPr>
          <p:cNvPr id="14" name="Group 14"/>
          <p:cNvGrpSpPr/>
          <p:nvPr/>
        </p:nvGrpSpPr>
        <p:grpSpPr>
          <a:xfrm>
            <a:off x="7678694" y="2724870"/>
            <a:ext cx="2930612" cy="293061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6666" r="-16666"/>
              </a:stretch>
            </a:blipFill>
            <a:ln w="19050" cap="sq">
              <a:solidFill>
                <a:srgbClr val="000000"/>
              </a:solidFill>
              <a:prstDash val="solid"/>
              <a:miter/>
            </a:ln>
          </p:spPr>
          <p:txBody>
            <a:bodyPr/>
            <a:lstStyle/>
            <a:p>
              <a:endParaRPr lang="en-EE"/>
            </a:p>
          </p:txBody>
        </p:sp>
      </p:grpSp>
      <p:grpSp>
        <p:nvGrpSpPr>
          <p:cNvPr id="16" name="Group 16"/>
          <p:cNvGrpSpPr/>
          <p:nvPr/>
        </p:nvGrpSpPr>
        <p:grpSpPr>
          <a:xfrm>
            <a:off x="12853039" y="2724870"/>
            <a:ext cx="2930612" cy="293061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25046" r="-25046"/>
              </a:stretch>
            </a:blipFill>
            <a:ln w="19050" cap="sq">
              <a:solidFill>
                <a:srgbClr val="000000"/>
              </a:solidFill>
              <a:prstDash val="solid"/>
              <a:miter/>
            </a:ln>
          </p:spPr>
          <p:txBody>
            <a:bodyPr/>
            <a:lstStyle/>
            <a:p>
              <a:endParaRPr lang="en-EE"/>
            </a:p>
          </p:txBody>
        </p:sp>
      </p:grpSp>
      <p:sp>
        <p:nvSpPr>
          <p:cNvPr id="18" name="TextBox 18"/>
          <p:cNvSpPr txBox="1"/>
          <p:nvPr/>
        </p:nvSpPr>
        <p:spPr>
          <a:xfrm>
            <a:off x="6947188" y="6055532"/>
            <a:ext cx="4393625" cy="519373"/>
          </a:xfrm>
          <a:prstGeom prst="rect">
            <a:avLst/>
          </a:prstGeom>
        </p:spPr>
        <p:txBody>
          <a:bodyPr lIns="0" tIns="0" rIns="0" bIns="0" rtlCol="0" anchor="t">
            <a:spAutoFit/>
          </a:bodyPr>
          <a:lstStyle/>
          <a:p>
            <a:pPr marL="0" lvl="0" indent="0" algn="ctr">
              <a:lnSpc>
                <a:spcPts val="4199"/>
              </a:lnSpc>
              <a:spcBef>
                <a:spcPct val="0"/>
              </a:spcBef>
            </a:pPr>
            <a:r>
              <a:rPr lang="en-US" sz="2999" dirty="0">
                <a:solidFill>
                  <a:srgbClr val="222222"/>
                </a:solidFill>
                <a:latin typeface="TT Firs Neue"/>
              </a:rPr>
              <a:t>ARUTAGE</a:t>
            </a:r>
          </a:p>
        </p:txBody>
      </p:sp>
      <p:sp>
        <p:nvSpPr>
          <p:cNvPr id="19" name="Freeform 19"/>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5"/>
            <a:stretch>
              <a:fillRect/>
            </a:stretch>
          </a:blipFill>
        </p:spPr>
        <p:txBody>
          <a:bodyPr/>
          <a:lstStyle/>
          <a:p>
            <a:endParaRPr lang="en-EE"/>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2" name="TextBox 2"/>
          <p:cNvSpPr txBox="1"/>
          <p:nvPr/>
        </p:nvSpPr>
        <p:spPr>
          <a:xfrm>
            <a:off x="1028700" y="3871976"/>
            <a:ext cx="16230600" cy="2476372"/>
          </a:xfrm>
          <a:prstGeom prst="rect">
            <a:avLst/>
          </a:prstGeom>
        </p:spPr>
        <p:txBody>
          <a:bodyPr lIns="0" tIns="0" rIns="0" bIns="0" rtlCol="0" anchor="t">
            <a:spAutoFit/>
          </a:bodyPr>
          <a:lstStyle/>
          <a:p>
            <a:pPr marL="0" lvl="0" indent="0" algn="ctr">
              <a:lnSpc>
                <a:spcPts val="8535"/>
              </a:lnSpc>
              <a:spcBef>
                <a:spcPct val="0"/>
              </a:spcBef>
            </a:pPr>
            <a:r>
              <a:rPr lang="en-US" sz="8799" spc="-263">
                <a:solidFill>
                  <a:srgbClr val="222222"/>
                </a:solidFill>
                <a:latin typeface="Stadio Now Devanagari"/>
              </a:rPr>
              <a:t>KUIDAS ÄRA TUNDA VALEUUDISEID?</a:t>
            </a:r>
          </a:p>
        </p:txBody>
      </p:sp>
      <p:sp>
        <p:nvSpPr>
          <p:cNvPr id="4" name="Freeform 4"/>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2"/>
            <a:stretch>
              <a:fillRect/>
            </a:stretch>
          </a:blipFill>
        </p:spPr>
        <p:txBody>
          <a:bodyPr/>
          <a:lstStyle/>
          <a:p>
            <a:endParaRPr lang="en-EE"/>
          </a:p>
        </p:txBody>
      </p:sp>
      <p:sp>
        <p:nvSpPr>
          <p:cNvPr id="5" name="TextBox 7">
            <a:extLst>
              <a:ext uri="{FF2B5EF4-FFF2-40B4-BE49-F238E27FC236}">
                <a16:creationId xmlns:a16="http://schemas.microsoft.com/office/drawing/2014/main" id="{A05F3E95-2A9A-740F-0E1F-C3C37E34BFD9}"/>
              </a:ext>
            </a:extLst>
          </p:cNvPr>
          <p:cNvSpPr txBox="1"/>
          <p:nvPr/>
        </p:nvSpPr>
        <p:spPr>
          <a:xfrm>
            <a:off x="1028700" y="9024150"/>
            <a:ext cx="91059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sp>
        <p:nvSpPr>
          <p:cNvPr id="2" name="TextBox 2"/>
          <p:cNvSpPr txBox="1"/>
          <p:nvPr/>
        </p:nvSpPr>
        <p:spPr>
          <a:xfrm>
            <a:off x="1028700" y="689638"/>
            <a:ext cx="5765427" cy="2476372"/>
          </a:xfrm>
          <a:prstGeom prst="rect">
            <a:avLst/>
          </a:prstGeom>
        </p:spPr>
        <p:txBody>
          <a:bodyPr lIns="0" tIns="0" rIns="0" bIns="0" rtlCol="0" anchor="t">
            <a:spAutoFit/>
          </a:bodyPr>
          <a:lstStyle/>
          <a:p>
            <a:pPr marL="0" lvl="0" indent="0" algn="l">
              <a:lnSpc>
                <a:spcPts val="8535"/>
              </a:lnSpc>
              <a:spcBef>
                <a:spcPct val="0"/>
              </a:spcBef>
            </a:pPr>
            <a:r>
              <a:rPr lang="en-US" sz="8799" spc="-263">
                <a:solidFill>
                  <a:srgbClr val="222222"/>
                </a:solidFill>
                <a:latin typeface="Stadio Now Devanagari"/>
              </a:rPr>
              <a:t>KIIR-KONTROLL</a:t>
            </a:r>
          </a:p>
        </p:txBody>
      </p:sp>
      <p:grpSp>
        <p:nvGrpSpPr>
          <p:cNvPr id="3" name="Group 3"/>
          <p:cNvGrpSpPr/>
          <p:nvPr/>
        </p:nvGrpSpPr>
        <p:grpSpPr>
          <a:xfrm>
            <a:off x="198782" y="5084830"/>
            <a:ext cx="7825139" cy="5117596"/>
            <a:chOff x="0" y="0"/>
            <a:chExt cx="2060942" cy="1347844"/>
          </a:xfrm>
        </p:grpSpPr>
        <p:sp>
          <p:nvSpPr>
            <p:cNvPr id="4" name="Freeform 4"/>
            <p:cNvSpPr/>
            <p:nvPr/>
          </p:nvSpPr>
          <p:spPr>
            <a:xfrm>
              <a:off x="0" y="0"/>
              <a:ext cx="2060942" cy="1347844"/>
            </a:xfrm>
            <a:custGeom>
              <a:avLst/>
              <a:gdLst/>
              <a:ahLst/>
              <a:cxnLst/>
              <a:rect l="l" t="t" r="r" b="b"/>
              <a:pathLst>
                <a:path w="2060942" h="1347844">
                  <a:moveTo>
                    <a:pt x="0" y="0"/>
                  </a:moveTo>
                  <a:lnTo>
                    <a:pt x="2060942" y="0"/>
                  </a:lnTo>
                  <a:lnTo>
                    <a:pt x="2060942" y="1347844"/>
                  </a:lnTo>
                  <a:lnTo>
                    <a:pt x="0" y="1347844"/>
                  </a:lnTo>
                  <a:close/>
                </a:path>
              </a:pathLst>
            </a:custGeom>
            <a:solidFill>
              <a:srgbClr val="D9D5FF"/>
            </a:solidFill>
          </p:spPr>
          <p:txBody>
            <a:bodyPr/>
            <a:lstStyle/>
            <a:p>
              <a:endParaRPr lang="en-EE"/>
            </a:p>
          </p:txBody>
        </p:sp>
        <p:sp>
          <p:nvSpPr>
            <p:cNvPr id="5" name="TextBox 5"/>
            <p:cNvSpPr txBox="1"/>
            <p:nvPr/>
          </p:nvSpPr>
          <p:spPr>
            <a:xfrm>
              <a:off x="0" y="-47625"/>
              <a:ext cx="2060942" cy="1395469"/>
            </a:xfrm>
            <a:prstGeom prst="rect">
              <a:avLst/>
            </a:prstGeom>
          </p:spPr>
          <p:txBody>
            <a:bodyPr lIns="50800" tIns="50800" rIns="50800" bIns="50800" rtlCol="0" anchor="ctr"/>
            <a:lstStyle/>
            <a:p>
              <a:pPr algn="ctr">
                <a:lnSpc>
                  <a:spcPts val="3359"/>
                </a:lnSpc>
              </a:pPr>
              <a:endParaRPr/>
            </a:p>
          </p:txBody>
        </p:sp>
      </p:grpSp>
      <p:sp>
        <p:nvSpPr>
          <p:cNvPr id="6" name="TextBox 6"/>
          <p:cNvSpPr txBox="1"/>
          <p:nvPr/>
        </p:nvSpPr>
        <p:spPr>
          <a:xfrm>
            <a:off x="2307608" y="6724819"/>
            <a:ext cx="3607485" cy="1544320"/>
          </a:xfrm>
          <a:prstGeom prst="rect">
            <a:avLst/>
          </a:prstGeom>
        </p:spPr>
        <p:txBody>
          <a:bodyPr lIns="0" tIns="0" rIns="0" bIns="0" rtlCol="0" anchor="t">
            <a:spAutoFit/>
          </a:bodyPr>
          <a:lstStyle/>
          <a:p>
            <a:pPr marL="0" lvl="0" indent="0" algn="l">
              <a:lnSpc>
                <a:spcPts val="3080"/>
              </a:lnSpc>
              <a:spcBef>
                <a:spcPct val="0"/>
              </a:spcBef>
            </a:pPr>
            <a:r>
              <a:rPr lang="en-US" sz="2200" dirty="0">
                <a:solidFill>
                  <a:srgbClr val="222222"/>
                </a:solidFill>
                <a:latin typeface="TT Firs Neue"/>
              </a:rPr>
              <a:t>Kas sisu ja </a:t>
            </a:r>
            <a:r>
              <a:rPr lang="en-US" sz="2200" dirty="0" err="1">
                <a:solidFill>
                  <a:srgbClr val="222222"/>
                </a:solidFill>
                <a:latin typeface="TT Firs Neue"/>
              </a:rPr>
              <a:t>ajastus</a:t>
            </a:r>
            <a:r>
              <a:rPr lang="en-US" sz="2200" dirty="0">
                <a:solidFill>
                  <a:srgbClr val="222222"/>
                </a:solidFill>
                <a:latin typeface="TT Firs Neue"/>
              </a:rPr>
              <a:t> </a:t>
            </a:r>
            <a:r>
              <a:rPr lang="en-US" sz="2200" dirty="0" err="1">
                <a:solidFill>
                  <a:srgbClr val="222222"/>
                </a:solidFill>
                <a:latin typeface="TT Firs Neue"/>
              </a:rPr>
              <a:t>tundub</a:t>
            </a:r>
            <a:r>
              <a:rPr lang="en-US" sz="2200" dirty="0">
                <a:solidFill>
                  <a:srgbClr val="222222"/>
                </a:solidFill>
                <a:latin typeface="TT Firs Neue"/>
              </a:rPr>
              <a:t> </a:t>
            </a:r>
            <a:r>
              <a:rPr lang="en-US" sz="2200" dirty="0" err="1">
                <a:solidFill>
                  <a:srgbClr val="222222"/>
                </a:solidFill>
                <a:latin typeface="TT Firs Neue"/>
              </a:rPr>
              <a:t>kahtlane</a:t>
            </a:r>
            <a:r>
              <a:rPr lang="en-US" sz="2200" dirty="0">
                <a:solidFill>
                  <a:srgbClr val="222222"/>
                </a:solidFill>
                <a:latin typeface="TT Firs Neue"/>
              </a:rPr>
              <a:t>? Kas </a:t>
            </a:r>
            <a:r>
              <a:rPr lang="en-US" sz="2200" dirty="0" err="1">
                <a:solidFill>
                  <a:srgbClr val="222222"/>
                </a:solidFill>
                <a:latin typeface="TT Firs Neue"/>
              </a:rPr>
              <a:t>tegemist</a:t>
            </a:r>
            <a:r>
              <a:rPr lang="en-US" sz="2200" dirty="0">
                <a:solidFill>
                  <a:srgbClr val="222222"/>
                </a:solidFill>
                <a:latin typeface="TT Firs Neue"/>
              </a:rPr>
              <a:t> </a:t>
            </a:r>
            <a:r>
              <a:rPr lang="en-US" sz="2200" dirty="0" err="1">
                <a:solidFill>
                  <a:srgbClr val="222222"/>
                </a:solidFill>
                <a:latin typeface="TT Firs Neue"/>
              </a:rPr>
              <a:t>võib</a:t>
            </a:r>
            <a:r>
              <a:rPr lang="en-US" sz="2200" dirty="0">
                <a:solidFill>
                  <a:srgbClr val="222222"/>
                </a:solidFill>
                <a:latin typeface="TT Firs Neue"/>
              </a:rPr>
              <a:t> olla </a:t>
            </a:r>
            <a:r>
              <a:rPr lang="en-US" sz="2200" dirty="0" err="1">
                <a:solidFill>
                  <a:srgbClr val="222222"/>
                </a:solidFill>
                <a:latin typeface="TT Firs Neue"/>
              </a:rPr>
              <a:t>aegunud</a:t>
            </a:r>
            <a:r>
              <a:rPr lang="en-US" sz="2200" dirty="0">
                <a:solidFill>
                  <a:srgbClr val="222222"/>
                </a:solidFill>
                <a:latin typeface="TT Firs Neue"/>
              </a:rPr>
              <a:t> </a:t>
            </a:r>
            <a:r>
              <a:rPr lang="en-US" sz="2200" dirty="0" err="1">
                <a:solidFill>
                  <a:srgbClr val="222222"/>
                </a:solidFill>
                <a:latin typeface="TT Firs Neue"/>
              </a:rPr>
              <a:t>uudisega</a:t>
            </a:r>
            <a:r>
              <a:rPr lang="en-US" sz="2200" dirty="0">
                <a:solidFill>
                  <a:srgbClr val="222222"/>
                </a:solidFill>
                <a:latin typeface="TT Firs Neue"/>
              </a:rPr>
              <a:t>? </a:t>
            </a:r>
          </a:p>
        </p:txBody>
      </p:sp>
      <p:sp>
        <p:nvSpPr>
          <p:cNvPr id="7" name="TextBox 7"/>
          <p:cNvSpPr txBox="1"/>
          <p:nvPr/>
        </p:nvSpPr>
        <p:spPr>
          <a:xfrm>
            <a:off x="1028700" y="5405459"/>
            <a:ext cx="1453163" cy="1400047"/>
          </a:xfrm>
          <a:prstGeom prst="rect">
            <a:avLst/>
          </a:prstGeom>
        </p:spPr>
        <p:txBody>
          <a:bodyPr lIns="0" tIns="0" rIns="0" bIns="0" rtlCol="0" anchor="t">
            <a:spAutoFit/>
          </a:bodyPr>
          <a:lstStyle/>
          <a:p>
            <a:pPr marL="0" lvl="0" indent="0" algn="l">
              <a:lnSpc>
                <a:spcPts val="8535"/>
              </a:lnSpc>
              <a:spcBef>
                <a:spcPct val="0"/>
              </a:spcBef>
            </a:pPr>
            <a:r>
              <a:rPr lang="en-US" sz="8799" u="none" strike="noStrike" spc="-263">
                <a:solidFill>
                  <a:srgbClr val="222222"/>
                </a:solidFill>
                <a:latin typeface="Stadio Now Devanagari"/>
              </a:rPr>
              <a:t>01</a:t>
            </a:r>
          </a:p>
        </p:txBody>
      </p:sp>
      <p:grpSp>
        <p:nvGrpSpPr>
          <p:cNvPr id="8" name="Group 8"/>
          <p:cNvGrpSpPr/>
          <p:nvPr/>
        </p:nvGrpSpPr>
        <p:grpSpPr>
          <a:xfrm>
            <a:off x="11525026" y="2376952"/>
            <a:ext cx="6762974" cy="7910048"/>
            <a:chOff x="0" y="0"/>
            <a:chExt cx="1781195" cy="2083305"/>
          </a:xfrm>
        </p:grpSpPr>
        <p:sp>
          <p:nvSpPr>
            <p:cNvPr id="9" name="Freeform 9"/>
            <p:cNvSpPr/>
            <p:nvPr/>
          </p:nvSpPr>
          <p:spPr>
            <a:xfrm>
              <a:off x="0" y="0"/>
              <a:ext cx="1781195" cy="2083305"/>
            </a:xfrm>
            <a:custGeom>
              <a:avLst/>
              <a:gdLst/>
              <a:ahLst/>
              <a:cxnLst/>
              <a:rect l="l" t="t" r="r" b="b"/>
              <a:pathLst>
                <a:path w="1781195" h="2083305">
                  <a:moveTo>
                    <a:pt x="0" y="0"/>
                  </a:moveTo>
                  <a:lnTo>
                    <a:pt x="1781195" y="0"/>
                  </a:lnTo>
                  <a:lnTo>
                    <a:pt x="1781195" y="2083305"/>
                  </a:lnTo>
                  <a:lnTo>
                    <a:pt x="0" y="2083305"/>
                  </a:lnTo>
                  <a:close/>
                </a:path>
              </a:pathLst>
            </a:custGeom>
            <a:solidFill>
              <a:srgbClr val="D9D5FF"/>
            </a:solidFill>
            <a:ln cap="sq">
              <a:noFill/>
              <a:prstDash val="solid"/>
              <a:miter/>
            </a:ln>
          </p:spPr>
          <p:txBody>
            <a:bodyPr/>
            <a:lstStyle/>
            <a:p>
              <a:endParaRPr lang="en-EE"/>
            </a:p>
          </p:txBody>
        </p:sp>
        <p:sp>
          <p:nvSpPr>
            <p:cNvPr id="10" name="TextBox 10"/>
            <p:cNvSpPr txBox="1"/>
            <p:nvPr/>
          </p:nvSpPr>
          <p:spPr>
            <a:xfrm>
              <a:off x="0" y="-47625"/>
              <a:ext cx="1781195" cy="2130930"/>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11" name="TextBox 11"/>
          <p:cNvSpPr txBox="1"/>
          <p:nvPr/>
        </p:nvSpPr>
        <p:spPr>
          <a:xfrm>
            <a:off x="13559007" y="2516573"/>
            <a:ext cx="3700293" cy="1019175"/>
          </a:xfrm>
          <a:prstGeom prst="rect">
            <a:avLst/>
          </a:prstGeom>
        </p:spPr>
        <p:txBody>
          <a:bodyPr lIns="0" tIns="0" rIns="0" bIns="0" rtlCol="0" anchor="t">
            <a:spAutoFit/>
          </a:bodyPr>
          <a:lstStyle/>
          <a:p>
            <a:pPr marL="0" lvl="0" indent="0" algn="l">
              <a:lnSpc>
                <a:spcPts val="4199"/>
              </a:lnSpc>
              <a:spcBef>
                <a:spcPct val="0"/>
              </a:spcBef>
            </a:pPr>
            <a:r>
              <a:rPr lang="en-US" sz="2999">
                <a:solidFill>
                  <a:srgbClr val="222222"/>
                </a:solidFill>
                <a:latin typeface="TT Firs Neue"/>
              </a:rPr>
              <a:t>KAS KUSKIL ON VEEL SAMA INFOT?</a:t>
            </a:r>
          </a:p>
        </p:txBody>
      </p:sp>
      <p:sp>
        <p:nvSpPr>
          <p:cNvPr id="12" name="TextBox 12"/>
          <p:cNvSpPr txBox="1"/>
          <p:nvPr/>
        </p:nvSpPr>
        <p:spPr>
          <a:xfrm>
            <a:off x="13559007" y="3650683"/>
            <a:ext cx="3899075" cy="1934845"/>
          </a:xfrm>
          <a:prstGeom prst="rect">
            <a:avLst/>
          </a:prstGeom>
        </p:spPr>
        <p:txBody>
          <a:bodyPr lIns="0" tIns="0" rIns="0" bIns="0" rtlCol="0" anchor="t">
            <a:spAutoFit/>
          </a:bodyPr>
          <a:lstStyle/>
          <a:p>
            <a:pPr marL="0" lvl="0" indent="0" algn="l">
              <a:lnSpc>
                <a:spcPts val="3080"/>
              </a:lnSpc>
              <a:spcBef>
                <a:spcPct val="0"/>
              </a:spcBef>
            </a:pPr>
            <a:r>
              <a:rPr lang="en-US" sz="2200">
                <a:solidFill>
                  <a:srgbClr val="222222"/>
                </a:solidFill>
                <a:latin typeface="TT Firs Neue"/>
              </a:rPr>
              <a:t>Kontrolli teistest (usaldusväärsetest) allikatest, kas seal jagatakse sama lugu - soovitav vähemalt 2-3 tuntud allikat. </a:t>
            </a:r>
          </a:p>
        </p:txBody>
      </p:sp>
      <p:sp>
        <p:nvSpPr>
          <p:cNvPr id="13" name="TextBox 13"/>
          <p:cNvSpPr txBox="1"/>
          <p:nvPr/>
        </p:nvSpPr>
        <p:spPr>
          <a:xfrm>
            <a:off x="11939757" y="2583248"/>
            <a:ext cx="2082030" cy="1400047"/>
          </a:xfrm>
          <a:prstGeom prst="rect">
            <a:avLst/>
          </a:prstGeom>
        </p:spPr>
        <p:txBody>
          <a:bodyPr lIns="0" tIns="0" rIns="0" bIns="0" rtlCol="0" anchor="t">
            <a:spAutoFit/>
          </a:bodyPr>
          <a:lstStyle/>
          <a:p>
            <a:pPr marL="0" lvl="0" indent="0" algn="l">
              <a:lnSpc>
                <a:spcPts val="8535"/>
              </a:lnSpc>
              <a:spcBef>
                <a:spcPct val="0"/>
              </a:spcBef>
            </a:pPr>
            <a:r>
              <a:rPr lang="en-US" sz="8799" u="none" strike="noStrike" spc="-263">
                <a:solidFill>
                  <a:srgbClr val="222222"/>
                </a:solidFill>
                <a:latin typeface="Stadio Now Devanagari"/>
              </a:rPr>
              <a:t>03</a:t>
            </a:r>
          </a:p>
        </p:txBody>
      </p:sp>
      <p:grpSp>
        <p:nvGrpSpPr>
          <p:cNvPr id="14" name="Group 14"/>
          <p:cNvGrpSpPr/>
          <p:nvPr/>
        </p:nvGrpSpPr>
        <p:grpSpPr>
          <a:xfrm>
            <a:off x="5928799" y="3913111"/>
            <a:ext cx="7590551" cy="6375467"/>
            <a:chOff x="0" y="0"/>
            <a:chExt cx="1999157" cy="1679135"/>
          </a:xfrm>
        </p:grpSpPr>
        <p:sp>
          <p:nvSpPr>
            <p:cNvPr id="15" name="Freeform 15"/>
            <p:cNvSpPr/>
            <p:nvPr/>
          </p:nvSpPr>
          <p:spPr>
            <a:xfrm>
              <a:off x="0" y="0"/>
              <a:ext cx="1999157" cy="1679135"/>
            </a:xfrm>
            <a:custGeom>
              <a:avLst/>
              <a:gdLst/>
              <a:ahLst/>
              <a:cxnLst/>
              <a:rect l="l" t="t" r="r" b="b"/>
              <a:pathLst>
                <a:path w="1999157" h="1679135">
                  <a:moveTo>
                    <a:pt x="0" y="0"/>
                  </a:moveTo>
                  <a:lnTo>
                    <a:pt x="1999157" y="0"/>
                  </a:lnTo>
                  <a:lnTo>
                    <a:pt x="1999157" y="1679135"/>
                  </a:lnTo>
                  <a:lnTo>
                    <a:pt x="0" y="1679135"/>
                  </a:lnTo>
                  <a:close/>
                </a:path>
              </a:pathLst>
            </a:custGeom>
            <a:solidFill>
              <a:srgbClr val="D9D5FF"/>
            </a:solidFill>
            <a:ln cap="sq">
              <a:noFill/>
              <a:prstDash val="solid"/>
              <a:miter/>
            </a:ln>
          </p:spPr>
          <p:txBody>
            <a:bodyPr/>
            <a:lstStyle/>
            <a:p>
              <a:endParaRPr lang="en-EE"/>
            </a:p>
          </p:txBody>
        </p:sp>
        <p:sp>
          <p:nvSpPr>
            <p:cNvPr id="16" name="TextBox 16"/>
            <p:cNvSpPr txBox="1"/>
            <p:nvPr/>
          </p:nvSpPr>
          <p:spPr>
            <a:xfrm>
              <a:off x="0" y="-47625"/>
              <a:ext cx="1999157" cy="1726760"/>
            </a:xfrm>
            <a:prstGeom prst="rect">
              <a:avLst/>
            </a:prstGeom>
          </p:spPr>
          <p:txBody>
            <a:bodyPr lIns="50800" tIns="50800" rIns="50800" bIns="50800" rtlCol="0" anchor="ctr"/>
            <a:lstStyle/>
            <a:p>
              <a:pPr marL="0" lvl="0" indent="0" algn="ctr">
                <a:lnSpc>
                  <a:spcPts val="3359"/>
                </a:lnSpc>
                <a:spcBef>
                  <a:spcPct val="0"/>
                </a:spcBef>
              </a:pPr>
              <a:endParaRPr/>
            </a:p>
          </p:txBody>
        </p:sp>
      </p:grpSp>
      <p:sp>
        <p:nvSpPr>
          <p:cNvPr id="17" name="TextBox 17"/>
          <p:cNvSpPr txBox="1"/>
          <p:nvPr/>
        </p:nvSpPr>
        <p:spPr>
          <a:xfrm>
            <a:off x="7746258" y="4459380"/>
            <a:ext cx="3174425" cy="495300"/>
          </a:xfrm>
          <a:prstGeom prst="rect">
            <a:avLst/>
          </a:prstGeom>
        </p:spPr>
        <p:txBody>
          <a:bodyPr lIns="0" tIns="0" rIns="0" bIns="0" rtlCol="0" anchor="t">
            <a:spAutoFit/>
          </a:bodyPr>
          <a:lstStyle/>
          <a:p>
            <a:pPr marL="0" lvl="0" indent="0" algn="l">
              <a:lnSpc>
                <a:spcPts val="4199"/>
              </a:lnSpc>
              <a:spcBef>
                <a:spcPct val="0"/>
              </a:spcBef>
            </a:pPr>
            <a:r>
              <a:rPr lang="en-US" sz="2999" dirty="0">
                <a:solidFill>
                  <a:srgbClr val="222222"/>
                </a:solidFill>
                <a:latin typeface="TT Firs Neue"/>
              </a:rPr>
              <a:t>KES ON AUTOR?</a:t>
            </a:r>
          </a:p>
        </p:txBody>
      </p:sp>
      <p:sp>
        <p:nvSpPr>
          <p:cNvPr id="18" name="TextBox 18"/>
          <p:cNvSpPr txBox="1"/>
          <p:nvPr/>
        </p:nvSpPr>
        <p:spPr>
          <a:xfrm>
            <a:off x="2260229" y="5638521"/>
            <a:ext cx="3628913" cy="1019175"/>
          </a:xfrm>
          <a:prstGeom prst="rect">
            <a:avLst/>
          </a:prstGeom>
        </p:spPr>
        <p:txBody>
          <a:bodyPr lIns="0" tIns="0" rIns="0" bIns="0" rtlCol="0" anchor="t">
            <a:spAutoFit/>
          </a:bodyPr>
          <a:lstStyle/>
          <a:p>
            <a:pPr marL="0" lvl="0" indent="0" algn="l">
              <a:lnSpc>
                <a:spcPts val="4199"/>
              </a:lnSpc>
              <a:spcBef>
                <a:spcPct val="0"/>
              </a:spcBef>
            </a:pPr>
            <a:r>
              <a:rPr lang="en-US" sz="2999" dirty="0">
                <a:solidFill>
                  <a:srgbClr val="222222"/>
                </a:solidFill>
                <a:latin typeface="TT Firs Neue"/>
              </a:rPr>
              <a:t>KAS SEE TUNDUB REAALNE?</a:t>
            </a:r>
          </a:p>
        </p:txBody>
      </p:sp>
      <p:sp>
        <p:nvSpPr>
          <p:cNvPr id="19" name="TextBox 19"/>
          <p:cNvSpPr txBox="1"/>
          <p:nvPr/>
        </p:nvSpPr>
        <p:spPr>
          <a:xfrm>
            <a:off x="7746258" y="5068463"/>
            <a:ext cx="3508765" cy="1934845"/>
          </a:xfrm>
          <a:prstGeom prst="rect">
            <a:avLst/>
          </a:prstGeom>
        </p:spPr>
        <p:txBody>
          <a:bodyPr lIns="0" tIns="0" rIns="0" bIns="0" rtlCol="0" anchor="t">
            <a:spAutoFit/>
          </a:bodyPr>
          <a:lstStyle/>
          <a:p>
            <a:pPr marL="0" lvl="0" indent="0" algn="l">
              <a:lnSpc>
                <a:spcPts val="3080"/>
              </a:lnSpc>
              <a:spcBef>
                <a:spcPct val="0"/>
              </a:spcBef>
            </a:pPr>
            <a:r>
              <a:rPr lang="en-US" sz="2200" dirty="0" err="1">
                <a:solidFill>
                  <a:srgbClr val="222222"/>
                </a:solidFill>
                <a:latin typeface="TT Firs Neue"/>
              </a:rPr>
              <a:t>Kus</a:t>
            </a:r>
            <a:r>
              <a:rPr lang="en-US" sz="2200" dirty="0">
                <a:solidFill>
                  <a:srgbClr val="222222"/>
                </a:solidFill>
                <a:latin typeface="TT Firs Neue"/>
              </a:rPr>
              <a:t> on </a:t>
            </a:r>
            <a:r>
              <a:rPr lang="en-US" sz="2200" dirty="0" err="1">
                <a:solidFill>
                  <a:srgbClr val="222222"/>
                </a:solidFill>
                <a:latin typeface="TT Firs Neue"/>
              </a:rPr>
              <a:t>uudis</a:t>
            </a:r>
            <a:r>
              <a:rPr lang="en-US" sz="2200" dirty="0">
                <a:solidFill>
                  <a:srgbClr val="222222"/>
                </a:solidFill>
                <a:latin typeface="TT Firs Neue"/>
              </a:rPr>
              <a:t> </a:t>
            </a:r>
            <a:r>
              <a:rPr lang="en-US" sz="2200" dirty="0" err="1">
                <a:solidFill>
                  <a:srgbClr val="222222"/>
                </a:solidFill>
                <a:latin typeface="TT Firs Neue"/>
              </a:rPr>
              <a:t>avalikustatud</a:t>
            </a:r>
            <a:r>
              <a:rPr lang="en-US" sz="2200" dirty="0">
                <a:solidFill>
                  <a:srgbClr val="222222"/>
                </a:solidFill>
                <a:latin typeface="TT Firs Neue"/>
              </a:rPr>
              <a:t> </a:t>
            </a:r>
            <a:r>
              <a:rPr lang="en-US" sz="2200" dirty="0" err="1">
                <a:solidFill>
                  <a:srgbClr val="222222"/>
                </a:solidFill>
                <a:latin typeface="TT Firs Neue"/>
              </a:rPr>
              <a:t>ning</a:t>
            </a:r>
            <a:r>
              <a:rPr lang="en-US" sz="2200" dirty="0">
                <a:solidFill>
                  <a:srgbClr val="222222"/>
                </a:solidFill>
                <a:latin typeface="TT Firs Neue"/>
              </a:rPr>
              <a:t> mis on </a:t>
            </a:r>
            <a:r>
              <a:rPr lang="en-US" sz="2200" dirty="0" err="1">
                <a:solidFill>
                  <a:srgbClr val="222222"/>
                </a:solidFill>
                <a:latin typeface="TT Firs Neue"/>
              </a:rPr>
              <a:t>autori</a:t>
            </a:r>
            <a:r>
              <a:rPr lang="en-US" sz="2200" dirty="0">
                <a:solidFill>
                  <a:srgbClr val="222222"/>
                </a:solidFill>
                <a:latin typeface="TT Firs Neue"/>
              </a:rPr>
              <a:t> </a:t>
            </a:r>
            <a:r>
              <a:rPr lang="en-US" sz="2200" dirty="0" err="1">
                <a:solidFill>
                  <a:srgbClr val="222222"/>
                </a:solidFill>
                <a:latin typeface="TT Firs Neue"/>
              </a:rPr>
              <a:t>taust</a:t>
            </a:r>
            <a:r>
              <a:rPr lang="en-US" sz="2200" dirty="0">
                <a:solidFill>
                  <a:srgbClr val="222222"/>
                </a:solidFill>
                <a:latin typeface="TT Firs Neue"/>
              </a:rPr>
              <a:t>? Mis on </a:t>
            </a:r>
            <a:r>
              <a:rPr lang="en-US" sz="2200" dirty="0" err="1">
                <a:solidFill>
                  <a:srgbClr val="222222"/>
                </a:solidFill>
                <a:latin typeface="TT Firs Neue"/>
              </a:rPr>
              <a:t>tema</a:t>
            </a:r>
            <a:r>
              <a:rPr lang="en-US" sz="2200" dirty="0">
                <a:solidFill>
                  <a:srgbClr val="222222"/>
                </a:solidFill>
                <a:latin typeface="TT Firs Neue"/>
              </a:rPr>
              <a:t> </a:t>
            </a:r>
            <a:r>
              <a:rPr lang="en-US" sz="2200" dirty="0" err="1">
                <a:solidFill>
                  <a:srgbClr val="222222"/>
                </a:solidFill>
                <a:latin typeface="TT Firs Neue"/>
              </a:rPr>
              <a:t>seos</a:t>
            </a:r>
            <a:r>
              <a:rPr lang="en-US" sz="2200" dirty="0">
                <a:solidFill>
                  <a:srgbClr val="222222"/>
                </a:solidFill>
                <a:latin typeface="TT Firs Neue"/>
              </a:rPr>
              <a:t> </a:t>
            </a:r>
            <a:r>
              <a:rPr lang="en-US" sz="2200" dirty="0" err="1">
                <a:solidFill>
                  <a:srgbClr val="222222"/>
                </a:solidFill>
                <a:latin typeface="TT Firs Neue"/>
              </a:rPr>
              <a:t>selle</a:t>
            </a:r>
            <a:r>
              <a:rPr lang="en-US" sz="2200" dirty="0">
                <a:solidFill>
                  <a:srgbClr val="222222"/>
                </a:solidFill>
                <a:latin typeface="TT Firs Neue"/>
              </a:rPr>
              <a:t> </a:t>
            </a:r>
            <a:r>
              <a:rPr lang="en-US" sz="2200" dirty="0" err="1">
                <a:solidFill>
                  <a:srgbClr val="222222"/>
                </a:solidFill>
                <a:latin typeface="TT Firs Neue"/>
              </a:rPr>
              <a:t>uudisega</a:t>
            </a:r>
            <a:r>
              <a:rPr lang="en-US" sz="2200" dirty="0">
                <a:solidFill>
                  <a:srgbClr val="222222"/>
                </a:solidFill>
                <a:latin typeface="TT Firs Neue"/>
              </a:rPr>
              <a:t>? Kelle </a:t>
            </a:r>
            <a:r>
              <a:rPr lang="en-US" sz="2200" dirty="0" err="1">
                <a:solidFill>
                  <a:srgbClr val="222222"/>
                </a:solidFill>
                <a:latin typeface="TT Firs Neue"/>
              </a:rPr>
              <a:t>veebileht</a:t>
            </a:r>
            <a:r>
              <a:rPr lang="en-US" sz="2200" dirty="0">
                <a:solidFill>
                  <a:srgbClr val="222222"/>
                </a:solidFill>
                <a:latin typeface="TT Firs Neue"/>
              </a:rPr>
              <a:t> see on?</a:t>
            </a:r>
          </a:p>
        </p:txBody>
      </p:sp>
      <p:sp>
        <p:nvSpPr>
          <p:cNvPr id="20" name="TextBox 20"/>
          <p:cNvSpPr txBox="1"/>
          <p:nvPr/>
        </p:nvSpPr>
        <p:spPr>
          <a:xfrm>
            <a:off x="6276863" y="4127632"/>
            <a:ext cx="1666182" cy="1400047"/>
          </a:xfrm>
          <a:prstGeom prst="rect">
            <a:avLst/>
          </a:prstGeom>
        </p:spPr>
        <p:txBody>
          <a:bodyPr lIns="0" tIns="0" rIns="0" bIns="0" rtlCol="0" anchor="t">
            <a:spAutoFit/>
          </a:bodyPr>
          <a:lstStyle/>
          <a:p>
            <a:pPr marL="0" lvl="0" indent="0" algn="l">
              <a:lnSpc>
                <a:spcPts val="8535"/>
              </a:lnSpc>
              <a:spcBef>
                <a:spcPct val="0"/>
              </a:spcBef>
            </a:pPr>
            <a:r>
              <a:rPr lang="en-US" sz="8799" u="none" strike="noStrike" spc="-263">
                <a:solidFill>
                  <a:srgbClr val="222222"/>
                </a:solidFill>
                <a:latin typeface="Stadio Now Devanagari"/>
              </a:rPr>
              <a:t>02</a:t>
            </a:r>
          </a:p>
        </p:txBody>
      </p:sp>
      <p:sp>
        <p:nvSpPr>
          <p:cNvPr id="22" name="Freeform 22"/>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2"/>
            <a:stretch>
              <a:fillRect/>
            </a:stretch>
          </a:blipFill>
        </p:spPr>
        <p:txBody>
          <a:bodyPr/>
          <a:lstStyle/>
          <a:p>
            <a:endParaRPr lang="en-EE"/>
          </a:p>
        </p:txBody>
      </p:sp>
      <p:sp>
        <p:nvSpPr>
          <p:cNvPr id="23" name="TextBox 7">
            <a:extLst>
              <a:ext uri="{FF2B5EF4-FFF2-40B4-BE49-F238E27FC236}">
                <a16:creationId xmlns:a16="http://schemas.microsoft.com/office/drawing/2014/main" id="{AF08476B-1AE7-8D29-A8AA-00310EFA5181}"/>
              </a:ext>
            </a:extLst>
          </p:cNvPr>
          <p:cNvSpPr txBox="1"/>
          <p:nvPr/>
        </p:nvSpPr>
        <p:spPr>
          <a:xfrm>
            <a:off x="1028700" y="9205310"/>
            <a:ext cx="91059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7F2"/>
        </a:solidFill>
        <a:effectLst/>
      </p:bgPr>
    </p:bg>
    <p:spTree>
      <p:nvGrpSpPr>
        <p:cNvPr id="1" name=""/>
        <p:cNvGrpSpPr/>
        <p:nvPr/>
      </p:nvGrpSpPr>
      <p:grpSpPr>
        <a:xfrm>
          <a:off x="0" y="0"/>
          <a:ext cx="0" cy="0"/>
          <a:chOff x="0" y="0"/>
          <a:chExt cx="0" cy="0"/>
        </a:xfrm>
      </p:grpSpPr>
      <p:grpSp>
        <p:nvGrpSpPr>
          <p:cNvPr id="2" name="Group 2"/>
          <p:cNvGrpSpPr/>
          <p:nvPr/>
        </p:nvGrpSpPr>
        <p:grpSpPr>
          <a:xfrm>
            <a:off x="8986454" y="0"/>
            <a:ext cx="9301546" cy="10287000"/>
            <a:chOff x="0" y="0"/>
            <a:chExt cx="2449790" cy="2709333"/>
          </a:xfrm>
        </p:grpSpPr>
        <p:sp>
          <p:nvSpPr>
            <p:cNvPr id="3" name="Freeform 3"/>
            <p:cNvSpPr/>
            <p:nvPr/>
          </p:nvSpPr>
          <p:spPr>
            <a:xfrm>
              <a:off x="0" y="0"/>
              <a:ext cx="2449790" cy="2709333"/>
            </a:xfrm>
            <a:custGeom>
              <a:avLst/>
              <a:gdLst/>
              <a:ahLst/>
              <a:cxnLst/>
              <a:rect l="l" t="t" r="r" b="b"/>
              <a:pathLst>
                <a:path w="2449790" h="2709333">
                  <a:moveTo>
                    <a:pt x="0" y="0"/>
                  </a:moveTo>
                  <a:lnTo>
                    <a:pt x="2449790" y="0"/>
                  </a:lnTo>
                  <a:lnTo>
                    <a:pt x="2449790" y="2709333"/>
                  </a:lnTo>
                  <a:lnTo>
                    <a:pt x="0" y="2709333"/>
                  </a:lnTo>
                  <a:close/>
                </a:path>
              </a:pathLst>
            </a:custGeom>
            <a:solidFill>
              <a:srgbClr val="D8F1BC"/>
            </a:solidFill>
            <a:ln cap="sq">
              <a:noFill/>
              <a:prstDash val="solid"/>
              <a:miter/>
            </a:ln>
          </p:spPr>
          <p:txBody>
            <a:bodyPr/>
            <a:lstStyle/>
            <a:p>
              <a:endParaRPr lang="en-EE"/>
            </a:p>
          </p:txBody>
        </p:sp>
        <p:sp>
          <p:nvSpPr>
            <p:cNvPr id="4" name="TextBox 4"/>
            <p:cNvSpPr txBox="1"/>
            <p:nvPr/>
          </p:nvSpPr>
          <p:spPr>
            <a:xfrm>
              <a:off x="0" y="-47625"/>
              <a:ext cx="2449790" cy="2756958"/>
            </a:xfrm>
            <a:prstGeom prst="rect">
              <a:avLst/>
            </a:prstGeom>
          </p:spPr>
          <p:txBody>
            <a:bodyPr lIns="50800" tIns="50800" rIns="50800" bIns="50800" rtlCol="0" anchor="ctr"/>
            <a:lstStyle/>
            <a:p>
              <a:pPr marL="0" lvl="0" indent="0" algn="ctr">
                <a:lnSpc>
                  <a:spcPts val="3359"/>
                </a:lnSpc>
                <a:spcBef>
                  <a:spcPct val="0"/>
                </a:spcBef>
              </a:pPr>
              <a:endParaRPr/>
            </a:p>
          </p:txBody>
        </p:sp>
      </p:grpSp>
      <p:grpSp>
        <p:nvGrpSpPr>
          <p:cNvPr id="5" name="Group 5"/>
          <p:cNvGrpSpPr/>
          <p:nvPr/>
        </p:nvGrpSpPr>
        <p:grpSpPr>
          <a:xfrm>
            <a:off x="6191749" y="1028700"/>
            <a:ext cx="4256409" cy="8229600"/>
            <a:chOff x="0" y="0"/>
            <a:chExt cx="5675211" cy="10972800"/>
          </a:xfrm>
        </p:grpSpPr>
        <p:pic>
          <p:nvPicPr>
            <p:cNvPr id="6" name="Picture 6"/>
            <p:cNvPicPr>
              <a:picLocks noChangeAspect="1"/>
            </p:cNvPicPr>
            <p:nvPr/>
          </p:nvPicPr>
          <p:blipFill>
            <a:blip r:embed="rId2"/>
            <a:srcRect t="15785" b="15785"/>
            <a:stretch>
              <a:fillRect/>
            </a:stretch>
          </p:blipFill>
          <p:spPr>
            <a:xfrm>
              <a:off x="0" y="0"/>
              <a:ext cx="5675211" cy="3242733"/>
            </a:xfrm>
            <a:prstGeom prst="rect">
              <a:avLst/>
            </a:prstGeom>
          </p:spPr>
        </p:pic>
        <p:pic>
          <p:nvPicPr>
            <p:cNvPr id="7" name="Picture 7"/>
            <p:cNvPicPr>
              <a:picLocks noChangeAspect="1"/>
            </p:cNvPicPr>
            <p:nvPr/>
          </p:nvPicPr>
          <p:blipFill>
            <a:blip r:embed="rId3"/>
            <a:srcRect l="7194" r="7194"/>
            <a:stretch>
              <a:fillRect/>
            </a:stretch>
          </p:blipFill>
          <p:spPr>
            <a:xfrm>
              <a:off x="0" y="3865033"/>
              <a:ext cx="5675211" cy="3242733"/>
            </a:xfrm>
            <a:prstGeom prst="rect">
              <a:avLst/>
            </a:prstGeom>
          </p:spPr>
        </p:pic>
        <p:pic>
          <p:nvPicPr>
            <p:cNvPr id="8" name="Picture 8"/>
            <p:cNvPicPr>
              <a:picLocks noChangeAspect="1"/>
            </p:cNvPicPr>
            <p:nvPr/>
          </p:nvPicPr>
          <p:blipFill>
            <a:blip r:embed="rId4"/>
            <a:srcRect l="441" r="441"/>
            <a:stretch>
              <a:fillRect/>
            </a:stretch>
          </p:blipFill>
          <p:spPr>
            <a:xfrm>
              <a:off x="0" y="7730067"/>
              <a:ext cx="5675211" cy="3242733"/>
            </a:xfrm>
            <a:prstGeom prst="rect">
              <a:avLst/>
            </a:prstGeom>
          </p:spPr>
        </p:pic>
      </p:grpSp>
      <p:sp>
        <p:nvSpPr>
          <p:cNvPr id="9" name="TextBox 9"/>
          <p:cNvSpPr txBox="1"/>
          <p:nvPr/>
        </p:nvSpPr>
        <p:spPr>
          <a:xfrm>
            <a:off x="844013" y="593372"/>
            <a:ext cx="5163049" cy="4629022"/>
          </a:xfrm>
          <a:prstGeom prst="rect">
            <a:avLst/>
          </a:prstGeom>
        </p:spPr>
        <p:txBody>
          <a:bodyPr lIns="0" tIns="0" rIns="0" bIns="0" rtlCol="0" anchor="t">
            <a:spAutoFit/>
          </a:bodyPr>
          <a:lstStyle/>
          <a:p>
            <a:pPr marL="0" lvl="0" indent="0" algn="l">
              <a:lnSpc>
                <a:spcPts val="8535"/>
              </a:lnSpc>
              <a:spcBef>
                <a:spcPct val="0"/>
              </a:spcBef>
            </a:pPr>
            <a:r>
              <a:rPr lang="en-US" sz="8799" spc="-263">
                <a:solidFill>
                  <a:srgbClr val="222222"/>
                </a:solidFill>
                <a:latin typeface="Stadio Now Devanagari"/>
              </a:rPr>
              <a:t>ÜLESANNE 3: NÄITEID ELUST ENESEST</a:t>
            </a:r>
          </a:p>
        </p:txBody>
      </p:sp>
      <p:sp>
        <p:nvSpPr>
          <p:cNvPr id="10" name="TextBox 10"/>
          <p:cNvSpPr txBox="1"/>
          <p:nvPr/>
        </p:nvSpPr>
        <p:spPr>
          <a:xfrm>
            <a:off x="10833790" y="6948265"/>
            <a:ext cx="6773380" cy="519373"/>
          </a:xfrm>
          <a:prstGeom prst="rect">
            <a:avLst/>
          </a:prstGeom>
        </p:spPr>
        <p:txBody>
          <a:bodyPr lIns="0" tIns="0" rIns="0" bIns="0" rtlCol="0" anchor="t">
            <a:spAutoFit/>
          </a:bodyPr>
          <a:lstStyle/>
          <a:p>
            <a:pPr marL="0" lvl="0" indent="0" algn="l">
              <a:lnSpc>
                <a:spcPts val="4199"/>
              </a:lnSpc>
              <a:spcBef>
                <a:spcPct val="0"/>
              </a:spcBef>
            </a:pPr>
            <a:r>
              <a:rPr lang="en-US" sz="2999" u="sng" dirty="0">
                <a:latin typeface="TT Firs Neue"/>
                <a:hlinkClick r:id="rId5" tooltip="https://www.youtube.com/watch?v=FCs_zFbkf0M">
                  <a:extLst>
                    <a:ext uri="{A12FA001-AC4F-418D-AE19-62706E023703}">
                      <ahyp:hlinkClr xmlns:ahyp="http://schemas.microsoft.com/office/drawing/2018/hyperlinkcolor" val="tx"/>
                    </a:ext>
                  </a:extLst>
                </a:hlinkClick>
              </a:rPr>
              <a:t>JOE BIDEN HELISTAB VALIJATELE</a:t>
            </a:r>
          </a:p>
        </p:txBody>
      </p:sp>
      <p:sp>
        <p:nvSpPr>
          <p:cNvPr id="11" name="TextBox 11"/>
          <p:cNvSpPr txBox="1"/>
          <p:nvPr/>
        </p:nvSpPr>
        <p:spPr>
          <a:xfrm>
            <a:off x="10833790" y="7471323"/>
            <a:ext cx="6425510" cy="925830"/>
          </a:xfrm>
          <a:prstGeom prst="rect">
            <a:avLst/>
          </a:prstGeom>
        </p:spPr>
        <p:txBody>
          <a:bodyPr lIns="0" tIns="0" rIns="0" bIns="0" rtlCol="0" anchor="t">
            <a:spAutoFit/>
          </a:bodyPr>
          <a:lstStyle/>
          <a:p>
            <a:pPr marL="0" lvl="0" indent="0" algn="l">
              <a:lnSpc>
                <a:spcPts val="2520"/>
              </a:lnSpc>
              <a:spcBef>
                <a:spcPct val="0"/>
              </a:spcBef>
            </a:pPr>
            <a:r>
              <a:rPr lang="en-US" sz="1800" dirty="0">
                <a:solidFill>
                  <a:srgbClr val="222222"/>
                </a:solidFill>
                <a:latin typeface="TT Firs Neue"/>
              </a:rPr>
              <a:t>USA </a:t>
            </a:r>
            <a:r>
              <a:rPr lang="en-US" sz="1800" dirty="0" err="1">
                <a:solidFill>
                  <a:srgbClr val="222222"/>
                </a:solidFill>
                <a:latin typeface="TT Firs Neue"/>
              </a:rPr>
              <a:t>eelvalimiste</a:t>
            </a:r>
            <a:r>
              <a:rPr lang="en-US" sz="1800" dirty="0">
                <a:solidFill>
                  <a:srgbClr val="222222"/>
                </a:solidFill>
                <a:latin typeface="TT Firs Neue"/>
              </a:rPr>
              <a:t> </a:t>
            </a:r>
            <a:r>
              <a:rPr lang="en-US" sz="1800" dirty="0" err="1">
                <a:solidFill>
                  <a:srgbClr val="222222"/>
                </a:solidFill>
                <a:latin typeface="TT Firs Neue"/>
              </a:rPr>
              <a:t>ajal</a:t>
            </a:r>
            <a:r>
              <a:rPr lang="en-US" sz="1800" dirty="0">
                <a:solidFill>
                  <a:srgbClr val="222222"/>
                </a:solidFill>
                <a:latin typeface="TT Firs Neue"/>
              </a:rPr>
              <a:t> said </a:t>
            </a:r>
            <a:r>
              <a:rPr lang="en-US" sz="1800" dirty="0" err="1">
                <a:solidFill>
                  <a:srgbClr val="222222"/>
                </a:solidFill>
                <a:latin typeface="TT Firs Neue"/>
              </a:rPr>
              <a:t>inimesed</a:t>
            </a:r>
            <a:r>
              <a:rPr lang="en-US" sz="1800" dirty="0">
                <a:solidFill>
                  <a:srgbClr val="222222"/>
                </a:solidFill>
                <a:latin typeface="TT Firs Neue"/>
              </a:rPr>
              <a:t> </a:t>
            </a:r>
            <a:r>
              <a:rPr lang="en-US" sz="1800" dirty="0" err="1">
                <a:solidFill>
                  <a:srgbClr val="222222"/>
                </a:solidFill>
                <a:latin typeface="TT Firs Neue"/>
              </a:rPr>
              <a:t>telefonikõnesid</a:t>
            </a:r>
            <a:r>
              <a:rPr lang="en-US" sz="1800" dirty="0">
                <a:solidFill>
                  <a:srgbClr val="222222"/>
                </a:solidFill>
                <a:latin typeface="TT Firs Neue"/>
              </a:rPr>
              <a:t>, </a:t>
            </a:r>
            <a:r>
              <a:rPr lang="en-US" sz="1800" dirty="0" err="1">
                <a:solidFill>
                  <a:srgbClr val="222222"/>
                </a:solidFill>
                <a:latin typeface="TT Firs Neue"/>
              </a:rPr>
              <a:t>kus</a:t>
            </a:r>
            <a:r>
              <a:rPr lang="en-US" sz="1800" dirty="0">
                <a:solidFill>
                  <a:srgbClr val="222222"/>
                </a:solidFill>
                <a:latin typeface="TT Firs Neue"/>
              </a:rPr>
              <a:t> Joe </a:t>
            </a:r>
            <a:r>
              <a:rPr lang="en-US" sz="1800" dirty="0" err="1">
                <a:solidFill>
                  <a:srgbClr val="222222"/>
                </a:solidFill>
                <a:latin typeface="TT Firs Neue"/>
              </a:rPr>
              <a:t>Bideni</a:t>
            </a:r>
            <a:r>
              <a:rPr lang="en-US" sz="1800" dirty="0">
                <a:solidFill>
                  <a:srgbClr val="222222"/>
                </a:solidFill>
                <a:latin typeface="TT Firs Neue"/>
              </a:rPr>
              <a:t> </a:t>
            </a:r>
            <a:r>
              <a:rPr lang="en-US" sz="1800" dirty="0" err="1">
                <a:solidFill>
                  <a:srgbClr val="222222"/>
                </a:solidFill>
                <a:latin typeface="TT Firs Neue"/>
              </a:rPr>
              <a:t>hääl</a:t>
            </a:r>
            <a:r>
              <a:rPr lang="en-US" sz="1800" dirty="0">
                <a:solidFill>
                  <a:srgbClr val="222222"/>
                </a:solidFill>
                <a:latin typeface="TT Firs Neue"/>
              </a:rPr>
              <a:t> </a:t>
            </a:r>
            <a:r>
              <a:rPr lang="en-US" sz="1800" dirty="0" err="1">
                <a:solidFill>
                  <a:srgbClr val="222222"/>
                </a:solidFill>
                <a:latin typeface="TT Firs Neue"/>
              </a:rPr>
              <a:t>soovitas</a:t>
            </a:r>
            <a:r>
              <a:rPr lang="en-US" sz="1800" dirty="0">
                <a:solidFill>
                  <a:srgbClr val="222222"/>
                </a:solidFill>
                <a:latin typeface="TT Firs Neue"/>
              </a:rPr>
              <a:t> </a:t>
            </a:r>
            <a:r>
              <a:rPr lang="en-US" sz="1800" dirty="0" err="1">
                <a:solidFill>
                  <a:srgbClr val="222222"/>
                </a:solidFill>
                <a:latin typeface="TT Firs Neue"/>
              </a:rPr>
              <a:t>neil</a:t>
            </a:r>
            <a:r>
              <a:rPr lang="en-US" sz="1800" dirty="0">
                <a:solidFill>
                  <a:srgbClr val="222222"/>
                </a:solidFill>
                <a:latin typeface="TT Firs Neue"/>
              </a:rPr>
              <a:t> </a:t>
            </a:r>
            <a:r>
              <a:rPr lang="en-US" sz="1800" dirty="0" err="1">
                <a:solidFill>
                  <a:srgbClr val="222222"/>
                </a:solidFill>
                <a:latin typeface="TT Firs Neue"/>
              </a:rPr>
              <a:t>eelvalimistel</a:t>
            </a:r>
            <a:r>
              <a:rPr lang="en-US" sz="1800" dirty="0">
                <a:solidFill>
                  <a:srgbClr val="222222"/>
                </a:solidFill>
                <a:latin typeface="TT Firs Neue"/>
              </a:rPr>
              <a:t> </a:t>
            </a:r>
            <a:r>
              <a:rPr lang="en-US" sz="1800" dirty="0" err="1">
                <a:solidFill>
                  <a:srgbClr val="222222"/>
                </a:solidFill>
                <a:latin typeface="TT Firs Neue"/>
              </a:rPr>
              <a:t>mitte</a:t>
            </a:r>
            <a:r>
              <a:rPr lang="en-US" sz="1800" dirty="0">
                <a:solidFill>
                  <a:srgbClr val="222222"/>
                </a:solidFill>
                <a:latin typeface="TT Firs Neue"/>
              </a:rPr>
              <a:t> </a:t>
            </a:r>
            <a:r>
              <a:rPr lang="en-US" sz="1800" dirty="0" err="1">
                <a:solidFill>
                  <a:srgbClr val="222222"/>
                </a:solidFill>
                <a:latin typeface="TT Firs Neue"/>
              </a:rPr>
              <a:t>hääletada</a:t>
            </a:r>
            <a:r>
              <a:rPr lang="en-US" sz="1800" dirty="0">
                <a:solidFill>
                  <a:srgbClr val="222222"/>
                </a:solidFill>
                <a:latin typeface="TT Firs Neue"/>
              </a:rPr>
              <a:t> </a:t>
            </a:r>
            <a:r>
              <a:rPr lang="en-US" sz="1800" dirty="0" err="1">
                <a:solidFill>
                  <a:srgbClr val="222222"/>
                </a:solidFill>
                <a:latin typeface="TT Firs Neue"/>
              </a:rPr>
              <a:t>ning</a:t>
            </a:r>
            <a:r>
              <a:rPr lang="en-US" sz="1800" dirty="0">
                <a:solidFill>
                  <a:srgbClr val="222222"/>
                </a:solidFill>
                <a:latin typeface="TT Firs Neue"/>
              </a:rPr>
              <a:t> </a:t>
            </a:r>
            <a:r>
              <a:rPr lang="en-US" sz="1800" dirty="0" err="1">
                <a:solidFill>
                  <a:srgbClr val="222222"/>
                </a:solidFill>
                <a:latin typeface="TT Firs Neue"/>
              </a:rPr>
              <a:t>osaleda</a:t>
            </a:r>
            <a:r>
              <a:rPr lang="en-US" sz="1800" dirty="0">
                <a:solidFill>
                  <a:srgbClr val="222222"/>
                </a:solidFill>
                <a:latin typeface="TT Firs Neue"/>
              </a:rPr>
              <a:t> </a:t>
            </a:r>
            <a:r>
              <a:rPr lang="en-US" sz="1800" dirty="0" err="1">
                <a:solidFill>
                  <a:srgbClr val="222222"/>
                </a:solidFill>
                <a:latin typeface="TT Firs Neue"/>
              </a:rPr>
              <a:t>valimistel</a:t>
            </a:r>
            <a:r>
              <a:rPr lang="en-US" sz="1800" dirty="0">
                <a:solidFill>
                  <a:srgbClr val="222222"/>
                </a:solidFill>
                <a:latin typeface="TT Firs Neue"/>
              </a:rPr>
              <a:t> </a:t>
            </a:r>
            <a:r>
              <a:rPr lang="en-US" sz="1800" dirty="0" err="1">
                <a:solidFill>
                  <a:srgbClr val="222222"/>
                </a:solidFill>
                <a:latin typeface="TT Firs Neue"/>
              </a:rPr>
              <a:t>alles</a:t>
            </a:r>
            <a:r>
              <a:rPr lang="en-US" sz="1800" dirty="0">
                <a:solidFill>
                  <a:srgbClr val="222222"/>
                </a:solidFill>
                <a:latin typeface="TT Firs Neue"/>
              </a:rPr>
              <a:t> </a:t>
            </a:r>
            <a:r>
              <a:rPr lang="en-US" sz="1800" dirty="0" err="1">
                <a:solidFill>
                  <a:srgbClr val="222222"/>
                </a:solidFill>
                <a:latin typeface="TT Firs Neue"/>
              </a:rPr>
              <a:t>novembris</a:t>
            </a:r>
            <a:r>
              <a:rPr lang="en-US" sz="1800" dirty="0">
                <a:solidFill>
                  <a:srgbClr val="222222"/>
                </a:solidFill>
                <a:latin typeface="TT Firs Neue"/>
              </a:rPr>
              <a:t>. </a:t>
            </a:r>
          </a:p>
        </p:txBody>
      </p:sp>
      <p:sp>
        <p:nvSpPr>
          <p:cNvPr id="12" name="TextBox 12"/>
          <p:cNvSpPr txBox="1"/>
          <p:nvPr/>
        </p:nvSpPr>
        <p:spPr>
          <a:xfrm>
            <a:off x="10833790" y="4056562"/>
            <a:ext cx="6072204" cy="1057982"/>
          </a:xfrm>
          <a:prstGeom prst="rect">
            <a:avLst/>
          </a:prstGeom>
        </p:spPr>
        <p:txBody>
          <a:bodyPr lIns="0" tIns="0" rIns="0" bIns="0" rtlCol="0" anchor="t">
            <a:spAutoFit/>
          </a:bodyPr>
          <a:lstStyle/>
          <a:p>
            <a:pPr marL="0" lvl="0" indent="0" algn="l">
              <a:lnSpc>
                <a:spcPts val="4199"/>
              </a:lnSpc>
              <a:spcBef>
                <a:spcPct val="0"/>
              </a:spcBef>
            </a:pPr>
            <a:r>
              <a:rPr lang="en-US" sz="2999" dirty="0">
                <a:solidFill>
                  <a:srgbClr val="222222"/>
                </a:solidFill>
                <a:latin typeface="TT Firs Neue"/>
              </a:rPr>
              <a:t>EESTI EEST! VÄITED NARKOTESTIDE KOHTA</a:t>
            </a:r>
          </a:p>
        </p:txBody>
      </p:sp>
      <p:sp>
        <p:nvSpPr>
          <p:cNvPr id="13" name="TextBox 13"/>
          <p:cNvSpPr txBox="1"/>
          <p:nvPr/>
        </p:nvSpPr>
        <p:spPr>
          <a:xfrm>
            <a:off x="10833790" y="5114925"/>
            <a:ext cx="7295184" cy="1592103"/>
          </a:xfrm>
          <a:prstGeom prst="rect">
            <a:avLst/>
          </a:prstGeom>
        </p:spPr>
        <p:txBody>
          <a:bodyPr lIns="0" tIns="0" rIns="0" bIns="0" rtlCol="0" anchor="t">
            <a:spAutoFit/>
          </a:bodyPr>
          <a:lstStyle/>
          <a:p>
            <a:pPr marL="0" lvl="0" indent="0" algn="l">
              <a:lnSpc>
                <a:spcPts val="2520"/>
              </a:lnSpc>
              <a:spcBef>
                <a:spcPct val="0"/>
              </a:spcBef>
            </a:pPr>
            <a:r>
              <a:rPr lang="en-US" sz="1800" dirty="0">
                <a:latin typeface="TT Firs Neue"/>
                <a:hlinkClick r:id="rId6" action="ppaction://hlinksldjump">
                  <a:extLst>
                    <a:ext uri="{A12FA001-AC4F-418D-AE19-62706E023703}">
                      <ahyp:hlinkClr xmlns:ahyp="http://schemas.microsoft.com/office/drawing/2018/hyperlinkcolor" val="tx"/>
                    </a:ext>
                  </a:extLst>
                </a:hlinkClick>
              </a:rPr>
              <a:t>Portaal Eesti Eest! väidab, et USA tegutses ebaseaduslikult „endistel Ukraina territooriumidel“ ja „Big Pharma“ olevat Ukraina võimude toel teinud Donbassi psühhiaatriahaiglas „etnilistele Venemaa kodanikele“ narkoteste. Portaali sõnul oli Venemaa otsus Ukraina „vabastada“ ainus viis takistada selliste tegude jätkumist.</a:t>
            </a:r>
          </a:p>
        </p:txBody>
      </p:sp>
      <p:sp>
        <p:nvSpPr>
          <p:cNvPr id="14" name="TextBox 14"/>
          <p:cNvSpPr txBox="1"/>
          <p:nvPr/>
        </p:nvSpPr>
        <p:spPr>
          <a:xfrm>
            <a:off x="10833790" y="981075"/>
            <a:ext cx="6072204" cy="1057982"/>
          </a:xfrm>
          <a:prstGeom prst="rect">
            <a:avLst/>
          </a:prstGeom>
        </p:spPr>
        <p:txBody>
          <a:bodyPr lIns="0" tIns="0" rIns="0" bIns="0" rtlCol="0" anchor="t">
            <a:spAutoFit/>
          </a:bodyPr>
          <a:lstStyle/>
          <a:p>
            <a:pPr marL="0" lvl="0" indent="0" algn="l">
              <a:lnSpc>
                <a:spcPts val="4199"/>
              </a:lnSpc>
              <a:spcBef>
                <a:spcPct val="0"/>
              </a:spcBef>
            </a:pPr>
            <a:r>
              <a:rPr lang="en-US" sz="2999" dirty="0">
                <a:latin typeface="TT Firs Neue"/>
                <a:hlinkClick r:id="rId6" action="ppaction://hlinksldjump">
                  <a:extLst>
                    <a:ext uri="{A12FA001-AC4F-418D-AE19-62706E023703}">
                      <ahyp:hlinkClr xmlns:ahyp="http://schemas.microsoft.com/office/drawing/2018/hyperlinkcolor" val="tx"/>
                    </a:ext>
                  </a:extLst>
                </a:hlinkClick>
              </a:rPr>
              <a:t>LEEDU – „LAPS SURI NATO SÕIDUKI RATASTE ALL“</a:t>
            </a:r>
          </a:p>
        </p:txBody>
      </p:sp>
      <p:sp>
        <p:nvSpPr>
          <p:cNvPr id="15" name="TextBox 15"/>
          <p:cNvSpPr txBox="1"/>
          <p:nvPr/>
        </p:nvSpPr>
        <p:spPr>
          <a:xfrm>
            <a:off x="10833790" y="2149693"/>
            <a:ext cx="6773380" cy="1592103"/>
          </a:xfrm>
          <a:prstGeom prst="rect">
            <a:avLst/>
          </a:prstGeom>
        </p:spPr>
        <p:txBody>
          <a:bodyPr lIns="0" tIns="0" rIns="0" bIns="0" rtlCol="0" anchor="t">
            <a:spAutoFit/>
          </a:bodyPr>
          <a:lstStyle/>
          <a:p>
            <a:pPr marL="0" lvl="0" indent="0" algn="l">
              <a:lnSpc>
                <a:spcPts val="2520"/>
              </a:lnSpc>
              <a:spcBef>
                <a:spcPct val="0"/>
              </a:spcBef>
            </a:pPr>
            <a:r>
              <a:rPr lang="en-US" sz="1800" dirty="0">
                <a:latin typeface="TT Firs Neue"/>
                <a:hlinkClick r:id="rId6" action="ppaction://hlinksldjump">
                  <a:extLst>
                    <a:ext uri="{A12FA001-AC4F-418D-AE19-62706E023703}">
                      <ahyp:hlinkClr xmlns:ahyp="http://schemas.microsoft.com/office/drawing/2018/hyperlinkcolor" val="tx"/>
                    </a:ext>
                  </a:extLst>
                </a:hlinkClick>
              </a:rPr>
              <a:t>Leedus toodeti 2018. aasta juuni alguses </a:t>
            </a:r>
            <a:r>
              <a:rPr lang="en-US" sz="1800" u="sng" dirty="0">
                <a:latin typeface="TT Firs Neue"/>
                <a:hlinkClick r:id="rId6" action="ppaction://hlinksldjump">
                  <a:extLst>
                    <a:ext uri="{A12FA001-AC4F-418D-AE19-62706E023703}">
                      <ahyp:hlinkClr xmlns:ahyp="http://schemas.microsoft.com/office/drawing/2018/hyperlinkcolor" val="tx"/>
                    </a:ext>
                  </a:extLst>
                </a:hlinkClick>
              </a:rPr>
              <a:t>uudis</a:t>
            </a:r>
            <a:r>
              <a:rPr lang="en-US" sz="1800" dirty="0">
                <a:latin typeface="TT Firs Neue"/>
                <a:hlinkClick r:id="rId6" action="ppaction://hlinksldjump">
                  <a:extLst>
                    <a:ext uri="{A12FA001-AC4F-418D-AE19-62706E023703}">
                      <ahyp:hlinkClr xmlns:ahyp="http://schemas.microsoft.com/office/drawing/2018/hyperlinkcolor" val="tx"/>
                    </a:ext>
                  </a:extLst>
                </a:hlinkClick>
              </a:rPr>
              <a:t>, kuidas õppuse „Saber Strike 2018“ aja sai surma laps. Lugu pandi levima wordpress.com keskkonna anonüümselt blogikontolt. Postitus oli varustatud võltsitud ekraanitõmmisega, justkui oleks Leedu Delfi avaldanud sellise loo koos fotoga. </a:t>
            </a:r>
            <a:r>
              <a:rPr lang="en-US" sz="1800" dirty="0">
                <a:latin typeface="TT Firs Neue"/>
              </a:rPr>
              <a:t>(</a:t>
            </a:r>
            <a:r>
              <a:rPr lang="en-US" sz="1800" dirty="0" err="1">
                <a:latin typeface="TT Firs Neue"/>
              </a:rPr>
              <a:t>Propastop</a:t>
            </a:r>
            <a:r>
              <a:rPr lang="en-US" sz="1800" dirty="0">
                <a:latin typeface="TT Firs Neue"/>
              </a:rPr>
              <a:t>, 2018)</a:t>
            </a:r>
          </a:p>
        </p:txBody>
      </p:sp>
      <p:sp>
        <p:nvSpPr>
          <p:cNvPr id="17" name="Freeform 17"/>
          <p:cNvSpPr/>
          <p:nvPr/>
        </p:nvSpPr>
        <p:spPr>
          <a:xfrm>
            <a:off x="15499392" y="8324053"/>
            <a:ext cx="1759908" cy="1759908"/>
          </a:xfrm>
          <a:custGeom>
            <a:avLst/>
            <a:gdLst/>
            <a:ahLst/>
            <a:cxnLst/>
            <a:rect l="l" t="t" r="r" b="b"/>
            <a:pathLst>
              <a:path w="1759908" h="1759908">
                <a:moveTo>
                  <a:pt x="0" y="0"/>
                </a:moveTo>
                <a:lnTo>
                  <a:pt x="1759908" y="0"/>
                </a:lnTo>
                <a:lnTo>
                  <a:pt x="1759908" y="1759909"/>
                </a:lnTo>
                <a:lnTo>
                  <a:pt x="0" y="1759909"/>
                </a:lnTo>
                <a:lnTo>
                  <a:pt x="0" y="0"/>
                </a:lnTo>
                <a:close/>
              </a:path>
            </a:pathLst>
          </a:custGeom>
          <a:blipFill>
            <a:blip r:embed="rId7"/>
            <a:stretch>
              <a:fillRect/>
            </a:stretch>
          </a:blipFill>
        </p:spPr>
        <p:txBody>
          <a:bodyPr/>
          <a:lstStyle/>
          <a:p>
            <a:endParaRPr lang="en-EE"/>
          </a:p>
        </p:txBody>
      </p:sp>
      <p:sp>
        <p:nvSpPr>
          <p:cNvPr id="18" name="TextBox 7">
            <a:extLst>
              <a:ext uri="{FF2B5EF4-FFF2-40B4-BE49-F238E27FC236}">
                <a16:creationId xmlns:a16="http://schemas.microsoft.com/office/drawing/2014/main" id="{F1A7AF3F-C858-42EF-4AC4-0E2938F865D2}"/>
              </a:ext>
            </a:extLst>
          </p:cNvPr>
          <p:cNvSpPr txBox="1"/>
          <p:nvPr/>
        </p:nvSpPr>
        <p:spPr>
          <a:xfrm>
            <a:off x="812637" y="9592793"/>
            <a:ext cx="9105900" cy="359714"/>
          </a:xfrm>
          <a:prstGeom prst="rect">
            <a:avLst/>
          </a:prstGeom>
        </p:spPr>
        <p:txBody>
          <a:bodyPr wrap="square" lIns="0" tIns="0" rIns="0" bIns="0" rtlCol="0" anchor="t">
            <a:spAutoFit/>
          </a:bodyPr>
          <a:lstStyle/>
          <a:p>
            <a:pPr algn="l">
              <a:lnSpc>
                <a:spcPts val="2940"/>
              </a:lnSpc>
              <a:spcBef>
                <a:spcPct val="0"/>
              </a:spcBef>
            </a:pPr>
            <a:r>
              <a:rPr lang="en-US" sz="2100" dirty="0" err="1">
                <a:solidFill>
                  <a:srgbClr val="222222"/>
                </a:solidFill>
                <a:latin typeface="TT Firs Neue"/>
              </a:rPr>
              <a:t>Meediakirjaoskuse</a:t>
            </a:r>
            <a:r>
              <a:rPr lang="en-US" sz="2100" dirty="0">
                <a:solidFill>
                  <a:srgbClr val="222222"/>
                </a:solidFill>
                <a:latin typeface="TT Firs Neue"/>
              </a:rPr>
              <a:t> ja </a:t>
            </a:r>
            <a:r>
              <a:rPr lang="en-US" sz="2100" dirty="0" err="1">
                <a:solidFill>
                  <a:srgbClr val="222222"/>
                </a:solidFill>
                <a:latin typeface="TT Firs Neue"/>
              </a:rPr>
              <a:t>kogukonna</a:t>
            </a:r>
            <a:r>
              <a:rPr lang="en-US" sz="2100" dirty="0">
                <a:solidFill>
                  <a:srgbClr val="222222"/>
                </a:solidFill>
                <a:latin typeface="TT Firs Neue"/>
              </a:rPr>
              <a:t> </a:t>
            </a:r>
            <a:r>
              <a:rPr lang="en-US" sz="2100" dirty="0" err="1">
                <a:solidFill>
                  <a:srgbClr val="222222"/>
                </a:solidFill>
                <a:latin typeface="TT Firs Neue"/>
              </a:rPr>
              <a:t>vastupidavuse</a:t>
            </a:r>
            <a:r>
              <a:rPr lang="en-US" sz="2100" dirty="0">
                <a:solidFill>
                  <a:srgbClr val="222222"/>
                </a:solidFill>
                <a:latin typeface="TT Firs Neue"/>
              </a:rPr>
              <a:t> </a:t>
            </a:r>
            <a:r>
              <a:rPr lang="en-US" sz="2100" dirty="0" err="1">
                <a:solidFill>
                  <a:srgbClr val="222222"/>
                </a:solidFill>
                <a:latin typeface="TT Firs Neue"/>
              </a:rPr>
              <a:t>suvekool</a:t>
            </a:r>
            <a:r>
              <a:rPr lang="en-US" sz="2100" dirty="0">
                <a:solidFill>
                  <a:srgbClr val="222222"/>
                </a:solidFill>
                <a:latin typeface="TT Firs Neue"/>
              </a:rPr>
              <a:t> </a:t>
            </a:r>
            <a:r>
              <a:rPr lang="en-US" sz="2100" dirty="0" err="1">
                <a:solidFill>
                  <a:srgbClr val="222222"/>
                </a:solidFill>
                <a:latin typeface="TT Firs Neue"/>
              </a:rPr>
              <a:t>Toilas</a:t>
            </a:r>
            <a:endParaRPr lang="en-US" sz="2100" dirty="0">
              <a:solidFill>
                <a:srgbClr val="222222"/>
              </a:solidFill>
              <a:latin typeface="TT Firs Neue"/>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3222</TotalTime>
  <Words>583</Words>
  <Application>Microsoft Macintosh PowerPoint</Application>
  <PresentationFormat>Custom</PresentationFormat>
  <Paragraphs>92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Stadio Now Devanagari Bold</vt:lpstr>
      <vt:lpstr>Stadio Now Devanagari</vt:lpstr>
      <vt:lpstr>Europa</vt:lpstr>
      <vt:lpstr>Arial</vt:lpstr>
      <vt:lpstr>TT Firs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infosõda ja valeuudised</dc:title>
  <cp:lastModifiedBy>Krista Mulenok</cp:lastModifiedBy>
  <cp:revision>23</cp:revision>
  <dcterms:created xsi:type="dcterms:W3CDTF">2006-08-16T00:00:00Z</dcterms:created>
  <dcterms:modified xsi:type="dcterms:W3CDTF">2024-07-12T23:30:15Z</dcterms:modified>
  <dc:identifier>DAGFNgq_-SQ</dc:identifier>
</cp:coreProperties>
</file>