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93" r:id="rId16"/>
    <p:sldId id="29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63" r:id="rId36"/>
    <p:sldId id="291" r:id="rId37"/>
    <p:sldId id="26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/>
    <p:restoredTop sz="95964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3460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3393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5384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208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0330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9460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3624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8288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0817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5787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0470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468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7114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398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5430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6145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5588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7B8BBB-6887-F743-ADDF-E6662CA232BD}" type="datetimeFigureOut">
              <a:rPr lang="x-none" smtClean="0"/>
              <a:pPr/>
              <a:t>25.03.2025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C003B4-4B63-644F-BD58-A204494F77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0053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B4D43-DAB6-0C40-9835-2FA08E873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Как устроены журналистские тексты</a:t>
            </a:r>
            <a:endParaRPr lang="x-non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4ADCE9-6A16-0D56-B064-E5F1FAE7D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Олеся </a:t>
            </a:r>
            <a:r>
              <a:rPr lang="ru-RU" dirty="0" err="1"/>
              <a:t>Лагашина</a:t>
            </a:r>
            <a:r>
              <a:rPr lang="ru-RU" dirty="0"/>
              <a:t>, «Деловые ведомости»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640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B374-A5E3-D242-BBB8-3591CEFC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bg1"/>
                </a:solidFill>
              </a:rPr>
              <a:t>О чем стоит писать?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7EE2B-AF62-76AB-6E41-180A0E43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05908"/>
            <a:ext cx="8825659" cy="2813892"/>
          </a:xfrm>
        </p:spPr>
        <p:txBody>
          <a:bodyPr/>
          <a:lstStyle/>
          <a:p>
            <a:r>
              <a:rPr lang="ru-RU" altLang="en-US" dirty="0"/>
              <a:t>А это действительно новость? (Преодолевает новостной порог? Важно ли это?)</a:t>
            </a:r>
          </a:p>
          <a:p>
            <a:r>
              <a:rPr lang="ru-RU" altLang="en-US" dirty="0"/>
              <a:t>Кто ваша аудитория?</a:t>
            </a:r>
          </a:p>
          <a:p>
            <a:r>
              <a:rPr lang="ru-RU" altLang="en-US" dirty="0"/>
              <a:t>Как это повлияет на читателя/общество?</a:t>
            </a:r>
            <a:endParaRPr lang="et-EE" altLang="en-US" dirty="0"/>
          </a:p>
          <a:p>
            <a:r>
              <a:rPr lang="ru-RU" altLang="en-US" dirty="0"/>
              <a:t>Как это повлияет на вас?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9036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98106E6-2D72-918C-196F-C68ECE46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/>
              <a:t>Из чего состоит новость?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38E5FB-9F51-EB1A-A260-317F8AA8F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500099" cy="3416301"/>
          </a:xfrm>
        </p:spPr>
        <p:txBody>
          <a:bodyPr>
            <a:normAutofit fontScale="92500"/>
          </a:bodyPr>
          <a:lstStyle/>
          <a:p>
            <a:r>
              <a:rPr lang="ru-RU" altLang="en-US" dirty="0"/>
              <a:t>Заголовок (привлекает внимание)</a:t>
            </a:r>
          </a:p>
          <a:p>
            <a:r>
              <a:rPr lang="ru-RU" altLang="en-US" dirty="0"/>
              <a:t>Лид (привлекает внимание)</a:t>
            </a:r>
          </a:p>
          <a:p>
            <a:r>
              <a:rPr lang="ru-RU" altLang="en-US" dirty="0"/>
              <a:t>Развитие </a:t>
            </a:r>
            <a:r>
              <a:rPr lang="ru-RU" altLang="en-US" dirty="0" err="1"/>
              <a:t>лида</a:t>
            </a:r>
            <a:r>
              <a:rPr lang="ru-RU" altLang="en-US" dirty="0"/>
              <a:t> (текст новости). Вводим новые факты, персонажей (источники, эксперты, их цитаты)</a:t>
            </a:r>
          </a:p>
          <a:p>
            <a:r>
              <a:rPr lang="ru-RU" altLang="en-US" dirty="0"/>
              <a:t>Подзаголовки отделяют мини-истории</a:t>
            </a:r>
          </a:p>
          <a:p>
            <a:r>
              <a:rPr lang="ru-RU" altLang="en-US" dirty="0"/>
              <a:t>Концовка – кольцевая композиция, перспектива на будущее</a:t>
            </a:r>
          </a:p>
          <a:p>
            <a:r>
              <a:rPr lang="ru-RU" altLang="en-US" dirty="0"/>
              <a:t>Найдите иллюстрацию</a:t>
            </a:r>
          </a:p>
          <a:p>
            <a:pPr marL="0" indent="0">
              <a:buNone/>
            </a:pPr>
            <a:endParaRPr lang="en-US" altLang="en-US" dirty="0"/>
          </a:p>
          <a:p>
            <a:endParaRPr lang="x-none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4280C534-3867-EB34-2796-B2B5DCF047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5053" y="2412694"/>
            <a:ext cx="4825158" cy="3988106"/>
          </a:xfrm>
        </p:spPr>
      </p:pic>
    </p:spTree>
    <p:extLst>
      <p:ext uri="{BB962C8B-B14F-4D97-AF65-F5344CB8AC3E}">
        <p14:creationId xmlns:p14="http://schemas.microsoft.com/office/powerpoint/2010/main" xmlns="" val="24247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0AB76-762B-2F94-5E0B-0D910103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altLang="en-US" sz="3600" b="1" dirty="0"/>
              <a:t>Новость века!</a:t>
            </a:r>
            <a:endParaRPr lang="x-none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2FC78C9-47C7-B6DD-45AC-CF3C463FF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6251" y="2423711"/>
            <a:ext cx="4913522" cy="3833869"/>
          </a:xfrm>
        </p:spPr>
      </p:pic>
    </p:spTree>
    <p:extLst>
      <p:ext uri="{BB962C8B-B14F-4D97-AF65-F5344CB8AC3E}">
        <p14:creationId xmlns:p14="http://schemas.microsoft.com/office/powerpoint/2010/main" xmlns="" val="282530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33821-1E44-5732-105E-74655109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bg1"/>
                </a:solidFill>
              </a:rPr>
              <a:t>Типичные ошибки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4CF690-31E6-FF4A-8017-4ADFFBBB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 sz="1800" dirty="0"/>
              <a:t>Заголовок исчерпывает новость</a:t>
            </a:r>
          </a:p>
          <a:p>
            <a:pPr eaLnBrk="1" hangingPunct="1"/>
            <a:r>
              <a:rPr lang="ru-RU" altLang="en-US" sz="1800" dirty="0"/>
              <a:t>Лид повторяет заголовок и подпись к картинке</a:t>
            </a:r>
          </a:p>
          <a:p>
            <a:pPr eaLnBrk="1" hangingPunct="1"/>
            <a:r>
              <a:rPr lang="ru-RU" altLang="en-US" sz="1800" dirty="0"/>
              <a:t>В </a:t>
            </a:r>
            <a:r>
              <a:rPr lang="ru-RU" altLang="en-US" sz="1800" dirty="0" err="1"/>
              <a:t>лиде</a:t>
            </a:r>
            <a:r>
              <a:rPr lang="ru-RU" altLang="en-US" sz="1800" dirty="0"/>
              <a:t> много лишних подробностей</a:t>
            </a:r>
          </a:p>
          <a:p>
            <a:pPr eaLnBrk="1" hangingPunct="1"/>
            <a:r>
              <a:rPr lang="ru-RU" altLang="en-US" sz="1800" dirty="0"/>
              <a:t>Нет последовательности и логичности изложения</a:t>
            </a:r>
          </a:p>
          <a:p>
            <a:pPr eaLnBrk="1" hangingPunct="1"/>
            <a:r>
              <a:rPr lang="ru-RU" altLang="en-US" sz="1800" dirty="0"/>
              <a:t>По ходу текста меняется тема</a:t>
            </a:r>
          </a:p>
          <a:p>
            <a:pPr eaLnBrk="1" hangingPunct="1"/>
            <a:r>
              <a:rPr lang="ru-RU" altLang="en-US" sz="1800" dirty="0"/>
              <a:t>Описывается процесс получения информации</a:t>
            </a:r>
            <a:endParaRPr lang="en-US" altLang="en-US" sz="18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23394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7F61B-7E54-C10C-B95C-E462619C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/>
              <a:t>Как превратить это в нормальную новость? </a:t>
            </a:r>
            <a:endParaRPr lang="x-none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571D6D0-9A43-2119-22A9-4A28B8C4D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35894" y="2603500"/>
            <a:ext cx="4264525" cy="3416300"/>
          </a:xfrm>
        </p:spPr>
      </p:pic>
    </p:spTree>
    <p:extLst>
      <p:ext uri="{BB962C8B-B14F-4D97-AF65-F5344CB8AC3E}">
        <p14:creationId xmlns:p14="http://schemas.microsoft.com/office/powerpoint/2010/main" xmlns="" val="178057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6E1B3-6A79-56DA-C7A0-6E2CD21D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Придумайте новость!</a:t>
            </a:r>
            <a:endParaRPr lang="x-non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69944C-6C3E-8ED4-3783-4DF3B2FD9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116" y="2603500"/>
            <a:ext cx="5466080" cy="3416300"/>
          </a:xfrm>
        </p:spPr>
      </p:pic>
    </p:spTree>
    <p:extLst>
      <p:ext uri="{BB962C8B-B14F-4D97-AF65-F5344CB8AC3E}">
        <p14:creationId xmlns:p14="http://schemas.microsoft.com/office/powerpoint/2010/main" xmlns="" val="409440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A6B0D-B52E-E511-369D-569AB990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Есть ли у вас вопросы?</a:t>
            </a:r>
            <a:endParaRPr lang="x-non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C629A0-987E-DB6F-2B36-6E1BF89A5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406" y="288290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xmlns="" val="30639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A3A86-6BB6-BB54-D995-6157D1E7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/>
              <a:t>Репортаж и его особенности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94D5D-E1E3-B12A-4F38-ACD44B75F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kumimoji="0" lang="ru-RU" altLang="en-US" dirty="0"/>
              <a:t>Развертывание события во времени, ритм повествования</a:t>
            </a:r>
          </a:p>
          <a:p>
            <a:pPr marL="609600" indent="-609600" eaLnBrk="1" hangingPunct="1"/>
            <a:r>
              <a:rPr kumimoji="0" lang="ru-RU" altLang="en-US" dirty="0"/>
              <a:t>Эффект авторского присутствия</a:t>
            </a:r>
          </a:p>
          <a:p>
            <a:pPr marL="609600" indent="-609600" eaLnBrk="1" hangingPunct="1"/>
            <a:r>
              <a:rPr kumimoji="0" lang="ru-RU" altLang="en-US" dirty="0"/>
              <a:t>Работа через деталь</a:t>
            </a:r>
          </a:p>
          <a:p>
            <a:pPr marL="609600" indent="-609600" eaLnBrk="1" hangingPunct="1"/>
            <a:r>
              <a:rPr kumimoji="0" lang="ru-RU" altLang="en-US" dirty="0"/>
              <a:t>Создание эффекта сиюминутности происходящего («репортажного настоящего»)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2715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E8F51-5A47-2859-BEF9-95A450A9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/>
              <a:t>Структура репортажа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6B920-98D2-82A7-BFCA-00124A580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0" lang="ru-RU" altLang="en-US" sz="1800" b="1" dirty="0">
                <a:solidFill>
                  <a:srgbClr val="FF0000"/>
                </a:solidFill>
              </a:rPr>
              <a:t>Лид:</a:t>
            </a:r>
            <a:r>
              <a:rPr kumimoji="0" lang="ru-RU" altLang="en-US" sz="1800" dirty="0"/>
              <a:t> </a:t>
            </a:r>
            <a:r>
              <a:rPr kumimoji="0" lang="ru-RU" altLang="en-US" sz="1800" b="1" dirty="0"/>
              <a:t>а)</a:t>
            </a:r>
            <a:r>
              <a:rPr kumimoji="0" lang="ru-RU" altLang="en-US" sz="1800" dirty="0"/>
              <a:t> </a:t>
            </a:r>
            <a:r>
              <a:rPr kumimoji="0" lang="ru-RU" altLang="en-US" sz="1800" b="1" dirty="0"/>
              <a:t>«Емкий абзац»</a:t>
            </a:r>
            <a:r>
              <a:rPr kumimoji="0" lang="ru-RU" altLang="en-US" sz="1800" dirty="0"/>
              <a:t> («суммирующий </a:t>
            </a:r>
            <a:r>
              <a:rPr kumimoji="0" lang="ru-RU" altLang="en-US" sz="1800" dirty="0" err="1"/>
              <a:t>лид</a:t>
            </a:r>
            <a:r>
              <a:rPr kumimoji="0" lang="ru-RU" altLang="en-US" sz="1800" dirty="0"/>
              <a:t>», </a:t>
            </a:r>
            <a:r>
              <a:rPr kumimoji="0" lang="en-US" altLang="en-US" sz="1800" dirty="0"/>
              <a:t>summary lead</a:t>
            </a:r>
            <a:r>
              <a:rPr kumimoji="0" lang="ru-RU" altLang="en-US" sz="1800" dirty="0"/>
              <a:t>) – это фраза или абзац, в сжатой форме передающий смысл происшествия или действия, постановка проблемы (= новость)</a:t>
            </a:r>
          </a:p>
          <a:p>
            <a:pPr eaLnBrk="1" hangingPunct="1">
              <a:buFontTx/>
              <a:buNone/>
            </a:pPr>
            <a:r>
              <a:rPr kumimoji="0" lang="ru-RU" altLang="en-US" sz="1800" b="1" dirty="0"/>
              <a:t>   б) «Креативный»/сценический </a:t>
            </a:r>
            <a:r>
              <a:rPr kumimoji="0" lang="ru-RU" altLang="en-US" sz="1800" b="1" dirty="0" err="1"/>
              <a:t>лид</a:t>
            </a:r>
            <a:r>
              <a:rPr kumimoji="0" lang="ru-RU" altLang="en-US" sz="1800" b="1" dirty="0"/>
              <a:t> </a:t>
            </a:r>
            <a:r>
              <a:rPr kumimoji="0" lang="ru-RU" altLang="en-US" sz="1800" dirty="0"/>
              <a:t>(</a:t>
            </a:r>
            <a:r>
              <a:rPr kumimoji="0" lang="et-EE" altLang="en-US" sz="1800" dirty="0" err="1"/>
              <a:t>creative</a:t>
            </a:r>
            <a:r>
              <a:rPr kumimoji="0" lang="ru-RU" altLang="en-US" sz="1800" dirty="0"/>
              <a:t> </a:t>
            </a:r>
            <a:r>
              <a:rPr kumimoji="0" lang="ru-RU" altLang="en-US" sz="1800" dirty="0" err="1"/>
              <a:t>lead</a:t>
            </a:r>
            <a:r>
              <a:rPr kumimoji="0" lang="ru-RU" altLang="en-US" sz="1800" dirty="0"/>
              <a:t>) - цитата, авторское обращение, детальное описание сцены, аналогия </a:t>
            </a:r>
          </a:p>
          <a:p>
            <a:pPr eaLnBrk="1" hangingPunct="1"/>
            <a:r>
              <a:rPr kumimoji="0" lang="ru-RU" altLang="en-US" sz="1800" b="1" dirty="0">
                <a:solidFill>
                  <a:srgbClr val="FF0000"/>
                </a:solidFill>
              </a:rPr>
              <a:t>Рассказ о событии</a:t>
            </a:r>
            <a:r>
              <a:rPr kumimoji="0" lang="ru-RU" altLang="en-US" sz="1800" dirty="0"/>
              <a:t> с комментариями участников </a:t>
            </a:r>
          </a:p>
          <a:p>
            <a:pPr eaLnBrk="1" hangingPunct="1"/>
            <a:r>
              <a:rPr kumimoji="0" lang="ru-RU" altLang="en-US" sz="1800" b="1" dirty="0">
                <a:solidFill>
                  <a:srgbClr val="FF0000"/>
                </a:solidFill>
              </a:rPr>
              <a:t>Концовка</a:t>
            </a:r>
            <a:r>
              <a:rPr kumimoji="0" lang="ru-RU" altLang="en-US" sz="1800" dirty="0"/>
              <a:t> – вывод, прогноз</a:t>
            </a:r>
            <a:r>
              <a:rPr kumimoji="0" lang="en-US" altLang="en-US" sz="1800" dirty="0"/>
              <a:t> (</a:t>
            </a:r>
            <a:r>
              <a:rPr kumimoji="0" lang="ru-RU" altLang="en-US" sz="1800" dirty="0"/>
              <a:t>может быть кольцевая композиция)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345663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106B2-558C-3945-3529-EC590937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x-none" b="1" dirty="0"/>
              <a:t>Емкий абзац</a:t>
            </a:r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DF008BC-3578-8424-D5B6-D68258FD0B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373" y="2603499"/>
            <a:ext cx="6378767" cy="380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03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43212-A9A1-CD1B-4B88-2619597C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Информационные и аналитические жанры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5C0E34-2F07-42AD-7CA4-2F9326D4E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3086100"/>
            <a:ext cx="4825158" cy="2933701"/>
          </a:xfrm>
        </p:spPr>
        <p:txBody>
          <a:bodyPr>
            <a:normAutofit/>
          </a:bodyPr>
          <a:lstStyle/>
          <a:p>
            <a:r>
              <a:rPr lang="ru-RU" sz="2400" dirty="0"/>
              <a:t>Новость</a:t>
            </a:r>
          </a:p>
          <a:p>
            <a:r>
              <a:rPr lang="ru-RU" sz="2400" dirty="0"/>
              <a:t>Репортаж</a:t>
            </a:r>
          </a:p>
          <a:p>
            <a:r>
              <a:rPr lang="ru-RU" sz="2400" dirty="0"/>
              <a:t>Комментарий</a:t>
            </a:r>
          </a:p>
          <a:p>
            <a:r>
              <a:rPr lang="ru-RU" sz="2400" dirty="0"/>
              <a:t>Интервью</a:t>
            </a:r>
          </a:p>
          <a:p>
            <a:r>
              <a:rPr lang="ru-RU" sz="2400" dirty="0"/>
              <a:t>Расследование</a:t>
            </a:r>
            <a:endParaRPr lang="x-none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53546A-9FB6-C5F3-22B3-343A6B6D2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3086098"/>
            <a:ext cx="4825159" cy="2933701"/>
          </a:xfrm>
        </p:spPr>
        <p:txBody>
          <a:bodyPr>
            <a:normAutofit/>
          </a:bodyPr>
          <a:lstStyle/>
          <a:p>
            <a:r>
              <a:rPr lang="ru-RU" sz="2400" dirty="0"/>
              <a:t>Мнение</a:t>
            </a:r>
          </a:p>
          <a:p>
            <a:r>
              <a:rPr lang="ru-RU" sz="2400" dirty="0"/>
              <a:t>Рецензия</a:t>
            </a:r>
          </a:p>
          <a:p>
            <a:r>
              <a:rPr lang="ru-RU" sz="2400" dirty="0"/>
              <a:t>Обзор</a:t>
            </a:r>
          </a:p>
          <a:p>
            <a:pPr marL="0" indent="0">
              <a:buNone/>
            </a:pPr>
            <a:endParaRPr lang="x-none" sz="2400" dirty="0"/>
          </a:p>
          <a:p>
            <a:pPr marL="0" indent="0">
              <a:buNone/>
            </a:pP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1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BAECC-4F09-E530-B629-AFA45E52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x-none" b="1" dirty="0"/>
              <a:t>Сценический </a:t>
            </a:r>
            <a:r>
              <a:rPr lang="ru-RU" altLang="x-none" b="1" dirty="0" err="1"/>
              <a:t>лид</a:t>
            </a:r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435613D-F53D-855F-9FBB-23FEC17ED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188" y="2603499"/>
            <a:ext cx="6621137" cy="380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128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E17C4-00DB-21EC-4F35-8844E483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Лучший рецепт </a:t>
            </a:r>
            <a:r>
              <a:rPr lang="ru-RU" b="1" dirty="0" err="1"/>
              <a:t>лида</a:t>
            </a:r>
            <a:r>
              <a:rPr lang="ru-RU" b="1" dirty="0"/>
              <a:t>!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F7C43-817F-78F3-E3C2-F0B61C8F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Подумайте, что вас больше всего поразило во время работы. О чем вы в первую очередь рассказали другу/коллеге? Начните свой репортаж с этого!</a:t>
            </a:r>
            <a:endParaRPr lang="x-none" dirty="0">
              <a:solidFill>
                <a:srgbClr val="FF0000"/>
              </a:solidFill>
            </a:endParaRPr>
          </a:p>
          <a:p>
            <a:r>
              <a:rPr lang="ru-RU" dirty="0"/>
              <a:t>Задание: придумать два </a:t>
            </a:r>
            <a:r>
              <a:rPr lang="ru-RU" dirty="0" err="1"/>
              <a:t>лида</a:t>
            </a:r>
            <a:r>
              <a:rPr lang="ru-RU" dirty="0"/>
              <a:t> (емкий и сценический) для одного события</a:t>
            </a:r>
            <a:endParaRPr lang="x-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D39C697-69D5-2EEF-20A3-7FE6D32BB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03461"/>
            <a:ext cx="4824412" cy="2712994"/>
          </a:xfrm>
        </p:spPr>
      </p:pic>
    </p:spTree>
    <p:extLst>
      <p:ext uri="{BB962C8B-B14F-4D97-AF65-F5344CB8AC3E}">
        <p14:creationId xmlns:p14="http://schemas.microsoft.com/office/powerpoint/2010/main" xmlns="" val="136997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04779-537A-013C-E5DA-D0699B5E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Кульминация и концовка репортажа</a:t>
            </a:r>
            <a:r>
              <a:rPr lang="et-EE" b="1" dirty="0"/>
              <a:t> 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673318-7665-B8D7-FC42-22E2F2F34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/>
              <a:t>Сильная сцена (высказывание героя, действие, развитие событий), поворотный пункт повествования </a:t>
            </a:r>
          </a:p>
          <a:p>
            <a:r>
              <a:rPr lang="ru-RU" sz="1800" dirty="0"/>
              <a:t>новая сторона в характере героя (в портрете об известном музыканте герой вдруг проявляет себя как заботливый отец семейства); </a:t>
            </a:r>
          </a:p>
          <a:p>
            <a:r>
              <a:rPr lang="ru-RU" sz="1800" dirty="0"/>
              <a:t>ключевая сцена для данной темы (репортаж о подготовке к параду, ключевая сцена — парад); </a:t>
            </a:r>
          </a:p>
          <a:p>
            <a:r>
              <a:rPr lang="ru-RU" sz="1800" dirty="0"/>
              <a:t>тайна героя (нелегальный иммигрант приоткрывает завесу тайны над тем, что толкнуло его уехать из своей страны)</a:t>
            </a:r>
            <a:r>
              <a:rPr lang="en-GB" sz="1800" dirty="0"/>
              <a:t>. 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Поворотный пункт в повествовании должен подвести читателя ближе к той идее, которую вы сформулировали в начале работы над репортажем. </a:t>
            </a:r>
            <a:endParaRPr lang="x-none" sz="1800" dirty="0">
              <a:solidFill>
                <a:srgbClr val="FF0000"/>
              </a:solidFill>
            </a:endParaRPr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0C7FD0-0708-1FC6-ACFA-A0676F8D05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начале работы над текстом выберите сцену, в которой наиболее полно выразится ваша основная идея, и оставьте ее про запас, чтобы потом привести в конце репортажа! (Яркая иллюстрация, но не мораль)</a:t>
            </a:r>
            <a:endParaRPr lang="x-none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40064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4EEE3-BF9B-2376-2D74-2D890347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Типичные ошибки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5DAC14-61F3-380A-64AE-038F4DF39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Неуклонное следование хронологии. Драматургия должна исходить из логики темы. Начните репортаж с места событий, а не с подробного описания того, кто его организовал и зачем. </a:t>
            </a:r>
          </a:p>
          <a:p>
            <a:r>
              <a:rPr lang="ru-RU" sz="1800" dirty="0"/>
              <a:t>Ненужные детали, которые не «работают» на главную тему и идею.</a:t>
            </a:r>
          </a:p>
          <a:p>
            <a:r>
              <a:rPr lang="ru-RU" sz="1800" dirty="0"/>
              <a:t>Слишком длинные предложения. </a:t>
            </a:r>
          </a:p>
          <a:p>
            <a:r>
              <a:rPr lang="ru-RU" sz="1800" dirty="0"/>
              <a:t>Рассказ о собственных эмоциях, вместо того чтобы показывать чувства героев.</a:t>
            </a:r>
            <a:endParaRPr lang="x-none" sz="18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8561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835E7-8B72-1A54-3E06-1BE81A11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x-none" b="1" dirty="0">
                <a:solidFill>
                  <a:schemeClr val="bg1"/>
                </a:solidFill>
              </a:rPr>
              <a:t>Интервью и с кем его делать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3F1370-6CAD-F7B1-C90A-B93A8B1EA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3249976"/>
            <a:ext cx="4825158" cy="276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en-US" dirty="0"/>
              <a:t>Кто ваша аудитория?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dirty="0"/>
              <a:t>Каковы ее интересы?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dirty="0"/>
              <a:t>Какова цель вашего интервью?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dirty="0"/>
              <a:t>Вам это интересно?</a:t>
            </a:r>
          </a:p>
          <a:p>
            <a:endParaRPr lang="x-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1FFAF4D-FD99-7002-3366-B31E54E33B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11889" y="2603500"/>
            <a:ext cx="2976177" cy="3416300"/>
          </a:xfrm>
        </p:spPr>
      </p:pic>
    </p:spTree>
    <p:extLst>
      <p:ext uri="{BB962C8B-B14F-4D97-AF65-F5344CB8AC3E}">
        <p14:creationId xmlns:p14="http://schemas.microsoft.com/office/powerpoint/2010/main" xmlns="" val="86324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BD276-E7A2-8D52-98AB-D511B948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Подготовка к интервью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A5A1EC-81C4-310A-7A84-B1B4B88C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746898"/>
            <a:ext cx="4825159" cy="32729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en-US" sz="1800" dirty="0"/>
              <a:t>Кто ваш собеседник, доступен ли он? Договоритесь с ним! (Представьтесь, назовите издание и тему беседы)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sz="1800" dirty="0"/>
              <a:t>Изучите предмет и взгляды собеседника, его биографию и характер заранее (докажите, что он тоже заинтересован в интервью)</a:t>
            </a:r>
          </a:p>
          <a:p>
            <a:endParaRPr lang="x-none" dirty="0"/>
          </a:p>
        </p:txBody>
      </p:sp>
      <p:pic>
        <p:nvPicPr>
          <p:cNvPr id="5" name="Picture 5" descr="1290220770928326176minions-hi">
            <a:extLst>
              <a:ext uri="{FF2B5EF4-FFF2-40B4-BE49-F238E27FC236}">
                <a16:creationId xmlns:a16="http://schemas.microsoft.com/office/drawing/2014/main" xmlns="" id="{593676F5-8DF2-A7F0-5FDD-19E647B4A4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54954" y="2746898"/>
            <a:ext cx="4824413" cy="2468491"/>
          </a:xfrm>
        </p:spPr>
      </p:pic>
    </p:spTree>
    <p:extLst>
      <p:ext uri="{BB962C8B-B14F-4D97-AF65-F5344CB8AC3E}">
        <p14:creationId xmlns:p14="http://schemas.microsoft.com/office/powerpoint/2010/main" xmlns="" val="3097643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6FB66-6988-A40D-42F2-0E274DC4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Готовим вопросы!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F8D0C-3090-F9BC-26E8-3DEF7BA10C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справочная литература (да хоть Википедия)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предыдущие интервью персонажа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социальные сети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специальные источники (финансовая документация, статистические отчеты, данные социологических опросов и т.д.)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научная литература (монографии, диссертации, научные статьи и т.д.)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разного рода базы данных и т.д.</a:t>
            </a:r>
            <a:endParaRPr lang="x-none" dirty="0"/>
          </a:p>
        </p:txBody>
      </p:sp>
      <p:pic>
        <p:nvPicPr>
          <p:cNvPr id="5" name="Picture 5" descr="ubezdeniya-v-prodaze">
            <a:extLst>
              <a:ext uri="{FF2B5EF4-FFF2-40B4-BE49-F238E27FC236}">
                <a16:creationId xmlns:a16="http://schemas.microsoft.com/office/drawing/2014/main" xmlns="" id="{15112ED1-53A5-4491-D189-26A1C5043B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08713" y="2603501"/>
            <a:ext cx="4824412" cy="2861988"/>
          </a:xfrm>
        </p:spPr>
      </p:pic>
    </p:spTree>
    <p:extLst>
      <p:ext uri="{BB962C8B-B14F-4D97-AF65-F5344CB8AC3E}">
        <p14:creationId xmlns:p14="http://schemas.microsoft.com/office/powerpoint/2010/main" xmlns="" val="2450725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4D026-A5AE-380B-6611-3A5DCD52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Как задать вопрос?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0C6D-B308-ED69-7012-20E56BE5D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Char char="•"/>
            </a:pPr>
            <a:r>
              <a:rPr kumimoji="0" lang="ru-RU" altLang="en-US" sz="1800" dirty="0"/>
              <a:t>Вопрос задается ради ответа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Char char="•"/>
            </a:pPr>
            <a:r>
              <a:rPr kumimoji="0" lang="ru-RU" altLang="en-US" sz="1800" dirty="0"/>
              <a:t>Не пытайтесь «блеснуть» своим вопросом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Char char="•"/>
            </a:pPr>
            <a:r>
              <a:rPr kumimoji="0" lang="ru-RU" altLang="en-US" sz="1800" dirty="0"/>
              <a:t>Учитывайте кругозор собеседника («А вы читали Довлатова?»)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Char char="•"/>
            </a:pPr>
            <a:r>
              <a:rPr kumimoji="0" lang="ru-RU" altLang="en-US" sz="1800" dirty="0"/>
              <a:t>Задавайте такие вопросы, чтобы ваш собеседник стал отвечать развернуто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Char char="•"/>
            </a:pPr>
            <a:r>
              <a:rPr kumimoji="0" lang="ru-RU" altLang="en-US" sz="1800" dirty="0"/>
              <a:t>Открытые вопросы лучше закрытых, т.к. будят мысль, иначе рискуете получить ответ да/нет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Char char="•"/>
            </a:pPr>
            <a:r>
              <a:rPr kumimoji="0" lang="ru-RU" altLang="en-US" sz="1800" dirty="0"/>
              <a:t>Вопрос не более 2-3 предложений и 15 секунд, зависит от носителя, на котором выходит интервью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7369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99B5E-084A-4320-8236-5F5A8E8A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Открытый и закрытый вопрос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1CC74-FF51-96C3-0A4C-F7594E1FC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kumimoji="0" lang="ru-RU" altLang="en-US" b="1" u="sng" dirty="0"/>
              <a:t>Открытые </a:t>
            </a:r>
            <a:r>
              <a:rPr kumimoji="0" lang="ru-RU" altLang="en-US" dirty="0"/>
              <a:t>предполагают развернутый ответ</a:t>
            </a:r>
          </a:p>
          <a:p>
            <a:pPr eaLnBrk="1" hangingPunct="1">
              <a:buFontTx/>
              <a:buNone/>
            </a:pPr>
            <a:r>
              <a:rPr kumimoji="0" lang="ru-RU" altLang="en-US" i="1" dirty="0"/>
              <a:t>      </a:t>
            </a:r>
            <a:r>
              <a:rPr kumimoji="0" lang="ru-RU" altLang="en-US" sz="1800" i="1" dirty="0"/>
              <a:t>Что следует предпринять, чтобы изменить ситуацию?</a:t>
            </a:r>
          </a:p>
          <a:p>
            <a:pPr eaLnBrk="1" hangingPunct="1">
              <a:buFontTx/>
              <a:buNone/>
            </a:pPr>
            <a:r>
              <a:rPr kumimoji="0" lang="ru-RU" altLang="en-US" sz="1800" i="1" dirty="0"/>
              <a:t/>
            </a:r>
            <a:br>
              <a:rPr kumimoji="0" lang="ru-RU" altLang="en-US" sz="1800" i="1" dirty="0"/>
            </a:br>
            <a:r>
              <a:rPr kumimoji="0" lang="ru-RU" altLang="en-US" sz="1800" i="1" dirty="0"/>
              <a:t>Какой результат был бы приемлемым для вас?</a:t>
            </a:r>
            <a:r>
              <a:rPr kumimoji="0" lang="ru-RU" altLang="en-US" sz="1800" dirty="0"/>
              <a:t> </a:t>
            </a:r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B8BD5C-1AB6-7ECE-53DD-D4BF246FE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4825159" cy="3416301"/>
          </a:xfrm>
        </p:spPr>
        <p:txBody>
          <a:bodyPr/>
          <a:lstStyle/>
          <a:p>
            <a:pPr eaLnBrk="1" hangingPunct="1"/>
            <a:r>
              <a:rPr kumimoji="0" lang="ru-RU" altLang="en-US" b="1" u="sng" dirty="0"/>
              <a:t>Закрытые </a:t>
            </a:r>
            <a:r>
              <a:rPr kumimoji="0" lang="ru-RU" altLang="en-US" dirty="0"/>
              <a:t>предполагают однозначный ответ (точную дату, название) или ответ «да» или «нет». </a:t>
            </a:r>
          </a:p>
          <a:p>
            <a:pPr eaLnBrk="1" hangingPunct="1">
              <a:buFontTx/>
              <a:buNone/>
            </a:pPr>
            <a:r>
              <a:rPr kumimoji="0" lang="ru-RU" altLang="en-US" i="1" dirty="0"/>
              <a:t>     </a:t>
            </a:r>
            <a:r>
              <a:rPr kumimoji="0" lang="ru-RU" altLang="en-US" sz="1600" i="1" dirty="0"/>
              <a:t>Когда истекает срок сдачи проекта?</a:t>
            </a:r>
          </a:p>
          <a:p>
            <a:pPr eaLnBrk="1" hangingPunct="1">
              <a:buFontTx/>
              <a:buNone/>
            </a:pPr>
            <a:r>
              <a:rPr kumimoji="0" lang="ru-RU" altLang="en-US" sz="1600" i="1" dirty="0"/>
              <a:t> </a:t>
            </a:r>
            <a:br>
              <a:rPr kumimoji="0" lang="ru-RU" altLang="en-US" sz="1600" i="1" dirty="0"/>
            </a:br>
            <a:r>
              <a:rPr kumimoji="0" lang="ru-RU" altLang="en-US" sz="1600" i="1" dirty="0"/>
              <a:t>Сколько человек у вас в группе?</a:t>
            </a:r>
            <a:r>
              <a:rPr kumimoji="0" lang="ru-RU" altLang="en-US" dirty="0"/>
              <a:t>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55635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68D21-08CD-2DA9-3E78-A4E24BEB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Композиция вопросника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98C0F-AB67-9EB4-92C8-656236C3E2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kumimoji="0" lang="ru-RU" altLang="en-US" sz="1800" dirty="0"/>
              <a:t>Установление контакта (разминка до интервью) </a:t>
            </a:r>
          </a:p>
          <a:p>
            <a:pPr eaLnBrk="1" hangingPunct="1"/>
            <a:r>
              <a:rPr kumimoji="0" lang="ru-RU" altLang="en-US" sz="1800" dirty="0"/>
              <a:t>пробуждение интереса </a:t>
            </a:r>
          </a:p>
          <a:p>
            <a:pPr eaLnBrk="1" hangingPunct="1"/>
            <a:r>
              <a:rPr kumimoji="0" lang="ru-RU" altLang="en-US" sz="1800" dirty="0"/>
              <a:t>основная часть </a:t>
            </a:r>
          </a:p>
          <a:p>
            <a:pPr eaLnBrk="1" hangingPunct="1"/>
            <a:r>
              <a:rPr kumimoji="0" lang="ru-RU" altLang="en-US" sz="1800" dirty="0"/>
              <a:t>Заключение</a:t>
            </a:r>
          </a:p>
          <a:p>
            <a:pPr eaLnBrk="1" hangingPunct="1"/>
            <a:r>
              <a:rPr lang="ru-RU" altLang="en-US" dirty="0"/>
              <a:t>Включите диктофон снова!</a:t>
            </a:r>
            <a:endParaRPr kumimoji="0" lang="ru-RU" altLang="en-US" sz="1800" dirty="0"/>
          </a:p>
          <a:p>
            <a:endParaRPr lang="x-none" dirty="0"/>
          </a:p>
        </p:txBody>
      </p:sp>
      <p:pic>
        <p:nvPicPr>
          <p:cNvPr id="5" name="Picture 5" descr="qy2tdsef337063">
            <a:extLst>
              <a:ext uri="{FF2B5EF4-FFF2-40B4-BE49-F238E27FC236}">
                <a16:creationId xmlns:a16="http://schemas.microsoft.com/office/drawing/2014/main" xmlns="" id="{74E93002-36F8-D36C-D2A0-A74896E60A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59756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xmlns="" val="413756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A4112-F847-264B-8380-1CD5FA85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Тема: рост цен на электричество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D6AE08-9360-B9C4-860F-83D10E3885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Цены на электричество выросли на 40</a:t>
            </a:r>
            <a:r>
              <a:rPr lang="et-EE" dirty="0"/>
              <a:t>% </a:t>
            </a:r>
            <a:r>
              <a:rPr lang="ru-RU" dirty="0"/>
              <a:t>(</a:t>
            </a:r>
            <a:r>
              <a:rPr lang="ru-RU" b="1" dirty="0">
                <a:solidFill>
                  <a:srgbClr val="7030A0"/>
                </a:solidFill>
              </a:rPr>
              <a:t>факт, новость</a:t>
            </a:r>
            <a:r>
              <a:rPr lang="ru-RU" dirty="0"/>
              <a:t>)</a:t>
            </a:r>
          </a:p>
          <a:p>
            <a:r>
              <a:rPr lang="ru-RU" dirty="0"/>
              <a:t>Эксперт-энергетик поясняет ситуацию (</a:t>
            </a:r>
            <a:r>
              <a:rPr lang="ru-RU" b="1" dirty="0">
                <a:solidFill>
                  <a:srgbClr val="7030A0"/>
                </a:solidFill>
              </a:rPr>
              <a:t>комментарий, интервью</a:t>
            </a:r>
            <a:r>
              <a:rPr lang="ru-RU" dirty="0"/>
              <a:t>)</a:t>
            </a:r>
          </a:p>
          <a:p>
            <a:r>
              <a:rPr lang="ru-RU" dirty="0"/>
              <a:t>Людям отключают свет за долги (</a:t>
            </a:r>
            <a:r>
              <a:rPr lang="ru-RU" b="1" dirty="0">
                <a:solidFill>
                  <a:srgbClr val="7030A0"/>
                </a:solidFill>
              </a:rPr>
              <a:t>репортаж, очерк</a:t>
            </a:r>
            <a:r>
              <a:rPr lang="ru-RU" dirty="0"/>
              <a:t>)</a:t>
            </a:r>
          </a:p>
          <a:p>
            <a:r>
              <a:rPr lang="ru-RU" dirty="0"/>
              <a:t>Мое отношение к этому </a:t>
            </a:r>
            <a:r>
              <a:rPr lang="ru-RU" b="1" dirty="0">
                <a:solidFill>
                  <a:srgbClr val="7030A0"/>
                </a:solidFill>
              </a:rPr>
              <a:t>(мнение)</a:t>
            </a:r>
          </a:p>
          <a:p>
            <a:r>
              <a:rPr lang="ru-RU" b="1" dirty="0">
                <a:solidFill>
                  <a:srgbClr val="FF0000"/>
                </a:solidFill>
              </a:rPr>
              <a:t>Тип информации и цель материала диктуют способ оформления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(жанр)</a:t>
            </a:r>
            <a:endParaRPr lang="x-none" b="1" dirty="0"/>
          </a:p>
          <a:p>
            <a:endParaRPr lang="x-none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20ED810C-8A56-8094-32F4-26169E2361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2634" y="2603500"/>
            <a:ext cx="4824412" cy="2710860"/>
          </a:xfrm>
        </p:spPr>
      </p:pic>
    </p:spTree>
    <p:extLst>
      <p:ext uri="{BB962C8B-B14F-4D97-AF65-F5344CB8AC3E}">
        <p14:creationId xmlns:p14="http://schemas.microsoft.com/office/powerpoint/2010/main" xmlns="" val="28994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9DA1E-147B-1270-D52C-A41D0842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Начало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ED2C15-54C9-1E9F-6149-1721F84EB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3286125"/>
            <a:ext cx="4825158" cy="27336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Зависит от типа интервью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Прямой эфир = забойное начало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Текстовое – пытайтесь расположить собеседника к себе (потом можно подраться)</a:t>
            </a:r>
          </a:p>
          <a:p>
            <a:endParaRPr lang="x-none" dirty="0"/>
          </a:p>
        </p:txBody>
      </p:sp>
      <p:pic>
        <p:nvPicPr>
          <p:cNvPr id="5" name="Picture 6" descr="piramide(1)">
            <a:extLst>
              <a:ext uri="{FF2B5EF4-FFF2-40B4-BE49-F238E27FC236}">
                <a16:creationId xmlns:a16="http://schemas.microsoft.com/office/drawing/2014/main" xmlns="" id="{56C51098-D380-2961-809F-254E029615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8623" y="2603500"/>
            <a:ext cx="3864592" cy="3416300"/>
          </a:xfrm>
        </p:spPr>
      </p:pic>
    </p:spTree>
    <p:extLst>
      <p:ext uri="{BB962C8B-B14F-4D97-AF65-F5344CB8AC3E}">
        <p14:creationId xmlns:p14="http://schemas.microsoft.com/office/powerpoint/2010/main" xmlns="" val="36991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9C418-3CB3-76C3-4D83-45C2963A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Как вытянуть из него все?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5128F0-7142-7942-3456-79D7D85C0D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дать понять, что тема исчерпана и пора перейти к другой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попросить привести конкретные факты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если уходит от ответа, перефразировать вопрос и задать его после трех-четырех вопросов;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en-US" sz="1800" dirty="0"/>
              <a:t>не дать ему забрать инициативу</a:t>
            </a:r>
          </a:p>
          <a:p>
            <a:endParaRPr lang="x-none" dirty="0"/>
          </a:p>
        </p:txBody>
      </p:sp>
      <p:pic>
        <p:nvPicPr>
          <p:cNvPr id="5" name="Picture 5" descr="viewImg">
            <a:extLst>
              <a:ext uri="{FF2B5EF4-FFF2-40B4-BE49-F238E27FC236}">
                <a16:creationId xmlns:a16="http://schemas.microsoft.com/office/drawing/2014/main" xmlns="" id="{3CD68ADF-B89E-325A-79ED-810834F536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55700" y="3299385"/>
            <a:ext cx="4824413" cy="2024530"/>
          </a:xfrm>
        </p:spPr>
      </p:pic>
    </p:spTree>
    <p:extLst>
      <p:ext uri="{BB962C8B-B14F-4D97-AF65-F5344CB8AC3E}">
        <p14:creationId xmlns:p14="http://schemas.microsoft.com/office/powerpoint/2010/main" xmlns="" val="2250712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216EB-1273-F54C-0AE6-DFCFCD8A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Заключение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8B8FD-97AD-B15E-3E47-46953FCE8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802952"/>
            <a:ext cx="4825158" cy="32168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en-US" sz="1800" dirty="0"/>
              <a:t>Думать о завершении интервью за 5-10 минут до его окончания («В то короткое время, которое у нас осталось...» или «Прежде, чем закончить...»)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sz="1800" dirty="0"/>
              <a:t>Закончить яркой мыслью или итогом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sz="1800" dirty="0"/>
              <a:t>Поблагодарить (но не в письменном интервью!)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en-US" sz="1800" dirty="0"/>
              <a:t>Интервью не кончается после интервью!</a:t>
            </a:r>
          </a:p>
          <a:p>
            <a:endParaRPr lang="x-none" dirty="0"/>
          </a:p>
        </p:txBody>
      </p:sp>
      <p:pic>
        <p:nvPicPr>
          <p:cNvPr id="5" name="Picture 5" descr="Creative_Wallpaper__040825_">
            <a:extLst>
              <a:ext uri="{FF2B5EF4-FFF2-40B4-BE49-F238E27FC236}">
                <a16:creationId xmlns:a16="http://schemas.microsoft.com/office/drawing/2014/main" xmlns="" id="{FA5A4356-672A-9669-E706-A95B0949BE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08713" y="2703225"/>
            <a:ext cx="4824412" cy="3216849"/>
          </a:xfrm>
        </p:spPr>
      </p:pic>
    </p:spTree>
    <p:extLst>
      <p:ext uri="{BB962C8B-B14F-4D97-AF65-F5344CB8AC3E}">
        <p14:creationId xmlns:p14="http://schemas.microsoft.com/office/powerpoint/2010/main" xmlns="" val="1054462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769CF9-E8E3-C46B-7222-E5C19707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en-US" b="1" dirty="0">
                <a:solidFill>
                  <a:schemeClr val="bg1"/>
                </a:solidFill>
              </a:rPr>
              <a:t>Оформление интервью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BE9A9-B601-5FDA-B03B-872F2EA5F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kumimoji="0" lang="ru-RU" altLang="en-US" sz="1800" b="1" dirty="0"/>
              <a:t>Заголовок </a:t>
            </a:r>
          </a:p>
          <a:p>
            <a:pPr eaLnBrk="1" hangingPunct="1"/>
            <a:r>
              <a:rPr kumimoji="0" lang="ru-RU" altLang="en-US" sz="1800" b="1" dirty="0"/>
              <a:t>Лид </a:t>
            </a:r>
          </a:p>
          <a:p>
            <a:pPr eaLnBrk="1" hangingPunct="1"/>
            <a:r>
              <a:rPr kumimoji="0" lang="ru-RU" altLang="en-US" sz="1800" b="1" dirty="0"/>
              <a:t>Корпус вопросов и ответов</a:t>
            </a:r>
          </a:p>
          <a:p>
            <a:pPr eaLnBrk="1" hangingPunct="1"/>
            <a:r>
              <a:rPr kumimoji="0" lang="ru-RU" altLang="en-US" sz="1800" b="1" dirty="0"/>
              <a:t>Подзаголовки</a:t>
            </a:r>
          </a:p>
          <a:p>
            <a:pPr eaLnBrk="1" hangingPunct="1"/>
            <a:r>
              <a:rPr kumimoji="0" lang="ru-RU" altLang="en-US" sz="1800" b="1" dirty="0"/>
              <a:t>Выброски</a:t>
            </a:r>
          </a:p>
          <a:p>
            <a:endParaRPr lang="x-none" dirty="0"/>
          </a:p>
        </p:txBody>
      </p:sp>
      <p:pic>
        <p:nvPicPr>
          <p:cNvPr id="5" name="Picture 5" descr="thumb-big-342x257-17fa">
            <a:extLst>
              <a:ext uri="{FF2B5EF4-FFF2-40B4-BE49-F238E27FC236}">
                <a16:creationId xmlns:a16="http://schemas.microsoft.com/office/drawing/2014/main" xmlns="" id="{62C36977-E84A-36DB-D8B1-7ED171566B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96206" y="2679700"/>
            <a:ext cx="4343400" cy="3263900"/>
          </a:xfrm>
        </p:spPr>
      </p:pic>
    </p:spTree>
    <p:extLst>
      <p:ext uri="{BB962C8B-B14F-4D97-AF65-F5344CB8AC3E}">
        <p14:creationId xmlns:p14="http://schemas.microsoft.com/office/powerpoint/2010/main" xmlns="" val="221460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9B9D1-E765-248C-84AF-10FAFFBE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редактуры</a:t>
            </a:r>
            <a:endParaRPr lang="x-none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11AEBE-108E-70DB-3504-9DAB3BC6F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857500"/>
            <a:ext cx="4825159" cy="3162300"/>
          </a:xfrm>
        </p:spPr>
        <p:txBody>
          <a:bodyPr/>
          <a:lstStyle/>
          <a:p>
            <a:pPr eaLnBrk="1" hangingPunct="1"/>
            <a:r>
              <a:rPr kumimoji="0" lang="ru-RU" altLang="en-US" sz="1800" dirty="0"/>
              <a:t>Что здесь самое интересное?</a:t>
            </a:r>
          </a:p>
          <a:p>
            <a:pPr eaLnBrk="1" hangingPunct="1"/>
            <a:r>
              <a:rPr kumimoji="0" lang="ru-RU" altLang="en-US" sz="1800" dirty="0"/>
              <a:t>Не надо публиковать целиком!</a:t>
            </a:r>
          </a:p>
          <a:p>
            <a:pPr eaLnBrk="1" hangingPunct="1"/>
            <a:r>
              <a:rPr kumimoji="0" lang="ru-RU" altLang="en-US" sz="1800" dirty="0"/>
              <a:t>Лучше логическая последовательность, чем хронологическая</a:t>
            </a:r>
          </a:p>
          <a:p>
            <a:pPr eaLnBrk="1" hangingPunct="1"/>
            <a:r>
              <a:rPr kumimoji="0" lang="ru-RU" altLang="en-US" sz="1800" dirty="0"/>
              <a:t>Ответы тоже нужно редактировать</a:t>
            </a:r>
          </a:p>
          <a:p>
            <a:endParaRPr lang="x-none" dirty="0"/>
          </a:p>
        </p:txBody>
      </p:sp>
      <p:pic>
        <p:nvPicPr>
          <p:cNvPr id="5" name="Picture 5" descr="editor">
            <a:extLst>
              <a:ext uri="{FF2B5EF4-FFF2-40B4-BE49-F238E27FC236}">
                <a16:creationId xmlns:a16="http://schemas.microsoft.com/office/drawing/2014/main" xmlns="" id="{B109C168-DCB7-63FE-8EE5-45D2ECA018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73991" y="2603500"/>
            <a:ext cx="3387830" cy="3416300"/>
          </a:xfrm>
        </p:spPr>
      </p:pic>
    </p:spTree>
    <p:extLst>
      <p:ext uri="{BB962C8B-B14F-4D97-AF65-F5344CB8AC3E}">
        <p14:creationId xmlns:p14="http://schemas.microsoft.com/office/powerpoint/2010/main" xmlns="" val="83956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6F691-A1EB-683F-71DF-A3063F75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Возможные задания</a:t>
            </a:r>
            <a:endParaRPr lang="x-non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B0101D0-903B-4045-4B22-7D94D039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основе предложенных фактов выбрать жанр, исходя из типа информации и целей журналиста</a:t>
            </a:r>
          </a:p>
          <a:p>
            <a:r>
              <a:rPr lang="ru-RU" dirty="0"/>
              <a:t>Составить план новости (бриф, включающий список источников)</a:t>
            </a:r>
          </a:p>
          <a:p>
            <a:r>
              <a:rPr lang="ru-RU" dirty="0"/>
              <a:t>Написать новость, используя бриф</a:t>
            </a:r>
            <a:endParaRPr lang="x-none" dirty="0"/>
          </a:p>
          <a:p>
            <a:r>
              <a:rPr lang="ru-RU" dirty="0"/>
              <a:t>Вспомнить самое запомнившееся событие, составить план репортажа (включая список участников), написать об этом репортаж</a:t>
            </a:r>
          </a:p>
          <a:p>
            <a:r>
              <a:rPr lang="ru-RU" dirty="0"/>
              <a:t>Поделить класс на пары, поиграть в интервью</a:t>
            </a:r>
          </a:p>
        </p:txBody>
      </p:sp>
    </p:spTree>
    <p:extLst>
      <p:ext uri="{BB962C8B-B14F-4D97-AF65-F5344CB8AC3E}">
        <p14:creationId xmlns:p14="http://schemas.microsoft.com/office/powerpoint/2010/main" xmlns="" val="2538135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BEDD-A2B6-05FE-7F2B-70E651DF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Домашнее задание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643E1-9E16-FA22-EF59-8AE4621B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49976"/>
            <a:ext cx="8825659" cy="2769824"/>
          </a:xfrm>
        </p:spPr>
        <p:txBody>
          <a:bodyPr/>
          <a:lstStyle/>
          <a:p>
            <a:r>
              <a:rPr lang="ru-RU" dirty="0"/>
              <a:t>Придумать две темы для «Деловых ведомостей», о которых можно было бы написать</a:t>
            </a:r>
          </a:p>
          <a:p>
            <a:r>
              <a:rPr lang="ru-RU" dirty="0"/>
              <a:t>Темы должны учитывать специфику экономического издания</a:t>
            </a:r>
          </a:p>
          <a:p>
            <a:r>
              <a:rPr lang="ru-RU" dirty="0"/>
              <a:t>Аргументируйте: почему это должно быть интересно?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53852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C4A01-199F-F4ED-6DF6-58C06CD9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Играем! </a:t>
            </a:r>
            <a:r>
              <a:rPr lang="ru-RU" b="1" dirty="0">
                <a:sym typeface="Wingdings" pitchFamily="2" charset="2"/>
              </a:rPr>
              <a:t></a:t>
            </a:r>
            <a:endParaRPr lang="x-none" b="1" dirty="0"/>
          </a:p>
        </p:txBody>
      </p:sp>
      <p:pic>
        <p:nvPicPr>
          <p:cNvPr id="4" name="Picture 5" descr="intervu-s-blogerom">
            <a:extLst>
              <a:ext uri="{FF2B5EF4-FFF2-40B4-BE49-F238E27FC236}">
                <a16:creationId xmlns:a16="http://schemas.microsoft.com/office/drawing/2014/main" xmlns="" id="{C58FCEBF-AFA2-399B-3EAF-944903F83E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74553" y="2776251"/>
            <a:ext cx="5574535" cy="3108081"/>
          </a:xfrm>
        </p:spPr>
      </p:pic>
    </p:spTree>
    <p:extLst>
      <p:ext uri="{BB962C8B-B14F-4D97-AF65-F5344CB8AC3E}">
        <p14:creationId xmlns:p14="http://schemas.microsoft.com/office/powerpoint/2010/main" xmlns="" val="357188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4B4D6-1287-1F9B-2279-88448F04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Новость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24BBD7-5749-8406-F6D9-51CAD2C7A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902022"/>
            <a:ext cx="4825159" cy="311777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Когда?</a:t>
            </a:r>
            <a:r>
              <a:rPr lang="ru-RU" dirty="0"/>
              <a:t> Как только становится известно о чем-то новом, что преодолевает новостной порог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/>
              <a:t>оперативная информация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Форма:</a:t>
            </a:r>
            <a:r>
              <a:rPr lang="ru-RU" dirty="0"/>
              <a:t> передает только факты, нейтральна, может быть без подробностей</a:t>
            </a:r>
          </a:p>
          <a:p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2276C03-EF6E-B3BB-AC4C-5917BEAB67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955" y="2358887"/>
            <a:ext cx="4583236" cy="3829877"/>
          </a:xfrm>
        </p:spPr>
      </p:pic>
    </p:spTree>
    <p:extLst>
      <p:ext uri="{BB962C8B-B14F-4D97-AF65-F5344CB8AC3E}">
        <p14:creationId xmlns:p14="http://schemas.microsoft.com/office/powerpoint/2010/main" xmlns="" val="39735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3373E-5DA3-3980-0C87-9DD1E5EB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x-none" b="1" dirty="0"/>
              <a:t>Репортаж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8A9FDD-DA32-4545-9EAF-1F4BD7A5D9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en-US" sz="1800" b="1" dirty="0">
                <a:solidFill>
                  <a:srgbClr val="FF0000"/>
                </a:solidFill>
              </a:rPr>
              <a:t>Когда?</a:t>
            </a:r>
            <a:r>
              <a:rPr lang="ru-RU" altLang="en-US" sz="1800" dirty="0"/>
              <a:t> Есть событие, оно продолжается и оно интересно вашей аудитории; к</a:t>
            </a:r>
            <a:r>
              <a:rPr lang="ru-RU" altLang="x-none" sz="1800" dirty="0"/>
              <a:t>олоритность, сценичность (слет любителей ретро-авто); динамичность (спортивные мероприятия); острая социальность и общественная значимость («</a:t>
            </a:r>
            <a:r>
              <a:rPr lang="ru-RU" altLang="x-none" sz="1800" dirty="0" err="1"/>
              <a:t>заброшки</a:t>
            </a:r>
            <a:r>
              <a:rPr lang="ru-RU" altLang="x-none" sz="1800" dirty="0"/>
              <a:t>» в </a:t>
            </a:r>
            <a:r>
              <a:rPr lang="ru-RU" altLang="x-none" sz="1800" dirty="0" err="1"/>
              <a:t>Сиргала</a:t>
            </a:r>
            <a:r>
              <a:rPr lang="ru-RU" altLang="x-none" sz="1800" dirty="0"/>
              <a:t>, митинг протеста)</a:t>
            </a:r>
          </a:p>
          <a:p>
            <a:r>
              <a:rPr lang="ru-RU" altLang="en-US" sz="1800" b="1" dirty="0">
                <a:solidFill>
                  <a:srgbClr val="FF0000"/>
                </a:solidFill>
              </a:rPr>
              <a:t>Цель:</a:t>
            </a:r>
            <a:r>
              <a:rPr lang="ru-RU" altLang="en-US" sz="1800" dirty="0"/>
              <a:t> подробная информация, эмоциональное воздействие </a:t>
            </a:r>
          </a:p>
          <a:p>
            <a:r>
              <a:rPr lang="ru-RU" altLang="en-US" sz="1800" b="1" dirty="0">
                <a:solidFill>
                  <a:srgbClr val="FF0000"/>
                </a:solidFill>
              </a:rPr>
              <a:t>Форма:</a:t>
            </a:r>
            <a:r>
              <a:rPr lang="ru-RU" altLang="en-US" sz="1800" dirty="0"/>
              <a:t> эффект присутствия, репортажного настоящего, может включать оценку, важны детали и подробности, развертывание события во времени</a:t>
            </a:r>
          </a:p>
          <a:p>
            <a:endParaRPr lang="x-none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64C3F942-15FB-7108-FCF4-81C3F5E222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08713" y="2999465"/>
            <a:ext cx="4824412" cy="2624369"/>
          </a:xfrm>
        </p:spPr>
      </p:pic>
    </p:spTree>
    <p:extLst>
      <p:ext uri="{BB962C8B-B14F-4D97-AF65-F5344CB8AC3E}">
        <p14:creationId xmlns:p14="http://schemas.microsoft.com/office/powerpoint/2010/main" xmlns="" val="815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D679B-1B82-38B7-07E8-24CF651C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x-none" b="1" dirty="0">
                <a:solidFill>
                  <a:schemeClr val="bg1"/>
                </a:solidFill>
              </a:rPr>
              <a:t>Сравним!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419302-42EF-76A0-9E35-713B9F0473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x-none" dirty="0">
                <a:solidFill>
                  <a:srgbClr val="FF0000"/>
                </a:solidFill>
              </a:rPr>
              <a:t>Сыро, по углам плесень, маленькая девочка закутана в три кофты</a:t>
            </a:r>
            <a:r>
              <a:rPr lang="ru-RU" altLang="x-none" dirty="0"/>
              <a:t>, но это не спасает от холода. Электричество в семье Ивановых отключили за неуплату три месяца назад. Мы </a:t>
            </a:r>
            <a:r>
              <a:rPr lang="ru-RU" altLang="x-none" dirty="0">
                <a:solidFill>
                  <a:srgbClr val="FF0000"/>
                </a:solidFill>
              </a:rPr>
              <a:t>проходим</a:t>
            </a:r>
            <a:r>
              <a:rPr lang="ru-RU" altLang="x-none" dirty="0"/>
              <a:t> на кухню. «Как же вы готовите?» – спрашиваю я. «Спасает походная плитка», - </a:t>
            </a:r>
            <a:r>
              <a:rPr lang="ru-RU" altLang="x-none" dirty="0">
                <a:solidFill>
                  <a:srgbClr val="FF0000"/>
                </a:solidFill>
              </a:rPr>
              <a:t>безнадежно</a:t>
            </a:r>
            <a:r>
              <a:rPr lang="ru-RU" altLang="x-none" dirty="0"/>
              <a:t> говорит хозяин.</a:t>
            </a:r>
            <a:endParaRPr lang="x-none" altLang="x-none" dirty="0"/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96EC23-7DFF-31EE-F7B9-ABDEB9D8D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x-none" dirty="0"/>
              <a:t>Из-за резкого подорожания электричества многие семьи испытывают трудности. Семья Ивановых влезла в долги и осталась без света. На данный момент сумма их задолженности вместе с процентами составляет 440 евро. Выплатить их семье не под силу.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872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A6160-0431-9645-E997-58AF8E4B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Интервью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537BB-6F63-959A-1DC0-1A36C1D53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99133"/>
            <a:ext cx="4825158" cy="332066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Когда?</a:t>
            </a:r>
            <a:r>
              <a:rPr lang="ru-RU" dirty="0"/>
              <a:t> Есть собеседник</a:t>
            </a:r>
            <a:endParaRPr lang="x-none" dirty="0"/>
          </a:p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/>
              <a:t> в зависимости от типа интервью - информирование, анализ, экспертиза, дать портрет героя</a:t>
            </a:r>
          </a:p>
          <a:p>
            <a:r>
              <a:rPr lang="ru-RU" b="1" dirty="0">
                <a:solidFill>
                  <a:srgbClr val="FF0000"/>
                </a:solidFill>
              </a:rPr>
              <a:t>Форма:</a:t>
            </a:r>
            <a:r>
              <a:rPr lang="ru-RU" dirty="0"/>
              <a:t> вопросно-ответная/портретная статья</a:t>
            </a:r>
          </a:p>
          <a:p>
            <a:endParaRPr lang="x-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DB41E64-9066-A2C3-C3B5-7270B0596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7021" y="2603500"/>
            <a:ext cx="4824412" cy="3015257"/>
          </a:xfrm>
        </p:spPr>
      </p:pic>
    </p:spTree>
    <p:extLst>
      <p:ext uri="{BB962C8B-B14F-4D97-AF65-F5344CB8AC3E}">
        <p14:creationId xmlns:p14="http://schemas.microsoft.com/office/powerpoint/2010/main" xmlns="" val="2120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5A4D3-7793-4AFC-AD73-2F21D284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выбрать тему и жанр?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F5795D-4529-0263-638C-5E4AE98B4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796209"/>
            <a:ext cx="4825158" cy="3223592"/>
          </a:xfrm>
        </p:spPr>
        <p:txBody>
          <a:bodyPr/>
          <a:lstStyle/>
          <a:p>
            <a:r>
              <a:rPr lang="ru-RU" dirty="0"/>
              <a:t>Есть ли инфоповод/новый факт? Чем это отличается на общем фоне? (оцените знания аудитории!)</a:t>
            </a:r>
          </a:p>
          <a:p>
            <a:r>
              <a:rPr lang="ru-RU" dirty="0"/>
              <a:t>Есть ли длящееся событие?</a:t>
            </a:r>
          </a:p>
          <a:p>
            <a:r>
              <a:rPr lang="ru-RU" dirty="0"/>
              <a:t>Есть ли связанный с ним интересный персонаж?</a:t>
            </a:r>
          </a:p>
          <a:p>
            <a:r>
              <a:rPr lang="ru-RU" dirty="0"/>
              <a:t>Есть ли здесь проблема/злоупотребление?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B690260E-25F3-6111-FF12-FC7A93681D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890" y="2694761"/>
            <a:ext cx="4824412" cy="2704969"/>
          </a:xfrm>
        </p:spPr>
      </p:pic>
    </p:spTree>
    <p:extLst>
      <p:ext uri="{BB962C8B-B14F-4D97-AF65-F5344CB8AC3E}">
        <p14:creationId xmlns:p14="http://schemas.microsoft.com/office/powerpoint/2010/main" xmlns="" val="32451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B1EA0-EF26-F666-DE72-DB3169B6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 dirty="0">
                <a:solidFill>
                  <a:schemeClr val="bg1"/>
                </a:solidFill>
              </a:rPr>
              <a:t>Новость как жанр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28038F7-215A-33A2-DF17-4CDBCEB2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•"/>
            </a:pPr>
            <a:r>
              <a:rPr lang="ru-RU" altLang="en-US" b="1" dirty="0"/>
              <a:t>Нейтральна (не содержит оценок)</a:t>
            </a:r>
          </a:p>
          <a:p>
            <a:pPr marL="457200" indent="-457200" algn="l">
              <a:buFontTx/>
              <a:buChar char="•"/>
            </a:pPr>
            <a:r>
              <a:rPr lang="ru-RU" altLang="en-US" b="1" dirty="0"/>
              <a:t>Четко передает только то, что случилось (основана на фактах)</a:t>
            </a:r>
          </a:p>
          <a:p>
            <a:pPr marL="457200" indent="-457200" algn="l">
              <a:buFontTx/>
              <a:buChar char="•"/>
            </a:pPr>
            <a:r>
              <a:rPr lang="ru-RU" altLang="en-US" b="1" dirty="0"/>
              <a:t>Автор спрятан</a:t>
            </a:r>
          </a:p>
          <a:p>
            <a:pPr marL="457200" indent="-457200" algn="l">
              <a:buFontTx/>
              <a:buChar char="•"/>
            </a:pPr>
            <a:endParaRPr lang="ru-RU" altLang="en-US" b="1" dirty="0"/>
          </a:p>
          <a:p>
            <a:pPr marL="0" indent="0" algn="ctr">
              <a:buNone/>
            </a:pPr>
            <a:r>
              <a:rPr lang="ru-RU" altLang="en-US" b="1" dirty="0"/>
              <a:t>Где взять новость?</a:t>
            </a:r>
          </a:p>
          <a:p>
            <a:pPr marL="457200" indent="-457200" algn="l">
              <a:buFontTx/>
              <a:buChar char="•"/>
            </a:pPr>
            <a:endParaRPr lang="ru-RU" b="1" dirty="0"/>
          </a:p>
          <a:p>
            <a:pPr eaLnBrk="1" hangingPunct="1"/>
            <a:r>
              <a:rPr lang="ru-RU" altLang="en-US" b="1" dirty="0"/>
              <a:t>Официальные источники</a:t>
            </a:r>
          </a:p>
          <a:p>
            <a:pPr eaLnBrk="1" hangingPunct="1"/>
            <a:r>
              <a:rPr lang="ru-RU" altLang="en-US" b="1" dirty="0">
                <a:solidFill>
                  <a:srgbClr val="FF0000"/>
                </a:solidFill>
              </a:rPr>
              <a:t>Очевидцы</a:t>
            </a:r>
            <a:r>
              <a:rPr lang="ru-RU" altLang="en-US" b="1" dirty="0"/>
              <a:t>/читатели/</a:t>
            </a:r>
            <a:r>
              <a:rPr lang="ru-RU" altLang="en-US" b="1" dirty="0">
                <a:solidFill>
                  <a:srgbClr val="FF0000"/>
                </a:solidFill>
              </a:rPr>
              <a:t>вы сами (гражданская журналистика)</a:t>
            </a:r>
          </a:p>
          <a:p>
            <a:pPr eaLnBrk="1" hangingPunct="1"/>
            <a:r>
              <a:rPr lang="ru-RU" altLang="en-US" b="1" dirty="0">
                <a:solidFill>
                  <a:srgbClr val="FF0000"/>
                </a:solidFill>
              </a:rPr>
              <a:t>Социальные сети</a:t>
            </a:r>
          </a:p>
          <a:p>
            <a:pPr eaLnBrk="1" hangingPunct="1"/>
            <a:r>
              <a:rPr lang="ru-RU" altLang="en-US" b="1" dirty="0"/>
              <a:t>Другие СМИ</a:t>
            </a:r>
          </a:p>
          <a:p>
            <a:pPr marL="457200" indent="-457200" algn="l">
              <a:buFontTx/>
              <a:buChar char="•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0605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{DD9514D7-39A3-B54F-98C6-640D0BDF4847}tf10001076</Template>
  <TotalTime>283</TotalTime>
  <Words>1332</Words>
  <Application>Microsoft Office PowerPoint</Application>
  <PresentationFormat>Произвольный</PresentationFormat>
  <Paragraphs>169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Ion Boardroom</vt:lpstr>
      <vt:lpstr>Как устроены журналистские тексты</vt:lpstr>
      <vt:lpstr>Информационные и аналитические жанры</vt:lpstr>
      <vt:lpstr>Тема: рост цен на электричество</vt:lpstr>
      <vt:lpstr>Новость</vt:lpstr>
      <vt:lpstr>Репортаж</vt:lpstr>
      <vt:lpstr>Сравним!</vt:lpstr>
      <vt:lpstr>Интервью</vt:lpstr>
      <vt:lpstr>Как выбрать тему и жанр?</vt:lpstr>
      <vt:lpstr>Новость как жанр</vt:lpstr>
      <vt:lpstr>О чем стоит писать?</vt:lpstr>
      <vt:lpstr>Из чего состоит новость?</vt:lpstr>
      <vt:lpstr>Новость века!</vt:lpstr>
      <vt:lpstr>Типичные ошибки</vt:lpstr>
      <vt:lpstr>Как превратить это в нормальную новость? </vt:lpstr>
      <vt:lpstr>Придумайте новость!</vt:lpstr>
      <vt:lpstr>Есть ли у вас вопросы?</vt:lpstr>
      <vt:lpstr>Репортаж и его особенности</vt:lpstr>
      <vt:lpstr>Структура репортажа</vt:lpstr>
      <vt:lpstr>Емкий абзац</vt:lpstr>
      <vt:lpstr>Сценический лид</vt:lpstr>
      <vt:lpstr>Лучший рецепт лида!</vt:lpstr>
      <vt:lpstr>Кульминация и концовка репортажа </vt:lpstr>
      <vt:lpstr>Типичные ошибки</vt:lpstr>
      <vt:lpstr>Интервью и с кем его делать</vt:lpstr>
      <vt:lpstr>Подготовка к интервью</vt:lpstr>
      <vt:lpstr>Готовим вопросы!</vt:lpstr>
      <vt:lpstr>Как задать вопрос?</vt:lpstr>
      <vt:lpstr>Открытый и закрытый вопрос</vt:lpstr>
      <vt:lpstr>Композиция вопросника</vt:lpstr>
      <vt:lpstr>Начало</vt:lpstr>
      <vt:lpstr>Как вытянуть из него все?</vt:lpstr>
      <vt:lpstr>Заключение</vt:lpstr>
      <vt:lpstr>Оформление интервью</vt:lpstr>
      <vt:lpstr>Правила редактуры</vt:lpstr>
      <vt:lpstr>Возможные задания</vt:lpstr>
      <vt:lpstr>Домашнее задание</vt:lpstr>
      <vt:lpstr>Играем!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устроены журналистские тексты</dc:title>
  <dc:creator>olesja.lagashina@gmail.com</dc:creator>
  <cp:lastModifiedBy>Basil</cp:lastModifiedBy>
  <cp:revision>63</cp:revision>
  <dcterms:created xsi:type="dcterms:W3CDTF">2022-10-23T18:50:01Z</dcterms:created>
  <dcterms:modified xsi:type="dcterms:W3CDTF">2025-03-25T12:12:10Z</dcterms:modified>
</cp:coreProperties>
</file>