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handoutMasterIdLst>
    <p:handoutMasterId r:id="rId13"/>
  </p:handoutMasterIdLst>
  <p:sldIdLst>
    <p:sldId id="256" r:id="rId2"/>
    <p:sldId id="322" r:id="rId3"/>
    <p:sldId id="323" r:id="rId4"/>
    <p:sldId id="262" r:id="rId5"/>
    <p:sldId id="328" r:id="rId6"/>
    <p:sldId id="331" r:id="rId7"/>
    <p:sldId id="265" r:id="rId8"/>
    <p:sldId id="344" r:id="rId9"/>
    <p:sldId id="305" r:id="rId10"/>
    <p:sldId id="345" r:id="rId11"/>
  </p:sldIdLst>
  <p:sldSz cx="12192000" cy="6858000"/>
  <p:notesSz cx="6858000" cy="9144000"/>
  <p:embeddedFontLst>
    <p:embeddedFont>
      <p:font typeface="Helvetica Neue" panose="020B0604020202020204" charset="0"/>
      <p:regular r:id="rId14"/>
      <p:bold r:id="rId15"/>
      <p:italic r:id="rId16"/>
      <p:boldItalic r:id="rId17"/>
    </p:embeddedFont>
    <p:embeddedFont>
      <p:font typeface="Rubik" panose="020B0604020202020204" charset="-79"/>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6" roundtripDataSignature="AMtx7miK+eB9dNapZWXxx6xXoqTypXIO8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512" autoAdjust="0"/>
    <p:restoredTop sz="82034" autoAdjust="0"/>
  </p:normalViewPr>
  <p:slideViewPr>
    <p:cSldViewPr snapToGrid="0">
      <p:cViewPr varScale="1">
        <p:scale>
          <a:sx n="78" d="100"/>
          <a:sy n="78" d="100"/>
        </p:scale>
        <p:origin x="168" y="67"/>
      </p:cViewPr>
      <p:guideLst/>
    </p:cSldViewPr>
  </p:slideViewPr>
  <p:outlineViewPr>
    <p:cViewPr>
      <p:scale>
        <a:sx n="33" d="100"/>
        <a:sy n="33" d="100"/>
      </p:scale>
      <p:origin x="0" y="-14098"/>
    </p:cViewPr>
  </p:outlineViewPr>
  <p:notesTextViewPr>
    <p:cViewPr>
      <p:scale>
        <a:sx n="1" d="1"/>
        <a:sy n="1" d="1"/>
      </p:scale>
      <p:origin x="0" y="-5"/>
    </p:cViewPr>
  </p:notesTextViewPr>
  <p:sorterViewPr>
    <p:cViewPr>
      <p:scale>
        <a:sx n="100" d="100"/>
        <a:sy n="100" d="100"/>
      </p:scale>
      <p:origin x="0" y="-1392"/>
    </p:cViewPr>
  </p:sorterViewPr>
  <p:notesViewPr>
    <p:cSldViewPr snapToGrid="0">
      <p:cViewPr varScale="1">
        <p:scale>
          <a:sx n="72" d="100"/>
          <a:sy n="72" d="100"/>
        </p:scale>
        <p:origin x="301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89"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87"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90"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86"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E6BC0-D0AE-4D3E-BD40-B973A870DE1C}" type="doc">
      <dgm:prSet loTypeId="urn:microsoft.com/office/officeart/2005/8/layout/cycle1" loCatId="cycle" qsTypeId="urn:microsoft.com/office/officeart/2005/8/quickstyle/simple1" qsCatId="simple" csTypeId="urn:microsoft.com/office/officeart/2005/8/colors/accent2_2" csCatId="accent2" phldr="1"/>
      <dgm:spPr/>
      <dgm:t>
        <a:bodyPr/>
        <a:lstStyle/>
        <a:p>
          <a:endParaRPr lang="en-US"/>
        </a:p>
      </dgm:t>
    </dgm:pt>
    <dgm:pt modelId="{24172C2C-2013-4351-A186-A6FE7CA55465}">
      <dgm:prSet custT="1"/>
      <dgm:spPr/>
      <dgm:t>
        <a:bodyPr/>
        <a:lstStyle/>
        <a:p>
          <a:r>
            <a:rPr lang="et-EE" sz="2400"/>
            <a:t>Infokorratus, milles orienteerumine väga raske </a:t>
          </a:r>
          <a:r>
            <a:rPr lang="et-EE" sz="1800">
              <a:solidFill>
                <a:schemeClr val="accent5"/>
              </a:solidFill>
            </a:rPr>
            <a:t>(Wardle &amp; Derakshan, 2017). </a:t>
          </a:r>
          <a:endParaRPr lang="en-US" sz="1800">
            <a:solidFill>
              <a:schemeClr val="accent5"/>
            </a:solidFill>
          </a:endParaRPr>
        </a:p>
      </dgm:t>
    </dgm:pt>
    <dgm:pt modelId="{B18C09AA-7FE1-46B9-8287-1810859C5153}" type="parTrans" cxnId="{874139D0-F96F-413E-9346-A63BEB8581FE}">
      <dgm:prSet/>
      <dgm:spPr/>
      <dgm:t>
        <a:bodyPr/>
        <a:lstStyle/>
        <a:p>
          <a:endParaRPr lang="en-US" sz="2400"/>
        </a:p>
      </dgm:t>
    </dgm:pt>
    <dgm:pt modelId="{2EC42320-C128-46B8-A6FC-C11E0FEBC5FA}" type="sibTrans" cxnId="{874139D0-F96F-413E-9346-A63BEB8581FE}">
      <dgm:prSet/>
      <dgm:spPr/>
      <dgm:t>
        <a:bodyPr/>
        <a:lstStyle/>
        <a:p>
          <a:endParaRPr lang="en-US" sz="2400"/>
        </a:p>
      </dgm:t>
    </dgm:pt>
    <dgm:pt modelId="{D989C34F-CAE5-4A64-B237-D0BA2D5973E5}">
      <dgm:prSet custT="1"/>
      <dgm:spPr/>
      <dgm:t>
        <a:bodyPr/>
        <a:lstStyle/>
        <a:p>
          <a:r>
            <a:rPr lang="et-EE" sz="2400"/>
            <a:t>Meedia vältimise strateegiad </a:t>
          </a:r>
          <a:r>
            <a:rPr lang="et-EE" sz="1800">
              <a:solidFill>
                <a:schemeClr val="accent5"/>
              </a:solidFill>
            </a:rPr>
            <a:t>(Hutchens et al., 2021; Ytre-Arne &amp; Moe, 2021; Briggs &amp; Briggs, 2017; Allaste &amp; Saari, 2020)</a:t>
          </a:r>
          <a:endParaRPr lang="en-US" sz="1800">
            <a:solidFill>
              <a:schemeClr val="accent5"/>
            </a:solidFill>
          </a:endParaRPr>
        </a:p>
      </dgm:t>
    </dgm:pt>
    <dgm:pt modelId="{BDD71297-BBAA-40E8-9BFD-1F3194FC0352}" type="parTrans" cxnId="{1ECD0EE0-C91A-4A9A-B32F-3AFB7A2EBCB2}">
      <dgm:prSet/>
      <dgm:spPr/>
      <dgm:t>
        <a:bodyPr/>
        <a:lstStyle/>
        <a:p>
          <a:endParaRPr lang="en-US" sz="2400"/>
        </a:p>
      </dgm:t>
    </dgm:pt>
    <dgm:pt modelId="{5ED471D6-B783-4999-8A13-13BFF265BD3D}" type="sibTrans" cxnId="{1ECD0EE0-C91A-4A9A-B32F-3AFB7A2EBCB2}">
      <dgm:prSet/>
      <dgm:spPr/>
      <dgm:t>
        <a:bodyPr/>
        <a:lstStyle/>
        <a:p>
          <a:endParaRPr lang="en-US" sz="2400"/>
        </a:p>
      </dgm:t>
    </dgm:pt>
    <dgm:pt modelId="{303C6E73-E19A-46AD-AB6C-869F8B59BF92}">
      <dgm:prSet custT="1"/>
      <dgm:spPr/>
      <dgm:t>
        <a:bodyPr/>
        <a:lstStyle/>
        <a:p>
          <a:r>
            <a:rPr lang="et-EE" sz="2400"/>
            <a:t>Inimesed hirmunud, küünilised, väsinud, maailm liiga kompleksne, info üleküllus </a:t>
          </a:r>
          <a:r>
            <a:rPr lang="et-EE" sz="1800">
              <a:solidFill>
                <a:schemeClr val="accent5"/>
              </a:solidFill>
            </a:rPr>
            <a:t>(Kaur et al., 2021)</a:t>
          </a:r>
          <a:r>
            <a:rPr lang="et-EE" sz="2400">
              <a:solidFill>
                <a:schemeClr val="accent5"/>
              </a:solidFill>
            </a:rPr>
            <a:t> </a:t>
          </a:r>
          <a:r>
            <a:rPr lang="et-EE" sz="2400"/>
            <a:t>ja tähelepanumajandus</a:t>
          </a:r>
          <a:r>
            <a:rPr lang="et-EE" sz="2400">
              <a:solidFill>
                <a:schemeClr val="accent5"/>
              </a:solidFill>
            </a:rPr>
            <a:t> </a:t>
          </a:r>
          <a:r>
            <a:rPr lang="et-EE" sz="1800">
              <a:solidFill>
                <a:schemeClr val="accent5"/>
              </a:solidFill>
            </a:rPr>
            <a:t>(Hendricks &amp; Vestergaard, 2019) </a:t>
          </a:r>
          <a:r>
            <a:rPr lang="et-EE" sz="2400"/>
            <a:t>kurnavad. </a:t>
          </a:r>
          <a:endParaRPr lang="en-US" sz="2400"/>
        </a:p>
      </dgm:t>
    </dgm:pt>
    <dgm:pt modelId="{EBBB038F-772A-4D1A-8E42-B078FE284E92}" type="parTrans" cxnId="{03D92590-469F-4EA6-A747-37CC4F2B8D6D}">
      <dgm:prSet/>
      <dgm:spPr/>
      <dgm:t>
        <a:bodyPr/>
        <a:lstStyle/>
        <a:p>
          <a:endParaRPr lang="en-US" sz="2400"/>
        </a:p>
      </dgm:t>
    </dgm:pt>
    <dgm:pt modelId="{77C47D22-D712-46D7-8CF8-5E120E5F7660}" type="sibTrans" cxnId="{03D92590-469F-4EA6-A747-37CC4F2B8D6D}">
      <dgm:prSet/>
      <dgm:spPr/>
      <dgm:t>
        <a:bodyPr/>
        <a:lstStyle/>
        <a:p>
          <a:endParaRPr lang="en-US" sz="2400"/>
        </a:p>
      </dgm:t>
    </dgm:pt>
    <dgm:pt modelId="{3807A1DF-9C8F-4AE7-894A-0FEC7A1B709D}">
      <dgm:prSet custT="1"/>
      <dgm:spPr/>
      <dgm:t>
        <a:bodyPr/>
        <a:lstStyle/>
        <a:p>
          <a:r>
            <a:rPr lang="et-EE" sz="2400"/>
            <a:t>Ebaviisakusest ja trollimisest saanud veebikeskkondade </a:t>
          </a:r>
          <a:r>
            <a:rPr lang="et-EE" sz="2400" i="1"/>
            <a:t>lingua franca</a:t>
          </a:r>
          <a:r>
            <a:rPr lang="et-EE" sz="2400" i="1">
              <a:solidFill>
                <a:schemeClr val="accent5"/>
              </a:solidFill>
            </a:rPr>
            <a:t> </a:t>
          </a:r>
          <a:r>
            <a:rPr lang="et-EE" sz="1800">
              <a:solidFill>
                <a:schemeClr val="accent5"/>
              </a:solidFill>
            </a:rPr>
            <a:t>(Lutz &amp; Hoffmann, 2017; Jane, 2016). </a:t>
          </a:r>
          <a:endParaRPr lang="en-US" sz="1800">
            <a:solidFill>
              <a:schemeClr val="accent5"/>
            </a:solidFill>
          </a:endParaRPr>
        </a:p>
      </dgm:t>
    </dgm:pt>
    <dgm:pt modelId="{6A7BB969-CBE8-4664-80E2-AE0E2DF10BC0}" type="parTrans" cxnId="{DC6035E7-2017-4F2C-B934-9B6CD8AEAA78}">
      <dgm:prSet/>
      <dgm:spPr/>
      <dgm:t>
        <a:bodyPr/>
        <a:lstStyle/>
        <a:p>
          <a:endParaRPr lang="en-US" sz="2400"/>
        </a:p>
      </dgm:t>
    </dgm:pt>
    <dgm:pt modelId="{55FCCCCB-3935-4F8D-952F-9AA7F360B647}" type="sibTrans" cxnId="{DC6035E7-2017-4F2C-B934-9B6CD8AEAA78}">
      <dgm:prSet/>
      <dgm:spPr/>
      <dgm:t>
        <a:bodyPr/>
        <a:lstStyle/>
        <a:p>
          <a:endParaRPr lang="en-US" sz="2400"/>
        </a:p>
      </dgm:t>
    </dgm:pt>
    <dgm:pt modelId="{2312FA22-E89C-4928-B0FC-AE745E9C2395}">
      <dgm:prSet custT="1"/>
      <dgm:spPr/>
      <dgm:t>
        <a:bodyPr/>
        <a:lstStyle/>
        <a:p>
          <a:r>
            <a:rPr lang="et-EE" sz="2400"/>
            <a:t>“Don’t feed the trolls!” – sotsiaalmeedia vaikuse spiraal </a:t>
          </a:r>
          <a:r>
            <a:rPr lang="et-EE" sz="1800">
              <a:solidFill>
                <a:schemeClr val="accent5"/>
              </a:solidFill>
            </a:rPr>
            <a:t>(Sohn, 2022), </a:t>
          </a:r>
          <a:r>
            <a:rPr lang="et-EE" sz="2400"/>
            <a:t>enesetsensuur </a:t>
          </a:r>
          <a:r>
            <a:rPr lang="et-EE" sz="1800">
              <a:solidFill>
                <a:schemeClr val="accent5"/>
              </a:solidFill>
            </a:rPr>
            <a:t>(Gera et al., 2020), </a:t>
          </a:r>
          <a:r>
            <a:rPr lang="et-EE" sz="2400"/>
            <a:t>trollimentaliteedi ülevõtt </a:t>
          </a:r>
          <a:r>
            <a:rPr lang="et-EE" sz="1800">
              <a:solidFill>
                <a:schemeClr val="accent5"/>
              </a:solidFill>
            </a:rPr>
            <a:t>(Phillips, 2016). </a:t>
          </a:r>
          <a:endParaRPr lang="en-US" sz="1800">
            <a:solidFill>
              <a:schemeClr val="accent5"/>
            </a:solidFill>
          </a:endParaRPr>
        </a:p>
      </dgm:t>
    </dgm:pt>
    <dgm:pt modelId="{B1E54EF3-9038-4A20-B47D-B53228017341}" type="parTrans" cxnId="{431F72C3-4436-4E47-8A19-C5A720863822}">
      <dgm:prSet/>
      <dgm:spPr/>
      <dgm:t>
        <a:bodyPr/>
        <a:lstStyle/>
        <a:p>
          <a:endParaRPr lang="en-US" sz="2400"/>
        </a:p>
      </dgm:t>
    </dgm:pt>
    <dgm:pt modelId="{7AEC585C-09FA-4F92-8E4A-8ECE23DE03C6}" type="sibTrans" cxnId="{431F72C3-4436-4E47-8A19-C5A720863822}">
      <dgm:prSet/>
      <dgm:spPr/>
      <dgm:t>
        <a:bodyPr/>
        <a:lstStyle/>
        <a:p>
          <a:endParaRPr lang="en-US" sz="2400"/>
        </a:p>
      </dgm:t>
    </dgm:pt>
    <dgm:pt modelId="{1F1C5D94-D26C-4EFD-A4B1-1BB9B5B7E5B0}" type="pres">
      <dgm:prSet presAssocID="{EB0E6BC0-D0AE-4D3E-BD40-B973A870DE1C}" presName="cycle" presStyleCnt="0">
        <dgm:presLayoutVars>
          <dgm:dir/>
          <dgm:resizeHandles val="exact"/>
        </dgm:presLayoutVars>
      </dgm:prSet>
      <dgm:spPr/>
    </dgm:pt>
    <dgm:pt modelId="{9F270F61-A95D-4C83-A7C2-8EAA4BEAE60F}" type="pres">
      <dgm:prSet presAssocID="{24172C2C-2013-4351-A186-A6FE7CA55465}" presName="dummy" presStyleCnt="0"/>
      <dgm:spPr/>
    </dgm:pt>
    <dgm:pt modelId="{DB748796-6BD8-42F2-98B6-5E04F0B9056D}" type="pres">
      <dgm:prSet presAssocID="{24172C2C-2013-4351-A186-A6FE7CA55465}" presName="node" presStyleLbl="revTx" presStyleIdx="0" presStyleCnt="5" custScaleX="274033" custScaleY="68178" custRadScaleRad="119499" custRadScaleInc="-42754">
        <dgm:presLayoutVars>
          <dgm:bulletEnabled val="1"/>
        </dgm:presLayoutVars>
      </dgm:prSet>
      <dgm:spPr/>
    </dgm:pt>
    <dgm:pt modelId="{501EFB1C-1C61-4803-A183-A7AE95114025}" type="pres">
      <dgm:prSet presAssocID="{2EC42320-C128-46B8-A6FC-C11E0FEBC5FA}" presName="sibTrans" presStyleLbl="node1" presStyleIdx="0" presStyleCnt="5" custAng="445710" custScaleX="87250" custScaleY="92288" custLinFactNeighborX="-22629" custLinFactNeighborY="-6461"/>
      <dgm:spPr/>
    </dgm:pt>
    <dgm:pt modelId="{9AD83AA7-5D9D-4E3B-A72D-D119F6607357}" type="pres">
      <dgm:prSet presAssocID="{D989C34F-CAE5-4A64-B237-D0BA2D5973E5}" presName="dummy" presStyleCnt="0"/>
      <dgm:spPr/>
    </dgm:pt>
    <dgm:pt modelId="{F1FB416C-C741-47CE-8506-13EEAE008CAA}" type="pres">
      <dgm:prSet presAssocID="{D989C34F-CAE5-4A64-B237-D0BA2D5973E5}" presName="node" presStyleLbl="revTx" presStyleIdx="1" presStyleCnt="5" custScaleX="346571" custScaleY="69845" custRadScaleRad="120828" custRadScaleInc="-89859">
        <dgm:presLayoutVars>
          <dgm:bulletEnabled val="1"/>
        </dgm:presLayoutVars>
      </dgm:prSet>
      <dgm:spPr/>
    </dgm:pt>
    <dgm:pt modelId="{ABE3BCD9-27A3-4EEA-854B-F5F09A637695}" type="pres">
      <dgm:prSet presAssocID="{5ED471D6-B783-4999-8A13-13BFF265BD3D}" presName="sibTrans" presStyleLbl="node1" presStyleIdx="1" presStyleCnt="5" custAng="0" custScaleX="85560" custLinFactNeighborX="-10655" custLinFactNeighborY="423"/>
      <dgm:spPr/>
    </dgm:pt>
    <dgm:pt modelId="{9F150024-6D0C-401B-8B87-C2BB98AAE87D}" type="pres">
      <dgm:prSet presAssocID="{303C6E73-E19A-46AD-AB6C-869F8B59BF92}" presName="dummy" presStyleCnt="0"/>
      <dgm:spPr/>
    </dgm:pt>
    <dgm:pt modelId="{A909F976-4C8C-4A79-8788-EF4FE92B2CB1}" type="pres">
      <dgm:prSet presAssocID="{303C6E73-E19A-46AD-AB6C-869F8B59BF92}" presName="node" presStyleLbl="revTx" presStyleIdx="2" presStyleCnt="5" custScaleX="567570" custScaleY="79557" custRadScaleRad="121203" custRadScaleInc="19474">
        <dgm:presLayoutVars>
          <dgm:bulletEnabled val="1"/>
        </dgm:presLayoutVars>
      </dgm:prSet>
      <dgm:spPr/>
    </dgm:pt>
    <dgm:pt modelId="{656D7218-7778-4390-9A83-78CB49184470}" type="pres">
      <dgm:prSet presAssocID="{77C47D22-D712-46D7-8CF8-5E120E5F7660}" presName="sibTrans" presStyleLbl="node1" presStyleIdx="2" presStyleCnt="5"/>
      <dgm:spPr/>
    </dgm:pt>
    <dgm:pt modelId="{B3356636-ECC7-476D-ACEA-3A6EAFE24990}" type="pres">
      <dgm:prSet presAssocID="{3807A1DF-9C8F-4AE7-894A-0FEC7A1B709D}" presName="dummy" presStyleCnt="0"/>
      <dgm:spPr/>
    </dgm:pt>
    <dgm:pt modelId="{A533B48B-611B-404F-82E3-BB5E0925CA2A}" type="pres">
      <dgm:prSet presAssocID="{3807A1DF-9C8F-4AE7-894A-0FEC7A1B709D}" presName="node" presStyleLbl="revTx" presStyleIdx="3" presStyleCnt="5" custScaleX="417728" custScaleY="66337" custRadScaleRad="140099" custRadScaleInc="18946">
        <dgm:presLayoutVars>
          <dgm:bulletEnabled val="1"/>
        </dgm:presLayoutVars>
      </dgm:prSet>
      <dgm:spPr/>
    </dgm:pt>
    <dgm:pt modelId="{4EE442F3-7951-49FD-BA9B-A4AFC5DB4A2F}" type="pres">
      <dgm:prSet presAssocID="{55FCCCCB-3935-4F8D-952F-9AA7F360B647}" presName="sibTrans" presStyleLbl="node1" presStyleIdx="3" presStyleCnt="5" custAng="747463" custLinFactNeighborX="6295" custLinFactNeighborY="7316"/>
      <dgm:spPr/>
    </dgm:pt>
    <dgm:pt modelId="{E3923786-8625-49F7-864E-1C3FB611DDFD}" type="pres">
      <dgm:prSet presAssocID="{2312FA22-E89C-4928-B0FC-AE745E9C2395}" presName="dummy" presStyleCnt="0"/>
      <dgm:spPr/>
    </dgm:pt>
    <dgm:pt modelId="{445802C8-AF51-4C60-BA07-F241FEFCCD5A}" type="pres">
      <dgm:prSet presAssocID="{2312FA22-E89C-4928-B0FC-AE745E9C2395}" presName="node" presStyleLbl="revTx" presStyleIdx="4" presStyleCnt="5" custScaleX="375499" custScaleY="101004" custRadScaleRad="156020" custRadScaleInc="-137081">
        <dgm:presLayoutVars>
          <dgm:bulletEnabled val="1"/>
        </dgm:presLayoutVars>
      </dgm:prSet>
      <dgm:spPr/>
    </dgm:pt>
    <dgm:pt modelId="{E19AE71D-6FF9-417A-813C-7C2A3738B8F4}" type="pres">
      <dgm:prSet presAssocID="{7AEC585C-09FA-4F92-8E4A-8ECE23DE03C6}" presName="sibTrans" presStyleLbl="node1" presStyleIdx="4" presStyleCnt="5" custScaleX="79136" custScaleY="93731" custLinFactNeighborX="7864" custLinFactNeighborY="-3605"/>
      <dgm:spPr/>
    </dgm:pt>
  </dgm:ptLst>
  <dgm:cxnLst>
    <dgm:cxn modelId="{EDDCDD16-7DF0-4A96-904B-B0B6A4D21C02}" type="presOf" srcId="{55FCCCCB-3935-4F8D-952F-9AA7F360B647}" destId="{4EE442F3-7951-49FD-BA9B-A4AFC5DB4A2F}" srcOrd="0" destOrd="0" presId="urn:microsoft.com/office/officeart/2005/8/layout/cycle1"/>
    <dgm:cxn modelId="{2BB40F28-46F0-4882-A311-55083FF15E2F}" type="presOf" srcId="{5ED471D6-B783-4999-8A13-13BFF265BD3D}" destId="{ABE3BCD9-27A3-4EEA-854B-F5F09A637695}" srcOrd="0" destOrd="0" presId="urn:microsoft.com/office/officeart/2005/8/layout/cycle1"/>
    <dgm:cxn modelId="{640AF964-5B3A-48A7-9798-240CA0E77850}" type="presOf" srcId="{EB0E6BC0-D0AE-4D3E-BD40-B973A870DE1C}" destId="{1F1C5D94-D26C-4EFD-A4B1-1BB9B5B7E5B0}" srcOrd="0" destOrd="0" presId="urn:microsoft.com/office/officeart/2005/8/layout/cycle1"/>
    <dgm:cxn modelId="{24111476-532C-425F-9A9B-A7E9B91F37F2}" type="presOf" srcId="{7AEC585C-09FA-4F92-8E4A-8ECE23DE03C6}" destId="{E19AE71D-6FF9-417A-813C-7C2A3738B8F4}" srcOrd="0" destOrd="0" presId="urn:microsoft.com/office/officeart/2005/8/layout/cycle1"/>
    <dgm:cxn modelId="{127E1790-4A3F-4AC3-AA0C-31979656E85E}" type="presOf" srcId="{24172C2C-2013-4351-A186-A6FE7CA55465}" destId="{DB748796-6BD8-42F2-98B6-5E04F0B9056D}" srcOrd="0" destOrd="0" presId="urn:microsoft.com/office/officeart/2005/8/layout/cycle1"/>
    <dgm:cxn modelId="{03D92590-469F-4EA6-A747-37CC4F2B8D6D}" srcId="{EB0E6BC0-D0AE-4D3E-BD40-B973A870DE1C}" destId="{303C6E73-E19A-46AD-AB6C-869F8B59BF92}" srcOrd="2" destOrd="0" parTransId="{EBBB038F-772A-4D1A-8E42-B078FE284E92}" sibTransId="{77C47D22-D712-46D7-8CF8-5E120E5F7660}"/>
    <dgm:cxn modelId="{3FBA47B4-86E3-4B5B-9755-80E54C557D2A}" type="presOf" srcId="{303C6E73-E19A-46AD-AB6C-869F8B59BF92}" destId="{A909F976-4C8C-4A79-8788-EF4FE92B2CB1}" srcOrd="0" destOrd="0" presId="urn:microsoft.com/office/officeart/2005/8/layout/cycle1"/>
    <dgm:cxn modelId="{C62FF3B6-9D7E-411B-9514-238DDD73B560}" type="presOf" srcId="{2312FA22-E89C-4928-B0FC-AE745E9C2395}" destId="{445802C8-AF51-4C60-BA07-F241FEFCCD5A}" srcOrd="0" destOrd="0" presId="urn:microsoft.com/office/officeart/2005/8/layout/cycle1"/>
    <dgm:cxn modelId="{431F72C3-4436-4E47-8A19-C5A720863822}" srcId="{EB0E6BC0-D0AE-4D3E-BD40-B973A870DE1C}" destId="{2312FA22-E89C-4928-B0FC-AE745E9C2395}" srcOrd="4" destOrd="0" parTransId="{B1E54EF3-9038-4A20-B47D-B53228017341}" sibTransId="{7AEC585C-09FA-4F92-8E4A-8ECE23DE03C6}"/>
    <dgm:cxn modelId="{874139D0-F96F-413E-9346-A63BEB8581FE}" srcId="{EB0E6BC0-D0AE-4D3E-BD40-B973A870DE1C}" destId="{24172C2C-2013-4351-A186-A6FE7CA55465}" srcOrd="0" destOrd="0" parTransId="{B18C09AA-7FE1-46B9-8287-1810859C5153}" sibTransId="{2EC42320-C128-46B8-A6FC-C11E0FEBC5FA}"/>
    <dgm:cxn modelId="{EF90B3D1-0B4B-40DD-A8F4-9A1C3EAB05FE}" type="presOf" srcId="{D989C34F-CAE5-4A64-B237-D0BA2D5973E5}" destId="{F1FB416C-C741-47CE-8506-13EEAE008CAA}" srcOrd="0" destOrd="0" presId="urn:microsoft.com/office/officeart/2005/8/layout/cycle1"/>
    <dgm:cxn modelId="{5EB0B8DC-7DC3-4948-BCE9-A02A99FCD733}" type="presOf" srcId="{3807A1DF-9C8F-4AE7-894A-0FEC7A1B709D}" destId="{A533B48B-611B-404F-82E3-BB5E0925CA2A}" srcOrd="0" destOrd="0" presId="urn:microsoft.com/office/officeart/2005/8/layout/cycle1"/>
    <dgm:cxn modelId="{93C6B9DD-1CC2-4D1E-8727-A9BC385C5BD1}" type="presOf" srcId="{2EC42320-C128-46B8-A6FC-C11E0FEBC5FA}" destId="{501EFB1C-1C61-4803-A183-A7AE95114025}" srcOrd="0" destOrd="0" presId="urn:microsoft.com/office/officeart/2005/8/layout/cycle1"/>
    <dgm:cxn modelId="{1ECD0EE0-C91A-4A9A-B32F-3AFB7A2EBCB2}" srcId="{EB0E6BC0-D0AE-4D3E-BD40-B973A870DE1C}" destId="{D989C34F-CAE5-4A64-B237-D0BA2D5973E5}" srcOrd="1" destOrd="0" parTransId="{BDD71297-BBAA-40E8-9BFD-1F3194FC0352}" sibTransId="{5ED471D6-B783-4999-8A13-13BFF265BD3D}"/>
    <dgm:cxn modelId="{6FB596E2-D2CF-4B04-BF9C-650EC9523FD1}" type="presOf" srcId="{77C47D22-D712-46D7-8CF8-5E120E5F7660}" destId="{656D7218-7778-4390-9A83-78CB49184470}" srcOrd="0" destOrd="0" presId="urn:microsoft.com/office/officeart/2005/8/layout/cycle1"/>
    <dgm:cxn modelId="{DC6035E7-2017-4F2C-B934-9B6CD8AEAA78}" srcId="{EB0E6BC0-D0AE-4D3E-BD40-B973A870DE1C}" destId="{3807A1DF-9C8F-4AE7-894A-0FEC7A1B709D}" srcOrd="3" destOrd="0" parTransId="{6A7BB969-CBE8-4664-80E2-AE0E2DF10BC0}" sibTransId="{55FCCCCB-3935-4F8D-952F-9AA7F360B647}"/>
    <dgm:cxn modelId="{1EF0BB41-4C59-425D-9F27-3275F76828A7}" type="presParOf" srcId="{1F1C5D94-D26C-4EFD-A4B1-1BB9B5B7E5B0}" destId="{9F270F61-A95D-4C83-A7C2-8EAA4BEAE60F}" srcOrd="0" destOrd="0" presId="urn:microsoft.com/office/officeart/2005/8/layout/cycle1"/>
    <dgm:cxn modelId="{E993065E-2A8F-42F9-8803-76EAD7878588}" type="presParOf" srcId="{1F1C5D94-D26C-4EFD-A4B1-1BB9B5B7E5B0}" destId="{DB748796-6BD8-42F2-98B6-5E04F0B9056D}" srcOrd="1" destOrd="0" presId="urn:microsoft.com/office/officeart/2005/8/layout/cycle1"/>
    <dgm:cxn modelId="{9A1428BD-73F9-49E2-A116-FAFC40334D9F}" type="presParOf" srcId="{1F1C5D94-D26C-4EFD-A4B1-1BB9B5B7E5B0}" destId="{501EFB1C-1C61-4803-A183-A7AE95114025}" srcOrd="2" destOrd="0" presId="urn:microsoft.com/office/officeart/2005/8/layout/cycle1"/>
    <dgm:cxn modelId="{E8C235A8-768E-4683-89A1-4788D5175AFA}" type="presParOf" srcId="{1F1C5D94-D26C-4EFD-A4B1-1BB9B5B7E5B0}" destId="{9AD83AA7-5D9D-4E3B-A72D-D119F6607357}" srcOrd="3" destOrd="0" presId="urn:microsoft.com/office/officeart/2005/8/layout/cycle1"/>
    <dgm:cxn modelId="{EE86503F-2E19-4490-A6B0-F3E13400C3EB}" type="presParOf" srcId="{1F1C5D94-D26C-4EFD-A4B1-1BB9B5B7E5B0}" destId="{F1FB416C-C741-47CE-8506-13EEAE008CAA}" srcOrd="4" destOrd="0" presId="urn:microsoft.com/office/officeart/2005/8/layout/cycle1"/>
    <dgm:cxn modelId="{7D61D745-EF07-4860-BF4B-23A3B463D838}" type="presParOf" srcId="{1F1C5D94-D26C-4EFD-A4B1-1BB9B5B7E5B0}" destId="{ABE3BCD9-27A3-4EEA-854B-F5F09A637695}" srcOrd="5" destOrd="0" presId="urn:microsoft.com/office/officeart/2005/8/layout/cycle1"/>
    <dgm:cxn modelId="{206096DF-1E4F-4E39-8690-B76BBDEBC898}" type="presParOf" srcId="{1F1C5D94-D26C-4EFD-A4B1-1BB9B5B7E5B0}" destId="{9F150024-6D0C-401B-8B87-C2BB98AAE87D}" srcOrd="6" destOrd="0" presId="urn:microsoft.com/office/officeart/2005/8/layout/cycle1"/>
    <dgm:cxn modelId="{DF5248B4-B0D2-4D08-92E0-C5CBE0360411}" type="presParOf" srcId="{1F1C5D94-D26C-4EFD-A4B1-1BB9B5B7E5B0}" destId="{A909F976-4C8C-4A79-8788-EF4FE92B2CB1}" srcOrd="7" destOrd="0" presId="urn:microsoft.com/office/officeart/2005/8/layout/cycle1"/>
    <dgm:cxn modelId="{8FD66E15-3EBF-47C7-A984-A45A131C4D50}" type="presParOf" srcId="{1F1C5D94-D26C-4EFD-A4B1-1BB9B5B7E5B0}" destId="{656D7218-7778-4390-9A83-78CB49184470}" srcOrd="8" destOrd="0" presId="urn:microsoft.com/office/officeart/2005/8/layout/cycle1"/>
    <dgm:cxn modelId="{8E1195E8-1F37-45CF-A36C-6C415DB15E71}" type="presParOf" srcId="{1F1C5D94-D26C-4EFD-A4B1-1BB9B5B7E5B0}" destId="{B3356636-ECC7-476D-ACEA-3A6EAFE24990}" srcOrd="9" destOrd="0" presId="urn:microsoft.com/office/officeart/2005/8/layout/cycle1"/>
    <dgm:cxn modelId="{ACD8ABC5-26E6-43EC-BD49-F8813DEE5084}" type="presParOf" srcId="{1F1C5D94-D26C-4EFD-A4B1-1BB9B5B7E5B0}" destId="{A533B48B-611B-404F-82E3-BB5E0925CA2A}" srcOrd="10" destOrd="0" presId="urn:microsoft.com/office/officeart/2005/8/layout/cycle1"/>
    <dgm:cxn modelId="{B85E31BC-D28E-47C0-9665-8E5C3773C662}" type="presParOf" srcId="{1F1C5D94-D26C-4EFD-A4B1-1BB9B5B7E5B0}" destId="{4EE442F3-7951-49FD-BA9B-A4AFC5DB4A2F}" srcOrd="11" destOrd="0" presId="urn:microsoft.com/office/officeart/2005/8/layout/cycle1"/>
    <dgm:cxn modelId="{5257D117-D602-4C39-8C72-45210E773656}" type="presParOf" srcId="{1F1C5D94-D26C-4EFD-A4B1-1BB9B5B7E5B0}" destId="{E3923786-8625-49F7-864E-1C3FB611DDFD}" srcOrd="12" destOrd="0" presId="urn:microsoft.com/office/officeart/2005/8/layout/cycle1"/>
    <dgm:cxn modelId="{25CC5171-B8D0-414D-8B07-A37535F9D2B8}" type="presParOf" srcId="{1F1C5D94-D26C-4EFD-A4B1-1BB9B5B7E5B0}" destId="{445802C8-AF51-4C60-BA07-F241FEFCCD5A}" srcOrd="13" destOrd="0" presId="urn:microsoft.com/office/officeart/2005/8/layout/cycle1"/>
    <dgm:cxn modelId="{70DAD78F-5F3E-44E2-95D7-CDFA521665B0}" type="presParOf" srcId="{1F1C5D94-D26C-4EFD-A4B1-1BB9B5B7E5B0}" destId="{E19AE71D-6FF9-417A-813C-7C2A3738B8F4}"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48796-6BD8-42F2-98B6-5E04F0B9056D}">
      <dsp:nvSpPr>
        <dsp:cNvPr id="0" name=""/>
        <dsp:cNvSpPr/>
      </dsp:nvSpPr>
      <dsp:spPr>
        <a:xfrm>
          <a:off x="5518656" y="0"/>
          <a:ext cx="4049555" cy="1007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t-EE" sz="2400" kern="1200"/>
            <a:t>Infokorratus, milles orienteerumine väga raske </a:t>
          </a:r>
          <a:r>
            <a:rPr lang="et-EE" sz="1800" kern="1200">
              <a:solidFill>
                <a:schemeClr val="accent5"/>
              </a:solidFill>
            </a:rPr>
            <a:t>(Wardle &amp; Derakshan, 2017). </a:t>
          </a:r>
          <a:endParaRPr lang="en-US" sz="1800" kern="1200">
            <a:solidFill>
              <a:schemeClr val="accent5"/>
            </a:solidFill>
          </a:endParaRPr>
        </a:p>
      </dsp:txBody>
      <dsp:txXfrm>
        <a:off x="5518656" y="0"/>
        <a:ext cx="4049555" cy="1007508"/>
      </dsp:txXfrm>
    </dsp:sp>
    <dsp:sp modelId="{501EFB1C-1C61-4803-A183-A7AE95114025}">
      <dsp:nvSpPr>
        <dsp:cNvPr id="0" name=""/>
        <dsp:cNvSpPr/>
      </dsp:nvSpPr>
      <dsp:spPr>
        <a:xfrm rot="445710">
          <a:off x="3211697" y="168521"/>
          <a:ext cx="4834272" cy="5113413"/>
        </a:xfrm>
        <a:prstGeom prst="circularArrow">
          <a:avLst>
            <a:gd name="adj1" fmla="val 5201"/>
            <a:gd name="adj2" fmla="val 335963"/>
            <a:gd name="adj3" fmla="val 19915350"/>
            <a:gd name="adj4" fmla="val 18143489"/>
            <a:gd name="adj5" fmla="val 6068"/>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FB416C-C741-47CE-8506-13EEAE008CAA}">
      <dsp:nvSpPr>
        <dsp:cNvPr id="0" name=""/>
        <dsp:cNvSpPr/>
      </dsp:nvSpPr>
      <dsp:spPr>
        <a:xfrm>
          <a:off x="6671427" y="2143376"/>
          <a:ext cx="5121494" cy="1032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t-EE" sz="2400" kern="1200"/>
            <a:t>Meedia vältimise strateegiad </a:t>
          </a:r>
          <a:r>
            <a:rPr lang="et-EE" sz="1800" kern="1200">
              <a:solidFill>
                <a:schemeClr val="accent5"/>
              </a:solidFill>
            </a:rPr>
            <a:t>(Hutchens et al., 2021; Ytre-Arne &amp; Moe, 2021; Briggs &amp; Briggs, 2017; Allaste &amp; Saari, 2020)</a:t>
          </a:r>
          <a:endParaRPr lang="en-US" sz="1800" kern="1200">
            <a:solidFill>
              <a:schemeClr val="accent5"/>
            </a:solidFill>
          </a:endParaRPr>
        </a:p>
      </dsp:txBody>
      <dsp:txXfrm>
        <a:off x="6671427" y="2143376"/>
        <a:ext cx="5121494" cy="1032142"/>
      </dsp:txXfrm>
    </dsp:sp>
    <dsp:sp modelId="{ABE3BCD9-27A3-4EEA-854B-F5F09A637695}">
      <dsp:nvSpPr>
        <dsp:cNvPr id="0" name=""/>
        <dsp:cNvSpPr/>
      </dsp:nvSpPr>
      <dsp:spPr>
        <a:xfrm>
          <a:off x="3341048" y="-379287"/>
          <a:ext cx="4740634" cy="5540713"/>
        </a:xfrm>
        <a:prstGeom prst="circularArrow">
          <a:avLst>
            <a:gd name="adj1" fmla="val 5201"/>
            <a:gd name="adj2" fmla="val 335963"/>
            <a:gd name="adj3" fmla="val 4478409"/>
            <a:gd name="adj4" fmla="val 1151221"/>
            <a:gd name="adj5" fmla="val 6068"/>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09F976-4C8C-4A79-8788-EF4FE92B2CB1}">
      <dsp:nvSpPr>
        <dsp:cNvPr id="0" name=""/>
        <dsp:cNvSpPr/>
      </dsp:nvSpPr>
      <dsp:spPr>
        <a:xfrm>
          <a:off x="1831323" y="4790229"/>
          <a:ext cx="8387334" cy="1175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t-EE" sz="2400" kern="1200"/>
            <a:t>Inimesed hirmunud, küünilised, väsinud, maailm liiga kompleksne, info üleküllus </a:t>
          </a:r>
          <a:r>
            <a:rPr lang="et-EE" sz="1800" kern="1200">
              <a:solidFill>
                <a:schemeClr val="accent5"/>
              </a:solidFill>
            </a:rPr>
            <a:t>(Kaur et al., 2021)</a:t>
          </a:r>
          <a:r>
            <a:rPr lang="et-EE" sz="2400" kern="1200">
              <a:solidFill>
                <a:schemeClr val="accent5"/>
              </a:solidFill>
            </a:rPr>
            <a:t> </a:t>
          </a:r>
          <a:r>
            <a:rPr lang="et-EE" sz="2400" kern="1200"/>
            <a:t>ja tähelepanumajandus</a:t>
          </a:r>
          <a:r>
            <a:rPr lang="et-EE" sz="2400" kern="1200">
              <a:solidFill>
                <a:schemeClr val="accent5"/>
              </a:solidFill>
            </a:rPr>
            <a:t> </a:t>
          </a:r>
          <a:r>
            <a:rPr lang="et-EE" sz="1800" kern="1200">
              <a:solidFill>
                <a:schemeClr val="accent5"/>
              </a:solidFill>
            </a:rPr>
            <a:t>(Hendricks &amp; Vestergaard, 2019) </a:t>
          </a:r>
          <a:r>
            <a:rPr lang="et-EE" sz="2400" kern="1200"/>
            <a:t>kurnavad. </a:t>
          </a:r>
          <a:endParaRPr lang="en-US" sz="2400" kern="1200"/>
        </a:p>
      </dsp:txBody>
      <dsp:txXfrm>
        <a:off x="1831323" y="4790229"/>
        <a:ext cx="8387334" cy="1175663"/>
      </dsp:txXfrm>
    </dsp:sp>
    <dsp:sp modelId="{656D7218-7778-4390-9A83-78CB49184470}">
      <dsp:nvSpPr>
        <dsp:cNvPr id="0" name=""/>
        <dsp:cNvSpPr/>
      </dsp:nvSpPr>
      <dsp:spPr>
        <a:xfrm>
          <a:off x="2907454" y="-350881"/>
          <a:ext cx="5540713" cy="5540713"/>
        </a:xfrm>
        <a:prstGeom prst="circularArrow">
          <a:avLst>
            <a:gd name="adj1" fmla="val 5201"/>
            <a:gd name="adj2" fmla="val 335963"/>
            <a:gd name="adj3" fmla="val 7807501"/>
            <a:gd name="adj4" fmla="val 6319594"/>
            <a:gd name="adj5" fmla="val 6068"/>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33B48B-611B-404F-82E3-BB5E0925CA2A}">
      <dsp:nvSpPr>
        <dsp:cNvPr id="0" name=""/>
        <dsp:cNvSpPr/>
      </dsp:nvSpPr>
      <dsp:spPr>
        <a:xfrm>
          <a:off x="0" y="3155253"/>
          <a:ext cx="6173025" cy="980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t-EE" sz="2400" kern="1200"/>
            <a:t>Ebaviisakusest ja trollimisest saanud veebikeskkondade </a:t>
          </a:r>
          <a:r>
            <a:rPr lang="et-EE" sz="2400" i="1" kern="1200"/>
            <a:t>lingua franca</a:t>
          </a:r>
          <a:r>
            <a:rPr lang="et-EE" sz="2400" i="1" kern="1200">
              <a:solidFill>
                <a:schemeClr val="accent5"/>
              </a:solidFill>
            </a:rPr>
            <a:t> </a:t>
          </a:r>
          <a:r>
            <a:rPr lang="et-EE" sz="1800" kern="1200">
              <a:solidFill>
                <a:schemeClr val="accent5"/>
              </a:solidFill>
            </a:rPr>
            <a:t>(Lutz &amp; Hoffmann, 2017; Jane, 2016). </a:t>
          </a:r>
          <a:endParaRPr lang="en-US" sz="1800" kern="1200">
            <a:solidFill>
              <a:schemeClr val="accent5"/>
            </a:solidFill>
          </a:endParaRPr>
        </a:p>
      </dsp:txBody>
      <dsp:txXfrm>
        <a:off x="0" y="3155253"/>
        <a:ext cx="6173025" cy="980303"/>
      </dsp:txXfrm>
    </dsp:sp>
    <dsp:sp modelId="{4EE442F3-7951-49FD-BA9B-A4AFC5DB4A2F}">
      <dsp:nvSpPr>
        <dsp:cNvPr id="0" name=""/>
        <dsp:cNvSpPr/>
      </dsp:nvSpPr>
      <dsp:spPr>
        <a:xfrm rot="747463">
          <a:off x="2543355" y="-689400"/>
          <a:ext cx="5540713" cy="5540713"/>
        </a:xfrm>
        <a:prstGeom prst="circularArrow">
          <a:avLst>
            <a:gd name="adj1" fmla="val 5201"/>
            <a:gd name="adj2" fmla="val 335963"/>
            <a:gd name="adj3" fmla="val 9710977"/>
            <a:gd name="adj4" fmla="val 8579499"/>
            <a:gd name="adj5" fmla="val 6068"/>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5802C8-AF51-4C60-BA07-F241FEFCCD5A}">
      <dsp:nvSpPr>
        <dsp:cNvPr id="0" name=""/>
        <dsp:cNvSpPr/>
      </dsp:nvSpPr>
      <dsp:spPr>
        <a:xfrm>
          <a:off x="0" y="717182"/>
          <a:ext cx="5548981" cy="1492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t-EE" sz="2400" kern="1200"/>
            <a:t>“Don’t feed the trolls!” – sotsiaalmeedia vaikuse spiraal </a:t>
          </a:r>
          <a:r>
            <a:rPr lang="et-EE" sz="1800" kern="1200">
              <a:solidFill>
                <a:schemeClr val="accent5"/>
              </a:solidFill>
            </a:rPr>
            <a:t>(Sohn, 2022), </a:t>
          </a:r>
          <a:r>
            <a:rPr lang="et-EE" sz="2400" kern="1200"/>
            <a:t>enesetsensuur </a:t>
          </a:r>
          <a:r>
            <a:rPr lang="et-EE" sz="1800" kern="1200">
              <a:solidFill>
                <a:schemeClr val="accent5"/>
              </a:solidFill>
            </a:rPr>
            <a:t>(Gera et al., 2020), </a:t>
          </a:r>
          <a:r>
            <a:rPr lang="et-EE" sz="2400" kern="1200"/>
            <a:t>trollimentaliteedi ülevõtt </a:t>
          </a:r>
          <a:r>
            <a:rPr lang="et-EE" sz="1800" kern="1200">
              <a:solidFill>
                <a:schemeClr val="accent5"/>
              </a:solidFill>
            </a:rPr>
            <a:t>(Phillips, 2016). </a:t>
          </a:r>
          <a:endParaRPr lang="en-US" sz="1800" kern="1200">
            <a:solidFill>
              <a:schemeClr val="accent5"/>
            </a:solidFill>
          </a:endParaRPr>
        </a:p>
      </dsp:txBody>
      <dsp:txXfrm>
        <a:off x="0" y="717182"/>
        <a:ext cx="5548981" cy="1492598"/>
      </dsp:txXfrm>
    </dsp:sp>
    <dsp:sp modelId="{E19AE71D-6FF9-417A-813C-7C2A3738B8F4}">
      <dsp:nvSpPr>
        <dsp:cNvPr id="0" name=""/>
        <dsp:cNvSpPr/>
      </dsp:nvSpPr>
      <dsp:spPr>
        <a:xfrm>
          <a:off x="2976874" y="-180911"/>
          <a:ext cx="4384699" cy="5193366"/>
        </a:xfrm>
        <a:prstGeom prst="circularArrow">
          <a:avLst>
            <a:gd name="adj1" fmla="val 5201"/>
            <a:gd name="adj2" fmla="val 335963"/>
            <a:gd name="adj3" fmla="val 16981653"/>
            <a:gd name="adj4" fmla="val 13833386"/>
            <a:gd name="adj5" fmla="val 6068"/>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a:extLst>
              <a:ext uri="{FF2B5EF4-FFF2-40B4-BE49-F238E27FC236}">
                <a16:creationId xmlns:a16="http://schemas.microsoft.com/office/drawing/2014/main" id="{1045E76C-02C0-AE22-8C00-D9CA214ABE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latin typeface="Rubik" panose="020B0604020202020204" charset="-79"/>
              <a:cs typeface="Rubik" panose="020B0604020202020204" charset="-79"/>
            </a:endParaRPr>
          </a:p>
        </p:txBody>
      </p:sp>
      <p:sp>
        <p:nvSpPr>
          <p:cNvPr id="3" name="Kuupäeva kohatäide 2">
            <a:extLst>
              <a:ext uri="{FF2B5EF4-FFF2-40B4-BE49-F238E27FC236}">
                <a16:creationId xmlns:a16="http://schemas.microsoft.com/office/drawing/2014/main" id="{20ABEB3F-E267-A061-12DF-642433C48A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54F675-5A48-47A6-A148-F2B0B5CDDC77}" type="datetimeFigureOut">
              <a:rPr lang="et-EE" smtClean="0">
                <a:latin typeface="Rubik" panose="020B0604020202020204" charset="-79"/>
                <a:cs typeface="Rubik" panose="020B0604020202020204" charset="-79"/>
              </a:rPr>
              <a:t>24.03.2025</a:t>
            </a:fld>
            <a:endParaRPr lang="et-EE">
              <a:latin typeface="Rubik" panose="020B0604020202020204" charset="-79"/>
              <a:cs typeface="Rubik" panose="020B0604020202020204" charset="-79"/>
            </a:endParaRPr>
          </a:p>
        </p:txBody>
      </p:sp>
      <p:sp>
        <p:nvSpPr>
          <p:cNvPr id="4" name="Jaluse kohatäide 3">
            <a:extLst>
              <a:ext uri="{FF2B5EF4-FFF2-40B4-BE49-F238E27FC236}">
                <a16:creationId xmlns:a16="http://schemas.microsoft.com/office/drawing/2014/main" id="{2BC566CB-F1E8-1731-6AF7-1D36EB7E3A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latin typeface="Rubik" panose="020B0604020202020204" charset="-79"/>
              <a:cs typeface="Rubik" panose="020B0604020202020204" charset="-79"/>
            </a:endParaRPr>
          </a:p>
        </p:txBody>
      </p:sp>
      <p:sp>
        <p:nvSpPr>
          <p:cNvPr id="5" name="Slaidinumbri kohatäide 4">
            <a:extLst>
              <a:ext uri="{FF2B5EF4-FFF2-40B4-BE49-F238E27FC236}">
                <a16:creationId xmlns:a16="http://schemas.microsoft.com/office/drawing/2014/main" id="{AD005B61-41EC-780D-D344-6A621C17DA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D0E19E-E7CF-4401-946C-636FD636B030}" type="slidenum">
              <a:rPr lang="et-EE" smtClean="0">
                <a:latin typeface="Rubik" panose="020B0604020202020204" charset="-79"/>
                <a:cs typeface="Rubik" panose="020B0604020202020204" charset="-79"/>
              </a:rPr>
              <a:t>‹#›</a:t>
            </a:fld>
            <a:endParaRPr lang="et-EE">
              <a:latin typeface="Rubik" panose="020B0604020202020204" charset="-79"/>
              <a:cs typeface="Rubik" panose="020B0604020202020204" charset="-79"/>
            </a:endParaRPr>
          </a:p>
        </p:txBody>
      </p:sp>
    </p:spTree>
    <p:extLst>
      <p:ext uri="{BB962C8B-B14F-4D97-AF65-F5344CB8AC3E}">
        <p14:creationId xmlns:p14="http://schemas.microsoft.com/office/powerpoint/2010/main" val="1062247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Rubik" panose="020B0604020202020204" charset="-79"/>
        <a:ea typeface="Rubik" panose="020B0604020202020204" charset="-79"/>
        <a:cs typeface="Rubik" panose="020B0604020202020204" charset="-79"/>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org/10.1080/15205436.2021.1904262"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doi.org/10.1080/1461670X.2021.1952475"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i.org/10.5751/ES-00650-090205"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doi.org/10.1108/JD-04-2014-0065" TargetMode="External"/><Relationship Id="rId4" Type="http://schemas.openxmlformats.org/officeDocument/2006/relationships/hyperlink" Target="https://doi.org/10.3316/informit.83975015541206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2c202d6d3ab_0_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latin typeface="Rubik" panose="020B0604020202020204" charset="-79"/>
              <a:cs typeface="Rubik" panose="020B0604020202020204" charset="-79"/>
            </a:endParaRPr>
          </a:p>
        </p:txBody>
      </p:sp>
      <p:sp>
        <p:nvSpPr>
          <p:cNvPr id="797" name="Google Shape;797;g2c202d6d3ab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a:extLst>
            <a:ext uri="{FF2B5EF4-FFF2-40B4-BE49-F238E27FC236}">
              <a16:creationId xmlns:a16="http://schemas.microsoft.com/office/drawing/2014/main" id="{62FC6321-5493-B5C0-EE9B-EB2C5711B41F}"/>
            </a:ext>
          </a:extLst>
        </p:cNvPr>
        <p:cNvGrpSpPr/>
        <p:nvPr/>
      </p:nvGrpSpPr>
      <p:grpSpPr>
        <a:xfrm>
          <a:off x="0" y="0"/>
          <a:ext cx="0" cy="0"/>
          <a:chOff x="0" y="0"/>
          <a:chExt cx="0" cy="0"/>
        </a:xfrm>
      </p:grpSpPr>
      <p:sp>
        <p:nvSpPr>
          <p:cNvPr id="796" name="Google Shape;796;g2c202d6d3ab_0_68:notes">
            <a:extLst>
              <a:ext uri="{FF2B5EF4-FFF2-40B4-BE49-F238E27FC236}">
                <a16:creationId xmlns:a16="http://schemas.microsoft.com/office/drawing/2014/main" id="{57D1AA27-AC54-5804-05E0-4CE85956AC0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latin typeface="Rubik" panose="020B0604020202020204" charset="-79"/>
              <a:cs typeface="Rubik" panose="020B0604020202020204" charset="-79"/>
            </a:endParaRPr>
          </a:p>
        </p:txBody>
      </p:sp>
      <p:sp>
        <p:nvSpPr>
          <p:cNvPr id="797" name="Google Shape;797;g2c202d6d3ab_0_68:notes">
            <a:extLst>
              <a:ext uri="{FF2B5EF4-FFF2-40B4-BE49-F238E27FC236}">
                <a16:creationId xmlns:a16="http://schemas.microsoft.com/office/drawing/2014/main" id="{87ABAD90-F48D-6444-EE0D-709232CA3F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118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381000" y="685800"/>
            <a:ext cx="6096000" cy="3429000"/>
          </a:xfrm>
        </p:spPr>
      </p:sp>
      <p:sp>
        <p:nvSpPr>
          <p:cNvPr id="3" name="Märkmete kohatäide 2"/>
          <p:cNvSpPr>
            <a:spLocks noGrp="1"/>
          </p:cNvSpPr>
          <p:nvPr>
            <p:ph type="body" idx="1"/>
          </p:nvPr>
        </p:nvSpPr>
        <p:spPr/>
        <p:txBody>
          <a:bodyPr/>
          <a:lstStyle/>
          <a:p>
            <a:pPr marL="158750" indent="0">
              <a:buNone/>
            </a:pPr>
            <a:r>
              <a:rPr lang="et-EE"/>
              <a:t>Esimene õppetund infovastupidavusest: ei tasu kohe kõiki usaldada, kes end eksperdina tutvustavad. Peame leidma julguse küsida: aga kust sina tead? Mis on su ekspertsus? Siin on põgus ülevaade minu taustast, aga eelkõige on teil ehk oluline teada: olen teadlane, kes õpetab, uurib ja nügib rahvusvahelistes võrgustikes meediapädevust. Mu süda hakkas 2014. aastal inforuumi pärast valutama ning kui alguses uurisin valeinfo narratiive, siis nüüd huvitab mind vastupanu. </a:t>
            </a:r>
          </a:p>
        </p:txBody>
      </p:sp>
    </p:spTree>
    <p:extLst>
      <p:ext uri="{BB962C8B-B14F-4D97-AF65-F5344CB8AC3E}">
        <p14:creationId xmlns:p14="http://schemas.microsoft.com/office/powerpoint/2010/main" val="242197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1d8f1cfeaf_0_5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1d8f1cfeaf_0_5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t-EE">
                <a:latin typeface="Rubik" panose="020B0604020202020204" charset="-79"/>
                <a:cs typeface="Rubik" panose="020B0604020202020204" charset="-79"/>
              </a:rPr>
              <a:t>Milles siis probleem on? Mis meie inforuumis toimub? Ega me tajumegi kõik seda väga erinevalt. Algoritmid kujundavad meie inforuumi, ja meie inforuum omakorda meie maailmapilti. Olen kindel, et jõuame kõik kokkuleppele selles osas, et midagi on katki. Ilmselt olete kuulnud termineid nagu </a:t>
            </a:r>
            <a:r>
              <a:rPr lang="et" sz="1100">
                <a:latin typeface="Rubik" panose="020B0604020202020204" charset="-79"/>
                <a:cs typeface="Rubik" panose="020B0604020202020204" charset="-79"/>
              </a:rPr>
              <a:t>infosõda, </a:t>
            </a:r>
            <a:r>
              <a:rPr lang="et" sz="1100" i="1">
                <a:latin typeface="Rubik" panose="020B0604020202020204" charset="-79"/>
                <a:cs typeface="Rubik" panose="020B0604020202020204" charset="-79"/>
              </a:rPr>
              <a:t>fake news</a:t>
            </a:r>
            <a:r>
              <a:rPr lang="et" sz="1100">
                <a:latin typeface="Rubik" panose="020B0604020202020204" charset="-79"/>
                <a:cs typeface="Rubik" panose="020B0604020202020204" charset="-79"/>
              </a:rPr>
              <a:t>, infooperatsioonid, hübriidsõda, desinformatsioon... Lõpuks on need ühe ja sama suure pusle tükid, mis kõnelevad samuti sellest, et midagi on katki ning selleks on süstemaatilised põhjused. Päris hea viisi osata näpuga osutada, et mis meie inforuumis siis katki on, pakub meile infohäirete raamistik.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2c202d6d3ab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1" name="Google Shape;851;g2c202d6d3ab_0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t-EE">
                <a:latin typeface="Rubik" panose="020B0604020202020204" charset="-79"/>
                <a:cs typeface="Rubik" panose="020B0604020202020204" charset="-79"/>
              </a:rPr>
              <a:t>Selline raamistus on meil Euroopa Liidu riikides kasutusel just selleks, et osata vahet teha: mis on tahtlik ja mis on tehtud teadmatusest või oskuste puudumise tõttu? Igaüht ei saa Putini kurjaks käsilaseks tembeldada kui ta ka Kremlile soodsaid valenarratiive või vandenõuteooriaid levitab. Mõelge näiteks oma vanaemale lugemas Tiktoki kommentaare. Selle platvormi kultuur ei ole midagi, mida on lihtne üle tõlkida. Kohti valesti aru saamiseks on palju, alustades valesti kasutatud emojidega. Ka sarkasmi või tähenduse mittemõistmine on infohäire. Aga ega vanaemad Facebookis muidugi paremini ei käitu. </a:t>
            </a:r>
            <a:endParaRPr>
              <a:latin typeface="Rubik" panose="020B0604020202020204" charset="-79"/>
              <a:cs typeface="Rubik" panose="020B0604020202020204" charset="-79"/>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EE">
                <a:latin typeface="Rubik" panose="020B0604020202020204" charset="-79"/>
                <a:cs typeface="Rubik" panose="020B0604020202020204" charset="-79"/>
              </a:rPr>
              <a:t>Me oleme kolleegidega aina enam rääkinud räuskavast infokorratusest. Kui varem oli taolise suhtluse eeldus anonüümsus, siis 2025. aastal saadab teie rahvasaadik ühes teie armsa naabrionuga kõiki Facebookis avalikult sinna, kus päike ei paista. Me oleme jõudnud ka kultuuriliselt sellisesse punkti, et aeglane info tarbimine, süvitsi uurimine, tõe välja selgitamine – see ei ole justkui oluline, ainult tähelepanu on valuuta.</a:t>
            </a:r>
            <a:endParaRPr>
              <a:latin typeface="Rubik" panose="020B0604020202020204" charset="-79"/>
              <a:cs typeface="Rubik" panose="020B0604020202020204" charset="-79"/>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30bbaee2e4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30bbaee2e4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t-EE">
                <a:latin typeface="Rubik" panose="020B0604020202020204" charset="-79"/>
                <a:cs typeface="Rubik" panose="020B0604020202020204" charset="-79"/>
              </a:rPr>
              <a:t>Teeme väikese vahekokkuvõtte. Infokorratus on aina enam süvenem mure, sest infomahud on hoomamatud ja üleküllus enamike meediadieetide puhul vältimatu. Sellest on tekkinud meedia vältimise strateegiad, mis omakorda loovad mullistumist, sest algoritmid kontrollivad lisaks sotsiaalmeediale ka meie otsingutulemusi, uudistevoogu, isegi pangateateid. Universaalset jagatud kogemust on misiganes teemaga väga raske leida isegi ühel nõul olles ja ühes linnas elades, rääkimata üksmeele leidmisest kaluriga Kongutast. Me ei suuda sellega toime tulla, aga kapitalism lõikab info üleküllusest ja meie tähelepanu kaaperdamisest lõputut kasu. Puudub initsiatiiv olukorda süsteemitasandil, näiteks suurte platvormide juhtide poolt, ka muuta. Pigem on kahtlused süvenevad, et ebaviisakus ja trollimine on mitte kõigest isetekkeline nähtus, vaid ka algoritmid näitavad viha, vastuolusid või tülisid tekitavat sisu rohkem. Ragebaitinf ja ragefarming on paljudele siit tuttav... Kokkuvõttes oleme jõudnud sinna, et trollid – olgu nad makstud Kremli käsilased või lihtsalt naljavennad – on inforuumi üle võtnud. Inforuumis on nii palju räuskamist, et suur osa elanikkonnast pigem ei tee suud lahti. Vaikne enamus vaatab, kuidas vali vähemus loob infokorratust aina juurde, ja tsükkel hakkab taas tööle. </a:t>
            </a:r>
            <a:br>
              <a:rPr lang="et-EE">
                <a:latin typeface="Rubik" panose="020B0604020202020204" charset="-79"/>
                <a:cs typeface="Rubik" panose="020B0604020202020204" charset="-79"/>
              </a:rPr>
            </a:br>
            <a:br>
              <a:rPr lang="et-EE">
                <a:latin typeface="Rubik" panose="020B0604020202020204" charset="-79"/>
                <a:cs typeface="Rubik" panose="020B0604020202020204" charset="-79"/>
              </a:rPr>
            </a:br>
            <a:br>
              <a:rPr lang="et-EE">
                <a:latin typeface="Rubik" panose="020B0604020202020204" charset="-79"/>
                <a:cs typeface="Rubik" panose="020B0604020202020204" charset="-79"/>
              </a:rPr>
            </a:br>
            <a:r>
              <a:rPr lang="et-EE">
                <a:latin typeface="Rubik" panose="020B0604020202020204" charset="-79"/>
                <a:cs typeface="Rubik" panose="020B0604020202020204" charset="-79"/>
              </a:rPr>
              <a:t>- </a:t>
            </a:r>
            <a:r>
              <a:rPr lang="en-GB" sz="1800">
                <a:effectLst/>
                <a:latin typeface="Times New Roman" panose="02020603050405020304" pitchFamily="18" charset="0"/>
                <a:ea typeface="Times New Roman" panose="02020603050405020304" pitchFamily="18" charset="0"/>
              </a:rPr>
              <a:t>Sohn, D. (2022). Spiral of silence in the social media era: A simulation approach to the interplay between social networks and mass media. </a:t>
            </a:r>
            <a:r>
              <a:rPr lang="en-GB" sz="1800" i="1">
                <a:effectLst/>
                <a:latin typeface="Times New Roman" panose="02020603050405020304" pitchFamily="18" charset="0"/>
                <a:ea typeface="Times New Roman" panose="02020603050405020304" pitchFamily="18" charset="0"/>
              </a:rPr>
              <a:t>Communication Research, 49(</a:t>
            </a:r>
            <a:r>
              <a:rPr lang="en-GB" sz="1800">
                <a:effectLst/>
                <a:latin typeface="Times New Roman" panose="02020603050405020304" pitchFamily="18" charset="0"/>
                <a:ea typeface="Times New Roman" panose="02020603050405020304" pitchFamily="18" charset="0"/>
              </a:rPr>
              <a:t>1), 139-166.</a:t>
            </a:r>
            <a:endParaRPr lang="et-EE" sz="180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t-EE">
                <a:latin typeface="Rubik" panose="020B0604020202020204" charset="-79"/>
                <a:cs typeface="Rubik" panose="020B0604020202020204" charset="-79"/>
              </a:rPr>
              <a:t>- </a:t>
            </a:r>
            <a:r>
              <a:rPr lang="en-GB" sz="1800">
                <a:effectLst/>
                <a:latin typeface="Times New Roman" panose="02020603050405020304" pitchFamily="18" charset="0"/>
                <a:ea typeface="Times New Roman" panose="02020603050405020304" pitchFamily="18" charset="0"/>
              </a:rPr>
              <a:t>Gera, P., Thomas, N., &amp; Neal, T. (2020, July). Hesitation while posting: A cross-sectional survey of sensitive topics and opinion sharing on social media. In I</a:t>
            </a:r>
            <a:r>
              <a:rPr lang="en-GB" sz="1800" i="1">
                <a:effectLst/>
                <a:latin typeface="Times New Roman" panose="02020603050405020304" pitchFamily="18" charset="0"/>
                <a:ea typeface="Times New Roman" panose="02020603050405020304" pitchFamily="18" charset="0"/>
              </a:rPr>
              <a:t>nternational Conference on Social Media and Society</a:t>
            </a:r>
            <a:r>
              <a:rPr lang="en-GB" sz="1800">
                <a:effectLst/>
                <a:latin typeface="Times New Roman" panose="02020603050405020304" pitchFamily="18" charset="0"/>
                <a:ea typeface="Times New Roman" panose="02020603050405020304" pitchFamily="18" charset="0"/>
              </a:rPr>
              <a:t>, 134-140).</a:t>
            </a:r>
            <a:endParaRPr lang="et-EE" sz="180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t-EE">
                <a:latin typeface="Rubik" panose="020B0604020202020204" charset="-79"/>
                <a:cs typeface="Rubik" panose="020B0604020202020204" charset="-79"/>
              </a:rPr>
              <a:t>- </a:t>
            </a:r>
            <a:r>
              <a:rPr lang="en-GB" sz="1800">
                <a:effectLst/>
                <a:latin typeface="Times New Roman" panose="02020603050405020304" pitchFamily="18" charset="0"/>
                <a:ea typeface="Times New Roman" panose="02020603050405020304" pitchFamily="18" charset="0"/>
              </a:rPr>
              <a:t>Gera, P., Thomas, N., &amp; Neal, T. (2020, July). Hesitation while posting: A cross-sectional survey of sensitive topics and opinion sharing on social media. In I</a:t>
            </a:r>
            <a:r>
              <a:rPr lang="en-GB" sz="1800" i="1">
                <a:effectLst/>
                <a:latin typeface="Times New Roman" panose="02020603050405020304" pitchFamily="18" charset="0"/>
                <a:ea typeface="Times New Roman" panose="02020603050405020304" pitchFamily="18" charset="0"/>
              </a:rPr>
              <a:t>nternational Conference on Social Media and Society</a:t>
            </a:r>
            <a:r>
              <a:rPr lang="en-GB" sz="1800">
                <a:effectLst/>
                <a:latin typeface="Times New Roman" panose="02020603050405020304" pitchFamily="18" charset="0"/>
                <a:ea typeface="Times New Roman" panose="02020603050405020304" pitchFamily="18" charset="0"/>
              </a:rPr>
              <a:t>, 134-140).</a:t>
            </a:r>
            <a:endParaRPr lang="et-EE" sz="180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t-EE">
                <a:latin typeface="Rubik" panose="020B0604020202020204" charset="-79"/>
                <a:cs typeface="Rubik" panose="020B0604020202020204" charset="-79"/>
              </a:rPr>
              <a:t>- </a:t>
            </a:r>
            <a:r>
              <a:rPr lang="en-GB" sz="1800">
                <a:effectLst/>
                <a:latin typeface="Times New Roman" panose="02020603050405020304" pitchFamily="18" charset="0"/>
                <a:ea typeface="Times New Roman" panose="02020603050405020304" pitchFamily="18" charset="0"/>
              </a:rPr>
              <a:t>Wardle, C., &amp; Derakhshan, H. (2017). </a:t>
            </a:r>
            <a:r>
              <a:rPr lang="en-GB" sz="1800" i="1">
                <a:effectLst/>
                <a:latin typeface="Times New Roman" panose="02020603050405020304" pitchFamily="18" charset="0"/>
                <a:ea typeface="Times New Roman" panose="02020603050405020304" pitchFamily="18" charset="0"/>
              </a:rPr>
              <a:t>Information disorder: Toward an interdisciplinary framework for research and policy making</a:t>
            </a:r>
            <a:r>
              <a:rPr lang="en-GB" sz="1800">
                <a:effectLst/>
                <a:latin typeface="Times New Roman" panose="02020603050405020304" pitchFamily="18" charset="0"/>
                <a:ea typeface="Times New Roman" panose="02020603050405020304" pitchFamily="18" charset="0"/>
              </a:rPr>
              <a:t>. Council of Europe report DGI 09.</a:t>
            </a:r>
            <a:endParaRPr lang="et-EE" sz="180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t-EE">
                <a:latin typeface="Rubik" panose="020B0604020202020204" charset="-79"/>
                <a:cs typeface="Rubik" panose="020B0604020202020204" charset="-79"/>
              </a:rPr>
              <a:t>- </a:t>
            </a:r>
            <a:r>
              <a:rPr lang="en-GB" sz="1800">
                <a:effectLst/>
                <a:latin typeface="Times New Roman" panose="02020603050405020304" pitchFamily="18" charset="0"/>
                <a:ea typeface="Times New Roman" panose="02020603050405020304" pitchFamily="18" charset="0"/>
              </a:rPr>
              <a:t>Lutz, C., &amp; Hoffmann, C. P. (2017). The dark side of online participation: exploring non-, passive and negative participation. </a:t>
            </a:r>
            <a:r>
              <a:rPr lang="en-GB" sz="1800" i="1">
                <a:effectLst/>
                <a:latin typeface="Times New Roman" panose="02020603050405020304" pitchFamily="18" charset="0"/>
                <a:ea typeface="Times New Roman" panose="02020603050405020304" pitchFamily="18" charset="0"/>
              </a:rPr>
              <a:t>Information, Communication and Society, 20</a:t>
            </a:r>
            <a:r>
              <a:rPr lang="en-GB" sz="1800">
                <a:effectLst/>
                <a:latin typeface="Times New Roman" panose="02020603050405020304" pitchFamily="18" charset="0"/>
                <a:ea typeface="Times New Roman" panose="02020603050405020304" pitchFamily="18" charset="0"/>
              </a:rPr>
              <a:t>(6), 876–897.</a:t>
            </a:r>
            <a:endParaRPr lang="et-EE" sz="180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t-EE">
                <a:latin typeface="Rubik" panose="020B0604020202020204" charset="-79"/>
                <a:cs typeface="Rubik" panose="020B0604020202020204" charset="-79"/>
              </a:rPr>
              <a:t>- </a:t>
            </a:r>
            <a:r>
              <a:rPr lang="en-GB" sz="1800">
                <a:effectLst/>
                <a:latin typeface="Times New Roman" panose="02020603050405020304" pitchFamily="18" charset="0"/>
                <a:ea typeface="Times New Roman" panose="02020603050405020304" pitchFamily="18" charset="0"/>
              </a:rPr>
              <a:t>Jane, E. A. (2016). Online misogyny and feminist digilantism. </a:t>
            </a:r>
            <a:r>
              <a:rPr lang="en-GB" sz="1800" i="1">
                <a:effectLst/>
                <a:latin typeface="Times New Roman" panose="02020603050405020304" pitchFamily="18" charset="0"/>
                <a:ea typeface="Times New Roman" panose="02020603050405020304" pitchFamily="18" charset="0"/>
              </a:rPr>
              <a:t>Journal of Media &amp; Cultural Studies, 30</a:t>
            </a:r>
            <a:r>
              <a:rPr lang="en-GB" sz="1800">
                <a:effectLst/>
                <a:latin typeface="Times New Roman" panose="02020603050405020304" pitchFamily="18" charset="0"/>
                <a:ea typeface="Times New Roman" panose="02020603050405020304" pitchFamily="18" charset="0"/>
              </a:rPr>
              <a:t>(3), 284-297.</a:t>
            </a:r>
            <a:endParaRPr lang="et-EE" sz="180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t-EE">
                <a:latin typeface="Rubik" panose="020B0604020202020204" charset="-79"/>
                <a:cs typeface="Rubik" panose="020B0604020202020204" charset="-79"/>
              </a:rPr>
              <a:t>- </a:t>
            </a:r>
            <a:r>
              <a:rPr lang="en-GB" sz="1800">
                <a:effectLst/>
                <a:latin typeface="Times New Roman" panose="02020603050405020304" pitchFamily="18" charset="0"/>
                <a:ea typeface="Times New Roman" panose="02020603050405020304" pitchFamily="18" charset="0"/>
              </a:rPr>
              <a:t>Kaur, P., Islam, N., Tandon, A., &amp; Dhir, A. (2021). Social media users’ online subjective well-being and fatigue: A network heterogeneity perspective. </a:t>
            </a:r>
            <a:r>
              <a:rPr lang="en-GB" sz="1800" i="1">
                <a:effectLst/>
                <a:latin typeface="Times New Roman" panose="02020603050405020304" pitchFamily="18" charset="0"/>
                <a:ea typeface="Times New Roman" panose="02020603050405020304" pitchFamily="18" charset="0"/>
              </a:rPr>
              <a:t>Technological Forecasting and Social Change, 172</a:t>
            </a:r>
            <a:r>
              <a:rPr lang="en-GB" sz="1800">
                <a:effectLst/>
                <a:latin typeface="Times New Roman" panose="02020603050405020304" pitchFamily="18" charset="0"/>
                <a:ea typeface="Times New Roman" panose="02020603050405020304" pitchFamily="18" charset="0"/>
              </a:rPr>
              <a:t>, 121039.</a:t>
            </a:r>
            <a:endParaRPr lang="et-EE" sz="180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t-EE">
                <a:latin typeface="Rubik" panose="020B0604020202020204" charset="-79"/>
                <a:cs typeface="Rubik" panose="020B0604020202020204" charset="-79"/>
              </a:rPr>
              <a:t>- </a:t>
            </a:r>
            <a:r>
              <a:rPr lang="en-GB" sz="1800">
                <a:effectLst/>
                <a:latin typeface="Times New Roman" panose="02020603050405020304" pitchFamily="18" charset="0"/>
                <a:ea typeface="Times New Roman" panose="02020603050405020304" pitchFamily="18" charset="0"/>
              </a:rPr>
              <a:t>Hendricks, V. F., &amp; Vestergaard, M. (2019). </a:t>
            </a:r>
            <a:r>
              <a:rPr lang="en-GB" sz="1800" i="1">
                <a:effectLst/>
                <a:latin typeface="Times New Roman" panose="02020603050405020304" pitchFamily="18" charset="0"/>
                <a:ea typeface="Times New Roman" panose="02020603050405020304" pitchFamily="18" charset="0"/>
              </a:rPr>
              <a:t>Reality lost: Markets of attention, misinformation and manipulation</a:t>
            </a:r>
            <a:r>
              <a:rPr lang="en-GB" sz="1800">
                <a:effectLst/>
                <a:latin typeface="Times New Roman" panose="02020603050405020304" pitchFamily="18" charset="0"/>
                <a:ea typeface="Times New Roman" panose="02020603050405020304" pitchFamily="18" charset="0"/>
              </a:rPr>
              <a:t>. Springer Nature.</a:t>
            </a:r>
            <a:endParaRPr lang="et-EE" sz="180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t-EE">
                <a:latin typeface="Rubik" panose="020B0604020202020204" charset="-79"/>
                <a:cs typeface="Rubik" panose="020B0604020202020204" charset="-79"/>
              </a:rPr>
              <a:t>- </a:t>
            </a:r>
            <a:r>
              <a:rPr lang="en-US">
                <a:effectLst/>
              </a:rPr>
              <a:t>Hutchens, M. J., Hmielowski, J. D., Beam, M. A., &amp; Romanova, E. (2021). Trust Over Use: Examining the Roles of Media Use and Media Trust on Misperceptions in the 2016 US Presidential Election. </a:t>
            </a:r>
            <a:r>
              <a:rPr lang="en-US" i="1">
                <a:effectLst/>
              </a:rPr>
              <a:t>Mass Communication and Society</a:t>
            </a:r>
            <a:r>
              <a:rPr lang="en-US">
                <a:effectLst/>
              </a:rPr>
              <a:t>, </a:t>
            </a:r>
            <a:r>
              <a:rPr lang="en-US" i="1">
                <a:effectLst/>
              </a:rPr>
              <a:t>24</a:t>
            </a:r>
            <a:r>
              <a:rPr lang="en-US">
                <a:effectLst/>
              </a:rPr>
              <a:t>(5), 701–724. </a:t>
            </a:r>
            <a:r>
              <a:rPr lang="en-US">
                <a:effectLst/>
                <a:hlinkClick r:id="rId3"/>
              </a:rPr>
              <a:t>https://doi.org/10.1080/15205436.2021.1904262</a:t>
            </a:r>
            <a:endParaRPr lang="en-US">
              <a:effec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t-EE">
                <a:latin typeface="Rubik" panose="020B0604020202020204" charset="-79"/>
                <a:cs typeface="Rubik" panose="020B0604020202020204" charset="-79"/>
              </a:rPr>
              <a:t>- </a:t>
            </a:r>
            <a:r>
              <a:rPr lang="en-GB" sz="1800">
                <a:effectLst/>
                <a:latin typeface="Times New Roman" panose="02020603050405020304" pitchFamily="18" charset="0"/>
                <a:ea typeface="Times New Roman" panose="02020603050405020304" pitchFamily="18" charset="0"/>
              </a:rPr>
              <a:t>Briggs, J., &amp; Briggs, J. (2017). </a:t>
            </a:r>
            <a:r>
              <a:rPr lang="en-GB" sz="1800" i="1">
                <a:effectLst/>
                <a:latin typeface="Times New Roman" panose="02020603050405020304" pitchFamily="18" charset="0"/>
                <a:ea typeface="Times New Roman" panose="02020603050405020304" pitchFamily="18" charset="0"/>
              </a:rPr>
              <a:t>Young people and participation in Europe</a:t>
            </a:r>
            <a:r>
              <a:rPr lang="en-GB" sz="1800">
                <a:effectLst/>
                <a:latin typeface="Times New Roman" panose="02020603050405020304" pitchFamily="18" charset="0"/>
                <a:ea typeface="Times New Roman" panose="02020603050405020304" pitchFamily="18" charset="0"/>
              </a:rPr>
              <a:t> (pp. 63-86). Palgrave Macmillan UK.</a:t>
            </a:r>
            <a:endParaRPr lang="et-EE" sz="180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t-EE">
                <a:latin typeface="Rubik" panose="020B0604020202020204" charset="-79"/>
                <a:cs typeface="Rubik" panose="020B0604020202020204" charset="-79"/>
              </a:rPr>
              <a:t>- </a:t>
            </a:r>
            <a:r>
              <a:rPr lang="en-US">
                <a:effectLst/>
              </a:rPr>
              <a:t>Ytre-Arne, B., &amp; Moe, H. (2021). Doomscrolling, Monitoring and Avoiding: News Use in COVID-19 Pandemic Lockdown. </a:t>
            </a:r>
            <a:r>
              <a:rPr lang="en-US" i="1">
                <a:effectLst/>
              </a:rPr>
              <a:t>Journalism Studies</a:t>
            </a:r>
            <a:r>
              <a:rPr lang="en-US">
                <a:effectLst/>
              </a:rPr>
              <a:t>, </a:t>
            </a:r>
            <a:r>
              <a:rPr lang="en-US" i="1">
                <a:effectLst/>
              </a:rPr>
              <a:t>22</a:t>
            </a:r>
            <a:r>
              <a:rPr lang="en-US">
                <a:effectLst/>
              </a:rPr>
              <a:t>(13), 1739–1755. </a:t>
            </a:r>
            <a:r>
              <a:rPr lang="en-US">
                <a:effectLst/>
                <a:hlinkClick r:id="rId4"/>
              </a:rPr>
              <a:t>https://doi.org/10.1080/1461670X.2021.1952475</a:t>
            </a:r>
            <a:endParaRPr lang="en-US">
              <a:effectLs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2c202d6d3ab_5_85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t-EE">
                <a:latin typeface="Rubik" panose="020B0604020202020204" charset="-79"/>
                <a:cs typeface="Rubik" panose="020B0604020202020204" charset="-79"/>
              </a:rPr>
              <a:t>Näiteks on Eestis aastaid olnud mure sellega, et pseudoteaduse edasikandjad trügivad koolimajja – nii saab ju end usaldusväärse õpetajana näidata ka end järgmistesse kohtadesse müües! Kuidas planeerida sellisel juhul sekkumist? No mina mõtlen peale vaadates nii. Indiviidi tasandil: võite otsustada kirjutada x-i vmt platvormile viraalseks minema postituse, et on kahtlast inimest kooli kutsumas või kutsunud, mis ei peaks formaalhariduses nii olema. Kogukonna tasandil korraldada vastukaaluks juba levivale uhhuu-jutule hoopis teaduspõhise arutelu ning avaliku raha kasutuse osas ka oma häält kuuldavaks teha kohalikus omavalitsuses. Riigi tasandil võite aga just teie olla see, kes poliitikutele saadab selge signaali, et see teema võib hääli tuua. </a:t>
            </a:r>
            <a:endParaRPr>
              <a:latin typeface="Rubik" panose="020B0604020202020204" charset="-79"/>
              <a:cs typeface="Rubik" panose="020B0604020202020204" charset="-79"/>
            </a:endParaRPr>
          </a:p>
        </p:txBody>
      </p:sp>
      <p:sp>
        <p:nvSpPr>
          <p:cNvPr id="873" name="Google Shape;873;g2c202d6d3ab_5_8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a:extLst>
            <a:ext uri="{FF2B5EF4-FFF2-40B4-BE49-F238E27FC236}">
              <a16:creationId xmlns:a16="http://schemas.microsoft.com/office/drawing/2014/main" id="{5982B063-891F-419D-90EC-2309043E1E39}"/>
            </a:ext>
          </a:extLst>
        </p:cNvPr>
        <p:cNvGrpSpPr/>
        <p:nvPr/>
      </p:nvGrpSpPr>
      <p:grpSpPr>
        <a:xfrm>
          <a:off x="0" y="0"/>
          <a:ext cx="0" cy="0"/>
          <a:chOff x="0" y="0"/>
          <a:chExt cx="0" cy="0"/>
        </a:xfrm>
      </p:grpSpPr>
      <p:sp>
        <p:nvSpPr>
          <p:cNvPr id="887" name="Google Shape;887;g1ff287e26b0_0_8:notes">
            <a:extLst>
              <a:ext uri="{FF2B5EF4-FFF2-40B4-BE49-F238E27FC236}">
                <a16:creationId xmlns:a16="http://schemas.microsoft.com/office/drawing/2014/main" id="{1629BB5E-C7A3-2D7A-9BEB-18F5347306E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 name="Google Shape;888;g1ff287e26b0_0_8:notes">
            <a:extLst>
              <a:ext uri="{FF2B5EF4-FFF2-40B4-BE49-F238E27FC236}">
                <a16:creationId xmlns:a16="http://schemas.microsoft.com/office/drawing/2014/main" id="{B2269315-A5CD-9457-8329-C20D78F32A6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EE">
                <a:latin typeface="Rubik" panose="020B0604020202020204" charset="-79"/>
                <a:cs typeface="Rubik" panose="020B0604020202020204" charset="-79"/>
              </a:rPr>
              <a:t>Siin tulebki mängu nüüd see, et me peame aru saama: infokorratus on siin, et jääda. Meediapädevused, infopädevused, digipädevused, tehisintellektipädevused – kõike seda tuleb jooksvalt arendada, riigi, kogukonna ja indiviidi koostöös. Ei tule aega, kus me saame „valmis“ või kus järsku võime kriitilise mõtlemise ära lõpetada. Iga uus tükk probleemi olemuse pusles peab tooma vastumeetme ning siin tulebki mängu igaühe panus. See on see koht, kus loodan teid täna inspireerida ja tõelise nohikuna, taaskord teooria abil. Ilmselt tulevad teile need FFF toimetulekustrateegiad psühholoogiavaldkonnast tuttavad ette. Mu väide on, et liiga kaua oleme julgustanud inforuumis toimuva osas toimetulekustrateegiaid, mis suures pildis probleemi ainult hullemaks teinud on. Aeg on vastupanuks ja valju vähemuse hääle summutamiseks. Igaühel on oma roll kanda, ja mitte sugugi ainult pereringis või sõpradega. Loodan, et leiate täna siit oma rolli. </a:t>
            </a:r>
            <a:endParaRPr>
              <a:latin typeface="Rubik" panose="020B0604020202020204" charset="-79"/>
              <a:cs typeface="Rubik" panose="020B0604020202020204" charset="-79"/>
            </a:endParaRPr>
          </a:p>
        </p:txBody>
      </p:sp>
    </p:spTree>
    <p:extLst>
      <p:ext uri="{BB962C8B-B14F-4D97-AF65-F5344CB8AC3E}">
        <p14:creationId xmlns:p14="http://schemas.microsoft.com/office/powerpoint/2010/main" val="1429264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g2c202d6d3ab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2" name="Google Shape;1202;g2c202d6d3ab_0_1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br>
              <a:rPr lang="et-EE">
                <a:latin typeface="Rubik" panose="020B0604020202020204" charset="-79"/>
                <a:cs typeface="Rubik" panose="020B0604020202020204" charset="-79"/>
              </a:rPr>
            </a:br>
            <a:br>
              <a:rPr lang="et-EE">
                <a:latin typeface="Rubik" panose="020B0604020202020204" charset="-79"/>
                <a:cs typeface="Rubik" panose="020B0604020202020204" charset="-79"/>
              </a:rPr>
            </a:br>
            <a:r>
              <a:rPr lang="et-EE">
                <a:latin typeface="Rubik" panose="020B0604020202020204" charset="-79"/>
                <a:cs typeface="Rubik" panose="020B0604020202020204" charset="-79"/>
              </a:rPr>
              <a:t>- </a:t>
            </a:r>
            <a:r>
              <a:rPr lang="en-US">
                <a:effectLst/>
              </a:rPr>
              <a:t>Walker, B., Holling, C. S., Carpenter, S., &amp; Kinzig, A. (2004). Resilience, Adaptability and Transformability in Social–ecological Systems. </a:t>
            </a:r>
            <a:r>
              <a:rPr lang="en-US" i="1">
                <a:effectLst/>
              </a:rPr>
              <a:t>Ecology and Society</a:t>
            </a:r>
            <a:r>
              <a:rPr lang="en-US">
                <a:effectLst/>
              </a:rPr>
              <a:t>, </a:t>
            </a:r>
            <a:r>
              <a:rPr lang="en-US" i="1">
                <a:effectLst/>
              </a:rPr>
              <a:t>9</a:t>
            </a:r>
            <a:r>
              <a:rPr lang="en-US">
                <a:effectLst/>
              </a:rPr>
              <a:t>(2). </a:t>
            </a:r>
            <a:r>
              <a:rPr lang="en-US">
                <a:effectLst/>
                <a:hlinkClick r:id="rId3"/>
              </a:rPr>
              <a:t>https://doi.org/10.5751/ES-00650-090205</a:t>
            </a:r>
            <a:endParaRPr lang="en-US">
              <a:effec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t-EE">
                <a:latin typeface="Rubik" panose="020B0604020202020204" charset="-79"/>
                <a:cs typeface="Rubik" panose="020B0604020202020204" charset="-79"/>
              </a:rPr>
              <a:t>- </a:t>
            </a:r>
            <a:r>
              <a:rPr lang="en-US">
                <a:effectLst/>
              </a:rPr>
              <a:t>Maguire, B., &amp; Hagan, P. (2020). Disasters and Communities: Understanding Social Resilience. </a:t>
            </a:r>
            <a:r>
              <a:rPr lang="en-US" i="1">
                <a:effectLst/>
              </a:rPr>
              <a:t>The Australian Journal of Emergency Management</a:t>
            </a:r>
            <a:r>
              <a:rPr lang="en-US">
                <a:effectLst/>
              </a:rPr>
              <a:t>, </a:t>
            </a:r>
            <a:r>
              <a:rPr lang="en-US" i="1">
                <a:effectLst/>
              </a:rPr>
              <a:t>22</a:t>
            </a:r>
            <a:r>
              <a:rPr lang="en-US">
                <a:effectLst/>
              </a:rPr>
              <a:t>(2), 16–20. </a:t>
            </a:r>
            <a:r>
              <a:rPr lang="en-US">
                <a:effectLst/>
                <a:hlinkClick r:id="rId4"/>
              </a:rPr>
              <a:t>https://doi.org/10.3316/informit.839750155412061</a:t>
            </a:r>
            <a:endParaRPr lang="en-US">
              <a:effec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t-EE">
                <a:latin typeface="Rubik" panose="020B0604020202020204" charset="-79"/>
                <a:cs typeface="Rubik" panose="020B0604020202020204" charset="-79"/>
              </a:rPr>
              <a:t>- </a:t>
            </a:r>
            <a:r>
              <a:rPr lang="en-US">
                <a:effectLst/>
              </a:rPr>
              <a:t>Lloyd, A. (2015). Stranger in a strange land; enabling information resilience in resettlement landscapes | Request PDF. </a:t>
            </a:r>
            <a:r>
              <a:rPr lang="en-US" i="1">
                <a:effectLst/>
              </a:rPr>
              <a:t>ResearchGate</a:t>
            </a:r>
            <a:r>
              <a:rPr lang="en-US">
                <a:effectLst/>
              </a:rPr>
              <a:t>. </a:t>
            </a:r>
            <a:r>
              <a:rPr lang="en-US">
                <a:effectLst/>
                <a:hlinkClick r:id="rId5"/>
              </a:rPr>
              <a:t>https://doi.org/10.1108/JD-04-2014-0065</a:t>
            </a:r>
            <a:endParaRPr lang="en-US">
              <a:effectLs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ühi">
  <p:cSld name="Tühi">
    <p:spTree>
      <p:nvGrpSpPr>
        <p:cNvPr id="1" name="Shape 11"/>
        <p:cNvGrpSpPr/>
        <p:nvPr/>
      </p:nvGrpSpPr>
      <p:grpSpPr>
        <a:xfrm>
          <a:off x="0" y="0"/>
          <a:ext cx="0" cy="0"/>
          <a:chOff x="0" y="0"/>
          <a:chExt cx="0" cy="0"/>
        </a:xfrm>
      </p:grpSpPr>
      <p:sp>
        <p:nvSpPr>
          <p:cNvPr id="12" name="Google Shape;12;p15"/>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5"/>
          <p:cNvSpPr txBox="1">
            <a:spLocks noGrp="1"/>
          </p:cNvSpPr>
          <p:nvPr>
            <p:ph type="title"/>
          </p:nvPr>
        </p:nvSpPr>
        <p:spPr>
          <a:xfrm>
            <a:off x="838200" y="125577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Rubik" panose="020B0604020202020204" charset="-79"/>
                <a:cs typeface="Rubik" panose="020B0604020202020204" charset="-79"/>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9"/>
        <p:cNvGrpSpPr/>
        <p:nvPr/>
      </p:nvGrpSpPr>
      <p:grpSpPr>
        <a:xfrm>
          <a:off x="0" y="0"/>
          <a:ext cx="0" cy="0"/>
          <a:chOff x="0" y="0"/>
          <a:chExt cx="0" cy="0"/>
        </a:xfrm>
      </p:grpSpPr>
      <p:sp>
        <p:nvSpPr>
          <p:cNvPr id="90" name="Google Shape;90;g2c202d6d3ab_5_1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atin typeface="Rubik" panose="020B0604020202020204" charset="-79"/>
                <a:cs typeface="Rubik" panose="020B0604020202020204" charset="-79"/>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1" name="Google Shape;91;g2c202d6d3ab_5_135"/>
          <p:cNvSpPr txBox="1">
            <a:spLocks noGrp="1"/>
          </p:cNvSpPr>
          <p:nvPr>
            <p:ph type="subTitle" idx="1"/>
          </p:nvPr>
        </p:nvSpPr>
        <p:spPr>
          <a:xfrm>
            <a:off x="1524000" y="3602037"/>
            <a:ext cx="9144000" cy="165576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dk1"/>
              </a:buClr>
              <a:buSzPts val="2400"/>
              <a:buNone/>
              <a:defRPr sz="2400">
                <a:latin typeface="Rubik" panose="020B0604020202020204" charset="-79"/>
                <a:cs typeface="Rubik" panose="020B0604020202020204" charset="-79"/>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2" name="Google Shape;92;g2c202d6d3ab_5_13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atin typeface="Rubik" panose="020B0604020202020204" charset="-79"/>
                <a:cs typeface="Rubik" panose="020B0604020202020204" charset="-79"/>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t-EE"/>
          </a:p>
        </p:txBody>
      </p:sp>
      <p:sp>
        <p:nvSpPr>
          <p:cNvPr id="93" name="Google Shape;93;g2c202d6d3ab_5_13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4" name="Google Shape;94;g2c202d6d3ab_5_13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ubik" panose="020B0604020202020204" charset="-79"/>
                <a:ea typeface="Calibri"/>
                <a:cs typeface="Rubik" panose="020B0604020202020204" charset="-79"/>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18476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9"/>
        <p:cNvGrpSpPr/>
        <p:nvPr/>
      </p:nvGrpSpPr>
      <p:grpSpPr>
        <a:xfrm>
          <a:off x="0" y="0"/>
          <a:ext cx="0" cy="0"/>
          <a:chOff x="0" y="0"/>
          <a:chExt cx="0" cy="0"/>
        </a:xfrm>
      </p:grpSpPr>
      <p:sp>
        <p:nvSpPr>
          <p:cNvPr id="100" name="Google Shape;100;g2c202d6d3ab_5_145"/>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chemeClr val="dk1"/>
              </a:buClr>
              <a:buSzPts val="3600"/>
              <a:buFont typeface="Calibri"/>
              <a:buNone/>
              <a:defRPr sz="4800">
                <a:latin typeface="Rubik" panose="020B0604020202020204" charset="-79"/>
                <a:cs typeface="Rubik" panose="020B0604020202020204" charset="-79"/>
              </a:defRPr>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101" name="Google Shape;101;g2c202d6d3ab_5_14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Rubik" panose="020B0604020202020204" charset="-79"/>
                <a:ea typeface="Calibri"/>
                <a:cs typeface="Rubik" panose="020B0604020202020204" charset="-79"/>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49591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ealkiri ja sisu" type="obj">
  <p:cSld name="OBJECT">
    <p:spTree>
      <p:nvGrpSpPr>
        <p:cNvPr id="1" name="Shape 14"/>
        <p:cNvGrpSpPr/>
        <p:nvPr/>
      </p:nvGrpSpPr>
      <p:grpSpPr>
        <a:xfrm>
          <a:off x="0" y="0"/>
          <a:ext cx="0" cy="0"/>
          <a:chOff x="0" y="0"/>
          <a:chExt cx="0" cy="0"/>
        </a:xfrm>
      </p:grpSpPr>
      <p:sp>
        <p:nvSpPr>
          <p:cNvPr id="15" name="Google Shape;15;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Rubik" panose="020B0604020202020204" charset="-79"/>
                <a:cs typeface="Rubik" panose="020B0604020202020204" charset="-79"/>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Rubik" panose="020B0604020202020204" charset="-79"/>
                <a:cs typeface="Rubik" panose="020B0604020202020204" charset="-79"/>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16"/>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ealdisega sisu" type="objTx">
  <p:cSld name="OBJECT_WITH_CAPTION_TEXT">
    <p:spTree>
      <p:nvGrpSpPr>
        <p:cNvPr id="1" name="Shape 18"/>
        <p:cNvGrpSpPr/>
        <p:nvPr/>
      </p:nvGrpSpPr>
      <p:grpSpPr>
        <a:xfrm>
          <a:off x="0" y="0"/>
          <a:ext cx="0" cy="0"/>
          <a:chOff x="0" y="0"/>
          <a:chExt cx="0" cy="0"/>
        </a:xfrm>
      </p:grpSpPr>
      <p:sp>
        <p:nvSpPr>
          <p:cNvPr id="19" name="Google Shape;19;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Helvetica Neue"/>
              <a:buNone/>
              <a:defRPr sz="3200">
                <a:latin typeface="Rubik" panose="020B0604020202020204" charset="-79"/>
                <a:cs typeface="Rubik" panose="020B0604020202020204" charset="-79"/>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Rubik" panose="020B0604020202020204" charset="-79"/>
                <a:cs typeface="Rubik" panose="020B0604020202020204" charset="-79"/>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 name="Google Shape;21;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Rubik" panose="020B0604020202020204" charset="-79"/>
                <a:cs typeface="Rubik" panose="020B0604020202020204" charset="-79"/>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 name="Google Shape;22;p22"/>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Jaotise päis" type="secHead">
  <p:cSld name="SECTION_HEADER">
    <p:spTree>
      <p:nvGrpSpPr>
        <p:cNvPr id="1" name="Shape 36"/>
        <p:cNvGrpSpPr/>
        <p:nvPr/>
      </p:nvGrpSpPr>
      <p:grpSpPr>
        <a:xfrm>
          <a:off x="0" y="0"/>
          <a:ext cx="0" cy="0"/>
          <a:chOff x="0" y="0"/>
          <a:chExt cx="0" cy="0"/>
        </a:xfrm>
      </p:grpSpPr>
      <p:sp>
        <p:nvSpPr>
          <p:cNvPr id="37" name="Google Shape;37;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Helvetica Neue"/>
              <a:buNone/>
              <a:defRPr sz="6000">
                <a:latin typeface="Rubik" panose="020B0604020202020204" charset="-79"/>
                <a:cs typeface="Rubik" panose="020B0604020202020204" charset="-79"/>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9898F"/>
              </a:buClr>
              <a:buSzPts val="2400"/>
              <a:buNone/>
              <a:defRPr sz="2400">
                <a:solidFill>
                  <a:srgbClr val="89898F"/>
                </a:solidFill>
                <a:latin typeface="Rubik" panose="020B0604020202020204" charset="-79"/>
                <a:cs typeface="Rubik" panose="020B0604020202020204" charset="-79"/>
              </a:defRPr>
            </a:lvl1pPr>
            <a:lvl2pPr marL="914400" lvl="1" indent="-228600" algn="l">
              <a:lnSpc>
                <a:spcPct val="90000"/>
              </a:lnSpc>
              <a:spcBef>
                <a:spcPts val="500"/>
              </a:spcBef>
              <a:spcAft>
                <a:spcPts val="0"/>
              </a:spcAft>
              <a:buClr>
                <a:srgbClr val="89898F"/>
              </a:buClr>
              <a:buSzPts val="2000"/>
              <a:buNone/>
              <a:defRPr sz="2000">
                <a:solidFill>
                  <a:srgbClr val="89898F"/>
                </a:solidFill>
              </a:defRPr>
            </a:lvl2pPr>
            <a:lvl3pPr marL="1371600" lvl="2" indent="-228600" algn="l">
              <a:lnSpc>
                <a:spcPct val="90000"/>
              </a:lnSpc>
              <a:spcBef>
                <a:spcPts val="500"/>
              </a:spcBef>
              <a:spcAft>
                <a:spcPts val="0"/>
              </a:spcAft>
              <a:buClr>
                <a:srgbClr val="89898F"/>
              </a:buClr>
              <a:buSzPts val="1800"/>
              <a:buNone/>
              <a:defRPr sz="1800">
                <a:solidFill>
                  <a:srgbClr val="89898F"/>
                </a:solidFill>
              </a:defRPr>
            </a:lvl3pPr>
            <a:lvl4pPr marL="1828800" lvl="3" indent="-228600" algn="l">
              <a:lnSpc>
                <a:spcPct val="90000"/>
              </a:lnSpc>
              <a:spcBef>
                <a:spcPts val="500"/>
              </a:spcBef>
              <a:spcAft>
                <a:spcPts val="0"/>
              </a:spcAft>
              <a:buClr>
                <a:srgbClr val="89898F"/>
              </a:buClr>
              <a:buSzPts val="1600"/>
              <a:buNone/>
              <a:defRPr sz="1600">
                <a:solidFill>
                  <a:srgbClr val="89898F"/>
                </a:solidFill>
              </a:defRPr>
            </a:lvl4pPr>
            <a:lvl5pPr marL="2286000" lvl="4" indent="-228600" algn="l">
              <a:lnSpc>
                <a:spcPct val="90000"/>
              </a:lnSpc>
              <a:spcBef>
                <a:spcPts val="500"/>
              </a:spcBef>
              <a:spcAft>
                <a:spcPts val="0"/>
              </a:spcAft>
              <a:buClr>
                <a:srgbClr val="89898F"/>
              </a:buClr>
              <a:buSzPts val="1600"/>
              <a:buNone/>
              <a:defRPr sz="1600">
                <a:solidFill>
                  <a:srgbClr val="89898F"/>
                </a:solidFill>
              </a:defRPr>
            </a:lvl5pPr>
            <a:lvl6pPr marL="2743200" lvl="5" indent="-228600" algn="l">
              <a:lnSpc>
                <a:spcPct val="90000"/>
              </a:lnSpc>
              <a:spcBef>
                <a:spcPts val="500"/>
              </a:spcBef>
              <a:spcAft>
                <a:spcPts val="0"/>
              </a:spcAft>
              <a:buClr>
                <a:srgbClr val="89898F"/>
              </a:buClr>
              <a:buSzPts val="1600"/>
              <a:buNone/>
              <a:defRPr sz="1600">
                <a:solidFill>
                  <a:srgbClr val="89898F"/>
                </a:solidFill>
              </a:defRPr>
            </a:lvl6pPr>
            <a:lvl7pPr marL="3200400" lvl="6" indent="-228600" algn="l">
              <a:lnSpc>
                <a:spcPct val="90000"/>
              </a:lnSpc>
              <a:spcBef>
                <a:spcPts val="500"/>
              </a:spcBef>
              <a:spcAft>
                <a:spcPts val="0"/>
              </a:spcAft>
              <a:buClr>
                <a:srgbClr val="89898F"/>
              </a:buClr>
              <a:buSzPts val="1600"/>
              <a:buNone/>
              <a:defRPr sz="1600">
                <a:solidFill>
                  <a:srgbClr val="89898F"/>
                </a:solidFill>
              </a:defRPr>
            </a:lvl7pPr>
            <a:lvl8pPr marL="3657600" lvl="7" indent="-228600" algn="l">
              <a:lnSpc>
                <a:spcPct val="90000"/>
              </a:lnSpc>
              <a:spcBef>
                <a:spcPts val="500"/>
              </a:spcBef>
              <a:spcAft>
                <a:spcPts val="0"/>
              </a:spcAft>
              <a:buClr>
                <a:srgbClr val="89898F"/>
              </a:buClr>
              <a:buSzPts val="1600"/>
              <a:buNone/>
              <a:defRPr sz="1600">
                <a:solidFill>
                  <a:srgbClr val="89898F"/>
                </a:solidFill>
              </a:defRPr>
            </a:lvl8pPr>
            <a:lvl9pPr marL="4114800" lvl="8" indent="-228600" algn="l">
              <a:lnSpc>
                <a:spcPct val="90000"/>
              </a:lnSpc>
              <a:spcBef>
                <a:spcPts val="500"/>
              </a:spcBef>
              <a:spcAft>
                <a:spcPts val="0"/>
              </a:spcAft>
              <a:buClr>
                <a:srgbClr val="89898F"/>
              </a:buClr>
              <a:buSzPts val="1600"/>
              <a:buNone/>
              <a:defRPr sz="1600">
                <a:solidFill>
                  <a:srgbClr val="89898F"/>
                </a:solidFill>
              </a:defRPr>
            </a:lvl9pPr>
          </a:lstStyle>
          <a:p>
            <a:endParaRPr/>
          </a:p>
        </p:txBody>
      </p:sp>
      <p:sp>
        <p:nvSpPr>
          <p:cNvPr id="39" name="Google Shape;39;p19"/>
          <p:cNvSpPr txBox="1">
            <a:spLocks noGrp="1"/>
          </p:cNvSpPr>
          <p:nvPr>
            <p:ph type="ftr" idx="11"/>
          </p:nvPr>
        </p:nvSpPr>
        <p:spPr>
          <a:xfrm>
            <a:off x="831850" y="6356350"/>
            <a:ext cx="4114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õrdlus" type="twoTxTwoObj">
  <p:cSld name="TWO_OBJECTS_WITH_TEXT">
    <p:spTree>
      <p:nvGrpSpPr>
        <p:cNvPr id="1" name="Shape 40"/>
        <p:cNvGrpSpPr/>
        <p:nvPr/>
      </p:nvGrpSpPr>
      <p:grpSpPr>
        <a:xfrm>
          <a:off x="0" y="0"/>
          <a:ext cx="0" cy="0"/>
          <a:chOff x="0" y="0"/>
          <a:chExt cx="0" cy="0"/>
        </a:xfrm>
      </p:grpSpPr>
      <p:sp>
        <p:nvSpPr>
          <p:cNvPr id="41" name="Google Shape;41;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Rubik" panose="020B0604020202020204" charset="-79"/>
                <a:cs typeface="Rubik" panose="020B0604020202020204" charset="-79"/>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Rubik" panose="020B0604020202020204" charset="-79"/>
                <a:cs typeface="Rubik" panose="020B0604020202020204" charset="-79"/>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Rubik" panose="020B0604020202020204" charset="-79"/>
                <a:cs typeface="Rubik" panose="020B0604020202020204" charset="-79"/>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Rubik" panose="020B0604020202020204" charset="-79"/>
                <a:cs typeface="Rubik" panose="020B0604020202020204" charset="-79"/>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Rubik" panose="020B0604020202020204" charset="-79"/>
                <a:cs typeface="Rubik" panose="020B0604020202020204" charset="-79"/>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0"/>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ldiallkirjaga pilt" type="picTx">
  <p:cSld name="PICTURE_WITH_CAPTION_TEXT">
    <p:spTree>
      <p:nvGrpSpPr>
        <p:cNvPr id="1" name="Shape 50"/>
        <p:cNvGrpSpPr/>
        <p:nvPr/>
      </p:nvGrpSpPr>
      <p:grpSpPr>
        <a:xfrm>
          <a:off x="0" y="0"/>
          <a:ext cx="0" cy="0"/>
          <a:chOff x="0" y="0"/>
          <a:chExt cx="0" cy="0"/>
        </a:xfrm>
      </p:grpSpPr>
      <p:sp>
        <p:nvSpPr>
          <p:cNvPr id="51" name="Google Shape;51;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Helvetica Neue"/>
              <a:buNone/>
              <a:defRPr sz="3200">
                <a:latin typeface="Rubik" panose="020B0604020202020204" charset="-79"/>
                <a:cs typeface="Rubik" panose="020B0604020202020204" charset="-79"/>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3"/>
          <p:cNvSpPr>
            <a:spLocks noGrp="1"/>
          </p:cNvSpPr>
          <p:nvPr>
            <p:ph type="pic" idx="2"/>
          </p:nvPr>
        </p:nvSpPr>
        <p:spPr>
          <a:xfrm>
            <a:off x="5183188" y="987425"/>
            <a:ext cx="6172200" cy="4873625"/>
          </a:xfrm>
          <a:prstGeom prst="rect">
            <a:avLst/>
          </a:prstGeom>
          <a:noFill/>
          <a:ln>
            <a:noFill/>
          </a:ln>
        </p:spPr>
      </p:sp>
      <p:sp>
        <p:nvSpPr>
          <p:cNvPr id="53" name="Google Shape;53;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Rubik" panose="020B0604020202020204" charset="-79"/>
                <a:cs typeface="Rubik" panose="020B0604020202020204" charset="-79"/>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4" name="Google Shape;54;p23"/>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itel ja vertikaaltekst" type="vertTx">
  <p:cSld name="VERTICAL_TEXT">
    <p:spTree>
      <p:nvGrpSpPr>
        <p:cNvPr id="1" name="Shape 55"/>
        <p:cNvGrpSpPr/>
        <p:nvPr/>
      </p:nvGrpSpPr>
      <p:grpSpPr>
        <a:xfrm>
          <a:off x="0" y="0"/>
          <a:ext cx="0" cy="0"/>
          <a:chOff x="0" y="0"/>
          <a:chExt cx="0" cy="0"/>
        </a:xfrm>
      </p:grpSpPr>
      <p:sp>
        <p:nvSpPr>
          <p:cNvPr id="56" name="Google Shape;5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Rubik" panose="020B0604020202020204" charset="-79"/>
                <a:cs typeface="Rubik" panose="020B0604020202020204" charset="-79"/>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Rubik" panose="020B0604020202020204" charset="-79"/>
                <a:cs typeface="Rubik" panose="020B0604020202020204" charset="-79"/>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4"/>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kaaltiitel ja tekst" type="vertTitleAndTx">
  <p:cSld name="VERTICAL_TITLE_AND_VERTICAL_TEXT">
    <p:spTree>
      <p:nvGrpSpPr>
        <p:cNvPr id="1" name="Shape 59"/>
        <p:cNvGrpSpPr/>
        <p:nvPr/>
      </p:nvGrpSpPr>
      <p:grpSpPr>
        <a:xfrm>
          <a:off x="0" y="0"/>
          <a:ext cx="0" cy="0"/>
          <a:chOff x="0" y="0"/>
          <a:chExt cx="0" cy="0"/>
        </a:xfrm>
      </p:grpSpPr>
      <p:sp>
        <p:nvSpPr>
          <p:cNvPr id="60" name="Google Shape;60;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Rubik" panose="020B0604020202020204" charset="-79"/>
                <a:cs typeface="Rubik" panose="020B0604020202020204" charset="-79"/>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Rubik" panose="020B0604020202020204" charset="-79"/>
                <a:cs typeface="Rubik" panose="020B0604020202020204" charset="-79"/>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5"/>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4"/>
        <p:cNvGrpSpPr/>
        <p:nvPr/>
      </p:nvGrpSpPr>
      <p:grpSpPr>
        <a:xfrm>
          <a:off x="0" y="0"/>
          <a:ext cx="0" cy="0"/>
          <a:chOff x="0" y="0"/>
          <a:chExt cx="0" cy="0"/>
        </a:xfrm>
      </p:grpSpPr>
      <p:sp>
        <p:nvSpPr>
          <p:cNvPr id="115" name="Google Shape;115;g2c202d6d3ab_5_16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atin typeface="Rubik" panose="020B0604020202020204" charset="-79"/>
                <a:cs typeface="Rubik" panose="020B0604020202020204" charset="-79"/>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t-EE"/>
          </a:p>
        </p:txBody>
      </p:sp>
      <p:sp>
        <p:nvSpPr>
          <p:cNvPr id="116" name="Google Shape;116;g2c202d6d3ab_5_16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17" name="Google Shape;117;g2c202d6d3ab_5_16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ubik" panose="020B0604020202020204" charset="-79"/>
                <a:ea typeface="Calibri"/>
                <a:cs typeface="Rubik" panose="020B0604020202020204" charset="-79"/>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16490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 name="Google Shape;8;p14"/>
          <p:cNvPicPr preferRelativeResize="0"/>
          <p:nvPr/>
        </p:nvPicPr>
        <p:blipFill rotWithShape="1">
          <a:blip r:embed="rId13">
            <a:alphaModFix/>
          </a:blip>
          <a:srcRect/>
          <a:stretch/>
        </p:blipFill>
        <p:spPr>
          <a:xfrm>
            <a:off x="9407950" y="6227807"/>
            <a:ext cx="2053211" cy="630193"/>
          </a:xfrm>
          <a:prstGeom prst="rect">
            <a:avLst/>
          </a:prstGeom>
          <a:noFill/>
          <a:ln>
            <a:noFill/>
          </a:ln>
        </p:spPr>
      </p:pic>
      <p:sp>
        <p:nvSpPr>
          <p:cNvPr id="9" name="Google Shape;9;p14"/>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ubik" panose="020B0604020202020204" charset="-79"/>
                <a:ea typeface="Rubik" panose="020B0604020202020204" charset="-79"/>
                <a:cs typeface="Rubik" panose="020B0604020202020204" charset="-79"/>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t-EE"/>
          </a:p>
        </p:txBody>
      </p:sp>
      <p:pic>
        <p:nvPicPr>
          <p:cNvPr id="10" name="Google Shape;10;p14"/>
          <p:cNvPicPr preferRelativeResize="0"/>
          <p:nvPr/>
        </p:nvPicPr>
        <p:blipFill rotWithShape="1">
          <a:blip r:embed="rId14">
            <a:alphaModFix/>
          </a:blip>
          <a:srcRect/>
          <a:stretch/>
        </p:blipFill>
        <p:spPr>
          <a:xfrm>
            <a:off x="9673126" y="407894"/>
            <a:ext cx="1647900" cy="4431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7" r:id="rId6"/>
    <p:sldLayoutId id="2147483658" r:id="rId7"/>
    <p:sldLayoutId id="2147483659" r:id="rId8"/>
    <p:sldLayoutId id="2147483745" r:id="rId9"/>
    <p:sldLayoutId id="2147483749" r:id="rId10"/>
    <p:sldLayoutId id="214748375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Rubik" panose="020B0604020202020204" charset="-79"/>
          <a:ea typeface="Rubik" panose="020B0604020202020204" charset="-79"/>
          <a:cs typeface="Rubik" panose="020B0604020202020204" charset="-79"/>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Rubik" panose="020B0604020202020204" charset="-79"/>
          <a:ea typeface="Rubik" panose="020B0604020202020204" charset="-79"/>
          <a:cs typeface="Rubik" panose="020B0604020202020204" charset="-79"/>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meedia.ut.ee/" TargetMode="External"/><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hyperlink" Target="http://becid.eu/"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ostimees.ee/7637115/oskussonad-loovad-selguse-tunnetuslikus-lahinguruumi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www.toesona.ee/"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19.jp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5.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10.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jpg"/><Relationship Id="rId4" Type="http://schemas.openxmlformats.org/officeDocument/2006/relationships/image" Target="../media/image10.png"/><Relationship Id="rId9" Type="http://schemas.openxmlformats.org/officeDocument/2006/relationships/image" Target="../media/image15.jp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jp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g2c202d6d3ab_0_68"/>
          <p:cNvSpPr/>
          <p:nvPr/>
        </p:nvSpPr>
        <p:spPr>
          <a:xfrm>
            <a:off x="0" y="1187793"/>
            <a:ext cx="12192000" cy="5773446"/>
          </a:xfrm>
          <a:prstGeom prst="rect">
            <a:avLst/>
          </a:prstGeom>
          <a:solidFill>
            <a:schemeClr val="accent1"/>
          </a:solidFill>
          <a:ln w="12700" cap="flat" cmpd="sng">
            <a:solidFill>
              <a:srgbClr val="12122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ubik" panose="020B0604020202020204" charset="-79"/>
              <a:ea typeface="Helvetica Neue"/>
              <a:cs typeface="Rubik" panose="020B0604020202020204" charset="-79"/>
              <a:sym typeface="Helvetica Neue"/>
            </a:endParaRPr>
          </a:p>
        </p:txBody>
      </p:sp>
      <p:sp>
        <p:nvSpPr>
          <p:cNvPr id="800" name="Google Shape;800;g2c202d6d3ab_0_68"/>
          <p:cNvSpPr txBox="1"/>
          <p:nvPr/>
        </p:nvSpPr>
        <p:spPr>
          <a:xfrm>
            <a:off x="242430" y="2660431"/>
            <a:ext cx="11707140" cy="17850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fi-FI" sz="5500" b="1">
                <a:solidFill>
                  <a:schemeClr val="accent2"/>
                </a:solidFill>
                <a:latin typeface="Rubik" panose="020B0604020202020204" charset="-79"/>
                <a:ea typeface="Helvetica Neue"/>
                <a:cs typeface="Rubik" panose="020B0604020202020204" charset="-79"/>
                <a:sym typeface="Helvetica Neue"/>
              </a:rPr>
              <a:t>Vastupidavus ja vastupanu infohäirete ajastul</a:t>
            </a:r>
          </a:p>
        </p:txBody>
      </p:sp>
      <p:sp>
        <p:nvSpPr>
          <p:cNvPr id="801" name="Google Shape;801;g2c202d6d3ab_0_68"/>
          <p:cNvSpPr txBox="1">
            <a:spLocks noGrp="1"/>
          </p:cNvSpPr>
          <p:nvPr>
            <p:ph type="ftr" idx="11"/>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u="sng">
                <a:solidFill>
                  <a:schemeClr val="accent6"/>
                </a:solidFill>
              </a:rPr>
              <a:t>becid.eu</a:t>
            </a:r>
          </a:p>
        </p:txBody>
      </p:sp>
      <p:sp>
        <p:nvSpPr>
          <p:cNvPr id="802" name="Google Shape;802;g2c202d6d3ab_0_68"/>
          <p:cNvSpPr txBox="1"/>
          <p:nvPr/>
        </p:nvSpPr>
        <p:spPr>
          <a:xfrm>
            <a:off x="938250" y="5131638"/>
            <a:ext cx="10315500"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fi-FI" sz="2000">
                <a:solidFill>
                  <a:schemeClr val="accent5"/>
                </a:solidFill>
                <a:latin typeface="Rubik" panose="020B0604020202020204" charset="-79"/>
                <a:ea typeface="Helvetica Neue"/>
                <a:cs typeface="Rubik" panose="020B0604020202020204" charset="-79"/>
                <a:sym typeface="Helvetica Neue"/>
              </a:rPr>
              <a:t>Maia Klaassen</a:t>
            </a:r>
            <a:r>
              <a:rPr lang="et-EE" sz="2000">
                <a:solidFill>
                  <a:schemeClr val="accent5"/>
                </a:solidFill>
                <a:latin typeface="Rubik" panose="020B0604020202020204" charset="-79"/>
                <a:ea typeface="Helvetica Neue"/>
                <a:cs typeface="Rubik" panose="020B0604020202020204" charset="-79"/>
                <a:sym typeface="Helvetica Neue"/>
              </a:rPr>
              <a:t> 25. märtsil 2025</a:t>
            </a:r>
            <a:endParaRPr lang="fi-FI" sz="2000" b="0" i="0" u="none" strike="noStrike" cap="none">
              <a:solidFill>
                <a:schemeClr val="accent5"/>
              </a:solidFill>
              <a:latin typeface="Rubik" panose="020B0604020202020204" charset="-79"/>
              <a:ea typeface="Helvetica Neue"/>
              <a:cs typeface="Rubik" panose="020B0604020202020204" charset="-79"/>
              <a:sym typeface="Helvetica Neue"/>
            </a:endParaRPr>
          </a:p>
        </p:txBody>
      </p:sp>
      <p:pic>
        <p:nvPicPr>
          <p:cNvPr id="2" name="Google Shape;804;g2c202d6d3ab_0_68"/>
          <p:cNvPicPr preferRelativeResize="0"/>
          <p:nvPr/>
        </p:nvPicPr>
        <p:blipFill rotWithShape="1">
          <a:blip r:embed="rId3">
            <a:alphaModFix/>
          </a:blip>
          <a:srcRect/>
          <a:stretch/>
        </p:blipFill>
        <p:spPr>
          <a:xfrm>
            <a:off x="31330" y="51355"/>
            <a:ext cx="1951149" cy="10243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8">
          <a:extLst>
            <a:ext uri="{FF2B5EF4-FFF2-40B4-BE49-F238E27FC236}">
              <a16:creationId xmlns:a16="http://schemas.microsoft.com/office/drawing/2014/main" id="{4212DD95-EA1A-9629-55F7-7C35055F34DB}"/>
            </a:ext>
          </a:extLst>
        </p:cNvPr>
        <p:cNvGrpSpPr/>
        <p:nvPr/>
      </p:nvGrpSpPr>
      <p:grpSpPr>
        <a:xfrm>
          <a:off x="0" y="0"/>
          <a:ext cx="0" cy="0"/>
          <a:chOff x="0" y="0"/>
          <a:chExt cx="0" cy="0"/>
        </a:xfrm>
      </p:grpSpPr>
      <p:sp>
        <p:nvSpPr>
          <p:cNvPr id="799" name="Google Shape;799;g2c202d6d3ab_0_68">
            <a:extLst>
              <a:ext uri="{FF2B5EF4-FFF2-40B4-BE49-F238E27FC236}">
                <a16:creationId xmlns:a16="http://schemas.microsoft.com/office/drawing/2014/main" id="{33F8CFF6-E7E8-2D1F-E6E4-C9C05C57CE77}"/>
              </a:ext>
            </a:extLst>
          </p:cNvPr>
          <p:cNvSpPr/>
          <p:nvPr/>
        </p:nvSpPr>
        <p:spPr>
          <a:xfrm>
            <a:off x="-1" y="0"/>
            <a:ext cx="12192000" cy="6079500"/>
          </a:xfrm>
          <a:prstGeom prst="rect">
            <a:avLst/>
          </a:prstGeom>
          <a:solidFill>
            <a:schemeClr val="accent1"/>
          </a:solidFill>
          <a:ln w="12700" cap="flat" cmpd="sng">
            <a:solidFill>
              <a:srgbClr val="12122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ubik" panose="020B0604020202020204" charset="-79"/>
              <a:ea typeface="Helvetica Neue"/>
              <a:cs typeface="Rubik" panose="020B0604020202020204" charset="-79"/>
              <a:sym typeface="Helvetica Neue"/>
            </a:endParaRPr>
          </a:p>
        </p:txBody>
      </p:sp>
      <p:sp>
        <p:nvSpPr>
          <p:cNvPr id="800" name="Google Shape;800;g2c202d6d3ab_0_68">
            <a:extLst>
              <a:ext uri="{FF2B5EF4-FFF2-40B4-BE49-F238E27FC236}">
                <a16:creationId xmlns:a16="http://schemas.microsoft.com/office/drawing/2014/main" id="{3D95A367-D313-0541-74A1-7DF5EE6731F7}"/>
              </a:ext>
            </a:extLst>
          </p:cNvPr>
          <p:cNvSpPr txBox="1"/>
          <p:nvPr/>
        </p:nvSpPr>
        <p:spPr>
          <a:xfrm>
            <a:off x="242429" y="2804707"/>
            <a:ext cx="11707140" cy="9386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t-EE" sz="5500" b="1">
                <a:solidFill>
                  <a:schemeClr val="accent2"/>
                </a:solidFill>
                <a:latin typeface="Rubik" panose="020B0604020202020204" charset="-79"/>
                <a:ea typeface="Helvetica Neue"/>
                <a:cs typeface="Rubik" panose="020B0604020202020204" charset="-79"/>
                <a:sym typeface="Helvetica Neue"/>
              </a:rPr>
              <a:t>Aitäh!</a:t>
            </a:r>
          </a:p>
        </p:txBody>
      </p:sp>
      <p:sp>
        <p:nvSpPr>
          <p:cNvPr id="801" name="Google Shape;801;g2c202d6d3ab_0_68">
            <a:extLst>
              <a:ext uri="{FF2B5EF4-FFF2-40B4-BE49-F238E27FC236}">
                <a16:creationId xmlns:a16="http://schemas.microsoft.com/office/drawing/2014/main" id="{C186300D-1008-25D1-8771-DB6FECFE10CD}"/>
              </a:ext>
            </a:extLst>
          </p:cNvPr>
          <p:cNvSpPr txBox="1">
            <a:spLocks noGrp="1"/>
          </p:cNvSpPr>
          <p:nvPr>
            <p:ph type="ftr" idx="11"/>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u="sng">
                <a:solidFill>
                  <a:schemeClr val="accent6"/>
                </a:solidFill>
              </a:rPr>
              <a:t>becid.eu</a:t>
            </a:r>
          </a:p>
        </p:txBody>
      </p:sp>
      <p:sp>
        <p:nvSpPr>
          <p:cNvPr id="802" name="Google Shape;802;g2c202d6d3ab_0_68">
            <a:extLst>
              <a:ext uri="{FF2B5EF4-FFF2-40B4-BE49-F238E27FC236}">
                <a16:creationId xmlns:a16="http://schemas.microsoft.com/office/drawing/2014/main" id="{3222A7C0-C49C-BF3D-B0B1-5F3F3614A710}"/>
              </a:ext>
            </a:extLst>
          </p:cNvPr>
          <p:cNvSpPr txBox="1"/>
          <p:nvPr/>
        </p:nvSpPr>
        <p:spPr>
          <a:xfrm>
            <a:off x="938249" y="5111812"/>
            <a:ext cx="10315500" cy="5385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t-EE" sz="2900">
                <a:solidFill>
                  <a:schemeClr val="accent5"/>
                </a:solidFill>
                <a:latin typeface="Rubik" panose="020B0604020202020204" charset="-79"/>
                <a:ea typeface="Helvetica Neue"/>
                <a:cs typeface="Rubik" panose="020B0604020202020204" charset="-79"/>
                <a:sym typeface="Helvetica Neue"/>
              </a:rPr>
              <a:t>Maia.Klaassen@ut.ee</a:t>
            </a:r>
            <a:endParaRPr sz="2900" b="0" i="0" u="none" strike="noStrike" cap="none">
              <a:solidFill>
                <a:schemeClr val="accent5"/>
              </a:solidFill>
              <a:latin typeface="Rubik" panose="020B0604020202020204" charset="-79"/>
              <a:ea typeface="Helvetica Neue"/>
              <a:cs typeface="Rubik" panose="020B0604020202020204" charset="-79"/>
              <a:sym typeface="Helvetica Neue"/>
            </a:endParaRPr>
          </a:p>
        </p:txBody>
      </p:sp>
      <p:pic>
        <p:nvPicPr>
          <p:cNvPr id="804" name="Google Shape;804;g2c202d6d3ab_0_68">
            <a:extLst>
              <a:ext uri="{FF2B5EF4-FFF2-40B4-BE49-F238E27FC236}">
                <a16:creationId xmlns:a16="http://schemas.microsoft.com/office/drawing/2014/main" id="{0BC9E097-76FB-471E-39ED-7DB9E2F015B1}"/>
              </a:ext>
            </a:extLst>
          </p:cNvPr>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9474745" y="6085637"/>
            <a:ext cx="1951149" cy="1024375"/>
          </a:xfrm>
          <a:prstGeom prst="rect">
            <a:avLst/>
          </a:prstGeom>
          <a:noFill/>
          <a:ln>
            <a:noFill/>
          </a:ln>
        </p:spPr>
      </p:pic>
    </p:spTree>
    <p:extLst>
      <p:ext uri="{BB962C8B-B14F-4D97-AF65-F5344CB8AC3E}">
        <p14:creationId xmlns:p14="http://schemas.microsoft.com/office/powerpoint/2010/main" val="531445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841;g2c202d6d3ab_0_3">
            <a:extLst>
              <a:ext uri="{FF2B5EF4-FFF2-40B4-BE49-F238E27FC236}">
                <a16:creationId xmlns:a16="http://schemas.microsoft.com/office/drawing/2014/main" id="{66182061-337D-B062-8537-23E84523D01E}"/>
              </a:ext>
            </a:extLst>
          </p:cNvPr>
          <p:cNvPicPr preferRelativeResize="0"/>
          <p:nvPr/>
        </p:nvPicPr>
        <p:blipFill rotWithShape="1">
          <a:blip r:embed="rId3"/>
          <a:stretch/>
        </p:blipFill>
        <p:spPr>
          <a:xfrm>
            <a:off x="881632" y="2300641"/>
            <a:ext cx="2297879" cy="2967399"/>
          </a:xfrm>
          <a:prstGeom prst="rect">
            <a:avLst/>
          </a:prstGeom>
          <a:noFill/>
        </p:spPr>
      </p:pic>
      <p:pic>
        <p:nvPicPr>
          <p:cNvPr id="840" name="Google Shape;840;g2c202d6d3ab_0_3"/>
          <p:cNvPicPr preferRelativeResize="0"/>
          <p:nvPr/>
        </p:nvPicPr>
        <p:blipFill rotWithShape="1">
          <a:blip r:embed="rId4"/>
          <a:stretch/>
        </p:blipFill>
        <p:spPr>
          <a:xfrm>
            <a:off x="904114" y="-477703"/>
            <a:ext cx="2275397" cy="2726701"/>
          </a:xfrm>
          <a:prstGeom prst="rect">
            <a:avLst/>
          </a:prstGeom>
          <a:noFill/>
        </p:spPr>
      </p:pic>
      <p:pic>
        <p:nvPicPr>
          <p:cNvPr id="839" name="Google Shape;839;g2c202d6d3ab_0_3"/>
          <p:cNvPicPr preferRelativeResize="0"/>
          <p:nvPr/>
        </p:nvPicPr>
        <p:blipFill rotWithShape="1">
          <a:blip r:embed="rId5"/>
          <a:stretch/>
        </p:blipFill>
        <p:spPr>
          <a:xfrm>
            <a:off x="4171259" y="127005"/>
            <a:ext cx="3846434" cy="2085216"/>
          </a:xfrm>
          <a:prstGeom prst="rect">
            <a:avLst/>
          </a:prstGeom>
          <a:noFill/>
        </p:spPr>
      </p:pic>
      <p:sp>
        <p:nvSpPr>
          <p:cNvPr id="9" name="Google Shape;842;g2c202d6d3ab_0_3">
            <a:extLst>
              <a:ext uri="{FF2B5EF4-FFF2-40B4-BE49-F238E27FC236}">
                <a16:creationId xmlns:a16="http://schemas.microsoft.com/office/drawing/2014/main" id="{016E5152-1EAC-AE24-383D-1198479B9988}"/>
              </a:ext>
            </a:extLst>
          </p:cNvPr>
          <p:cNvSpPr txBox="1"/>
          <p:nvPr/>
        </p:nvSpPr>
        <p:spPr>
          <a:xfrm>
            <a:off x="4171259" y="3125303"/>
            <a:ext cx="7139109" cy="2967399"/>
          </a:xfrm>
          <a:prstGeom prst="rect">
            <a:avLst/>
          </a:prstGeom>
          <a:solidFill>
            <a:srgbClr val="FFCB27"/>
          </a:solidFill>
          <a:ln>
            <a:noFill/>
          </a:ln>
        </p:spPr>
        <p:txBody>
          <a:bodyPr spcFirstLastPara="1" wrap="square" lIns="91425" tIns="91425" rIns="91425" bIns="91425" anchor="t"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609630" marR="0" lvl="0" indent="-438172" rtl="0">
              <a:spcBef>
                <a:spcPts val="0"/>
              </a:spcBef>
              <a:spcAft>
                <a:spcPts val="0"/>
              </a:spcAft>
              <a:buClr>
                <a:schemeClr val="bg2"/>
              </a:buClr>
              <a:buSzPts val="2100"/>
              <a:buFont typeface="Wingdings" panose="05000000000000000000" pitchFamily="2" charset="2"/>
              <a:buChar char="§"/>
            </a:pPr>
            <a:r>
              <a:rPr lang="en-US" sz="2000" b="0" i="0" u="none" strike="noStrike" cap="none">
                <a:solidFill>
                  <a:schemeClr val="bg1"/>
                </a:solidFill>
                <a:latin typeface="Rubik" panose="020B0604020202020204" charset="-79"/>
                <a:ea typeface="Verdana" panose="020B0604030504040204" pitchFamily="34" charset="0"/>
                <a:cs typeface="Rubik" panose="020B0604020202020204" charset="-79"/>
                <a:sym typeface="Helvetica Neue"/>
              </a:rPr>
              <a:t>meediapädevuse nooremteadur </a:t>
            </a:r>
            <a:br>
              <a:rPr lang="et-EE" sz="2000" b="0" i="0" u="none" strike="noStrike" cap="none">
                <a:solidFill>
                  <a:schemeClr val="bg1"/>
                </a:solidFill>
                <a:latin typeface="Rubik" panose="020B0604020202020204" charset="-79"/>
                <a:ea typeface="Verdana" panose="020B0604030504040204" pitchFamily="34" charset="0"/>
                <a:cs typeface="Rubik" panose="020B0604020202020204" charset="-79"/>
                <a:sym typeface="Helvetica Neue"/>
              </a:rPr>
            </a:br>
            <a:r>
              <a:rPr lang="en-US" sz="2000" b="0" i="0" u="none" strike="noStrike" cap="none">
                <a:solidFill>
                  <a:schemeClr val="bg1"/>
                </a:solidFill>
                <a:latin typeface="Rubik" panose="020B0604020202020204" charset="-79"/>
                <a:ea typeface="Verdana" panose="020B0604030504040204" pitchFamily="34" charset="0"/>
                <a:cs typeface="Rubik" panose="020B0604020202020204" charset="-79"/>
                <a:sym typeface="Helvetica Neue"/>
              </a:rPr>
              <a:t>T</a:t>
            </a:r>
            <a:r>
              <a:rPr lang="et-EE" sz="2000" b="0" i="0" u="none" strike="noStrike" cap="none">
                <a:solidFill>
                  <a:schemeClr val="bg1"/>
                </a:solidFill>
                <a:latin typeface="Rubik" panose="020B0604020202020204" charset="-79"/>
                <a:ea typeface="Verdana" panose="020B0604030504040204" pitchFamily="34" charset="0"/>
                <a:cs typeface="Rubik" panose="020B0604020202020204" charset="-79"/>
                <a:sym typeface="Helvetica Neue"/>
              </a:rPr>
              <a:t>artu ülikooli </a:t>
            </a:r>
            <a:r>
              <a:rPr lang="en-US" sz="2000" b="0" i="0" u="none" strike="noStrike" cap="none">
                <a:solidFill>
                  <a:schemeClr val="bg1"/>
                </a:solidFill>
                <a:latin typeface="Rubik" panose="020B0604020202020204" charset="-79"/>
                <a:ea typeface="Verdana" panose="020B0604030504040204" pitchFamily="34" charset="0"/>
                <a:cs typeface="Rubik" panose="020B0604020202020204" charset="-79"/>
                <a:sym typeface="Helvetica Neue"/>
              </a:rPr>
              <a:t>ühiskonnateaduste instituudis</a:t>
            </a:r>
            <a:endParaRPr sz="2000" b="0" i="0" u="none" strike="noStrike" cap="none">
              <a:solidFill>
                <a:schemeClr val="bg1"/>
              </a:solidFill>
              <a:latin typeface="Rubik" panose="020B0604020202020204" charset="-79"/>
              <a:ea typeface="Verdana" panose="020B0604030504040204" pitchFamily="34" charset="0"/>
              <a:cs typeface="Rubik" panose="020B0604020202020204" charset="-79"/>
              <a:sym typeface="Helvetica Neue"/>
            </a:endParaRPr>
          </a:p>
          <a:p>
            <a:pPr marL="609630" lvl="0" indent="-438172">
              <a:buClr>
                <a:schemeClr val="bg2"/>
              </a:buClr>
              <a:buSzPts val="2100"/>
              <a:buFont typeface="Wingdings" panose="05000000000000000000" pitchFamily="2" charset="2"/>
              <a:buChar char="§"/>
            </a:pPr>
            <a:r>
              <a:rPr lang="en-US" sz="2000">
                <a:solidFill>
                  <a:schemeClr val="bg1"/>
                </a:solidFill>
                <a:latin typeface="Rubik" panose="020B0604020202020204" charset="-79"/>
                <a:ea typeface="Verdana" panose="020B0604030504040204" pitchFamily="34" charset="0"/>
                <a:cs typeface="Rubik" panose="020B0604020202020204" charset="-79"/>
                <a:sym typeface="Helvetica Neue"/>
              </a:rPr>
              <a:t>Programmijuht</a:t>
            </a:r>
            <a:r>
              <a:rPr lang="et-EE" sz="2000">
                <a:solidFill>
                  <a:schemeClr val="bg1"/>
                </a:solidFill>
                <a:latin typeface="Rubik" panose="020B0604020202020204" charset="-79"/>
                <a:ea typeface="Verdana" panose="020B0604030504040204" pitchFamily="34" charset="0"/>
                <a:cs typeface="Rubik" panose="020B0604020202020204" charset="-79"/>
                <a:sym typeface="Helvetica Neue"/>
              </a:rPr>
              <a:t> </a:t>
            </a:r>
            <a:r>
              <a:rPr lang="en-US" sz="2000" b="0" i="0" u="none" strike="noStrike" cap="none">
                <a:solidFill>
                  <a:schemeClr val="bg1"/>
                </a:solidFill>
                <a:latin typeface="Rubik" panose="020B0604020202020204" charset="-79"/>
                <a:ea typeface="Verdana" panose="020B0604030504040204" pitchFamily="34" charset="0"/>
                <a:cs typeface="Rubik" panose="020B0604020202020204" charset="-79"/>
                <a:sym typeface="Helvetica Neue"/>
              </a:rPr>
              <a:t>desinformatsioon ja sotsiaalne toimepidevus</a:t>
            </a:r>
            <a:r>
              <a:rPr lang="et-EE" sz="2000" b="0" i="0" u="none" strike="noStrike" cap="none">
                <a:solidFill>
                  <a:schemeClr val="bg1"/>
                </a:solidFill>
                <a:latin typeface="Rubik" panose="020B0604020202020204" charset="-79"/>
                <a:ea typeface="Verdana" panose="020B0604030504040204" pitchFamily="34" charset="0"/>
                <a:cs typeface="Rubik" panose="020B0604020202020204" charset="-79"/>
                <a:sym typeface="Helvetica Neue"/>
              </a:rPr>
              <a:t> magistrikaval</a:t>
            </a:r>
            <a:endParaRPr sz="2000" b="0" i="0" u="none" strike="noStrike" cap="none">
              <a:solidFill>
                <a:schemeClr val="bg1"/>
              </a:solidFill>
              <a:latin typeface="Rubik" panose="020B0604020202020204" charset="-79"/>
              <a:ea typeface="Verdana" panose="020B0604030504040204" pitchFamily="34" charset="0"/>
              <a:cs typeface="Rubik" panose="020B0604020202020204" charset="-79"/>
              <a:sym typeface="Helvetica Neue"/>
            </a:endParaRPr>
          </a:p>
          <a:p>
            <a:pPr marL="609630" marR="0" lvl="0" indent="-438172" rtl="0">
              <a:spcBef>
                <a:spcPts val="0"/>
              </a:spcBef>
              <a:spcAft>
                <a:spcPts val="0"/>
              </a:spcAft>
              <a:buClr>
                <a:schemeClr val="bg2"/>
              </a:buClr>
              <a:buSzPts val="2100"/>
              <a:buFont typeface="Wingdings" panose="05000000000000000000" pitchFamily="2" charset="2"/>
              <a:buChar char="§"/>
            </a:pPr>
            <a:r>
              <a:rPr lang="en-US" sz="2000" b="0" i="0" u="none" strike="noStrike" cap="none">
                <a:solidFill>
                  <a:schemeClr val="bg1"/>
                </a:solidFill>
                <a:latin typeface="Rubik" panose="020B0604020202020204" charset="-79"/>
                <a:ea typeface="Verdana" panose="020B0604030504040204" pitchFamily="34" charset="0"/>
                <a:cs typeface="Rubik" panose="020B0604020202020204" charset="-79"/>
                <a:sym typeface="Helvetica Neue"/>
              </a:rPr>
              <a:t>Balti Infohäirete Sekkekeskuse koordinaator</a:t>
            </a:r>
            <a:r>
              <a:rPr lang="et-EE" sz="2000" b="0" i="0" u="none" strike="noStrike" cap="none">
                <a:solidFill>
                  <a:schemeClr val="bg1"/>
                </a:solidFill>
                <a:latin typeface="Rubik" panose="020B0604020202020204" charset="-79"/>
                <a:ea typeface="Verdana" panose="020B0604030504040204" pitchFamily="34" charset="0"/>
                <a:cs typeface="Rubik" panose="020B0604020202020204" charset="-79"/>
                <a:sym typeface="Helvetica Neue"/>
              </a:rPr>
              <a:t> (vt </a:t>
            </a:r>
            <a:r>
              <a:rPr lang="et-EE" sz="2000" b="0" i="0" u="none" strike="noStrike" cap="none">
                <a:solidFill>
                  <a:schemeClr val="bg1"/>
                </a:solidFill>
                <a:latin typeface="Rubik" panose="020B0604020202020204" charset="-79"/>
                <a:ea typeface="Verdana" panose="020B0604030504040204" pitchFamily="34" charset="0"/>
                <a:cs typeface="Rubik" panose="020B0604020202020204" charset="-79"/>
                <a:sym typeface="Helvetica Neue"/>
                <a:hlinkClick r:id="rId6"/>
              </a:rPr>
              <a:t>becid.eu</a:t>
            </a:r>
            <a:r>
              <a:rPr lang="et-EE" sz="2000" b="0" i="0" u="none" strike="noStrike" cap="none">
                <a:solidFill>
                  <a:schemeClr val="bg1"/>
                </a:solidFill>
                <a:latin typeface="Rubik" panose="020B0604020202020204" charset="-79"/>
                <a:ea typeface="Verdana" panose="020B0604030504040204" pitchFamily="34" charset="0"/>
                <a:cs typeface="Rubik" panose="020B0604020202020204" charset="-79"/>
                <a:sym typeface="Helvetica Neue"/>
              </a:rPr>
              <a:t>)</a:t>
            </a:r>
            <a:endParaRPr sz="2000" b="0" i="0" u="none" strike="noStrike" cap="none">
              <a:solidFill>
                <a:schemeClr val="bg1"/>
              </a:solidFill>
              <a:latin typeface="Rubik" panose="020B0604020202020204" charset="-79"/>
              <a:ea typeface="Verdana" panose="020B0604030504040204" pitchFamily="34" charset="0"/>
              <a:cs typeface="Rubik" panose="020B0604020202020204" charset="-79"/>
              <a:sym typeface="Helvetica Neue"/>
            </a:endParaRPr>
          </a:p>
          <a:p>
            <a:pPr marL="609630" marR="0" lvl="0" indent="-438172" rtl="0">
              <a:spcBef>
                <a:spcPts val="0"/>
              </a:spcBef>
              <a:spcAft>
                <a:spcPts val="0"/>
              </a:spcAft>
              <a:buClr>
                <a:schemeClr val="bg2"/>
              </a:buClr>
              <a:buSzPts val="2100"/>
              <a:buFont typeface="Wingdings" panose="05000000000000000000" pitchFamily="2" charset="2"/>
              <a:buChar char="§"/>
            </a:pPr>
            <a:r>
              <a:rPr lang="et-EE" sz="2000">
                <a:solidFill>
                  <a:schemeClr val="bg1"/>
                </a:solidFill>
                <a:latin typeface="Rubik" panose="020B0604020202020204" charset="-79"/>
                <a:ea typeface="Verdana" panose="020B0604030504040204" pitchFamily="34" charset="0"/>
                <a:cs typeface="Rubik" panose="020B0604020202020204" charset="-79"/>
                <a:sym typeface="Helvetica Neue"/>
              </a:rPr>
              <a:t>kogemust infovastupidavuse vallas moel või teisel 2014. aastast, mil värskete ajakirjandustudengitena hakkasime propagandakoolitusi tegema</a:t>
            </a:r>
            <a:endParaRPr sz="2000" b="0" i="0" u="none" strike="noStrike" cap="none">
              <a:solidFill>
                <a:schemeClr val="bg1"/>
              </a:solidFill>
              <a:latin typeface="Rubik" panose="020B0604020202020204" charset="-79"/>
              <a:ea typeface="Verdana" panose="020B0604030504040204" pitchFamily="34" charset="0"/>
              <a:cs typeface="Rubik" panose="020B0604020202020204" charset="-79"/>
              <a:sym typeface="Helvetica Neue"/>
            </a:endParaRPr>
          </a:p>
        </p:txBody>
      </p:sp>
      <p:pic>
        <p:nvPicPr>
          <p:cNvPr id="838" name="Google Shape;838;g2c202d6d3ab_0_3" descr="Table&#10;&#10;Description automatically generated"/>
          <p:cNvPicPr preferRelativeResize="0"/>
          <p:nvPr/>
        </p:nvPicPr>
        <p:blipFill rotWithShape="1">
          <a:blip r:embed="rId7"/>
          <a:stretch/>
        </p:blipFill>
        <p:spPr>
          <a:xfrm>
            <a:off x="721015" y="4599883"/>
            <a:ext cx="2641595" cy="2974493"/>
          </a:xfrm>
          <a:prstGeom prst="rect">
            <a:avLst/>
          </a:prstGeom>
          <a:noFill/>
        </p:spPr>
      </p:pic>
      <p:sp>
        <p:nvSpPr>
          <p:cNvPr id="10" name="TextBox 9">
            <a:extLst>
              <a:ext uri="{FF2B5EF4-FFF2-40B4-BE49-F238E27FC236}">
                <a16:creationId xmlns:a16="http://schemas.microsoft.com/office/drawing/2014/main" id="{59119A21-5C1F-832C-3652-2FE2621F4676}"/>
              </a:ext>
            </a:extLst>
          </p:cNvPr>
          <p:cNvSpPr txBox="1"/>
          <p:nvPr/>
        </p:nvSpPr>
        <p:spPr>
          <a:xfrm>
            <a:off x="5274780" y="2294307"/>
            <a:ext cx="4932065" cy="707886"/>
          </a:xfrm>
          <a:prstGeom prst="rect">
            <a:avLst/>
          </a:prstGeom>
          <a:solidFill>
            <a:schemeClr val="accent2"/>
          </a:solid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t-EE" sz="4000" b="1" i="1" u="sng">
                <a:solidFill>
                  <a:schemeClr val="accent6"/>
                </a:solidFill>
                <a:latin typeface="Rubik" panose="020B0604020202020204" charset="-79"/>
                <a:cs typeface="Rubik" panose="020B0604020202020204" charset="-79"/>
                <a:hlinkClick r:id="rId8"/>
              </a:rPr>
              <a:t>Aga kust sa tead?</a:t>
            </a:r>
            <a:endParaRPr lang="et-EE" sz="4000" b="1" i="1" u="sng">
              <a:solidFill>
                <a:schemeClr val="accent6"/>
              </a:solidFill>
              <a:latin typeface="Rubik" panose="020B0604020202020204" charset="-79"/>
              <a:cs typeface="Rubik" panose="020B0604020202020204" charset="-79"/>
            </a:endParaRPr>
          </a:p>
        </p:txBody>
      </p:sp>
    </p:spTree>
    <p:extLst>
      <p:ext uri="{BB962C8B-B14F-4D97-AF65-F5344CB8AC3E}">
        <p14:creationId xmlns:p14="http://schemas.microsoft.com/office/powerpoint/2010/main" val="311529230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0"/>
          <p:cNvSpPr txBox="1">
            <a:spLocks noGrp="1"/>
          </p:cNvSpPr>
          <p:nvPr>
            <p:ph type="title"/>
          </p:nvPr>
        </p:nvSpPr>
        <p:spPr>
          <a:xfrm>
            <a:off x="1384463" y="1700981"/>
            <a:ext cx="8927184" cy="816078"/>
          </a:xfrm>
          <a:prstGeom prst="rect">
            <a:avLst/>
          </a:prstGeom>
          <a:solidFill>
            <a:schemeClr val="accent2"/>
          </a:solidFill>
        </p:spPr>
        <p:txBody>
          <a:bodyPr spcFirstLastPara="1" wrap="square" lIns="121900" tIns="121900" rIns="121900" bIns="121900" anchor="t"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67737" lvl="0" algn="ctr" rtl="0">
              <a:spcBef>
                <a:spcPts val="0"/>
              </a:spcBef>
              <a:spcAft>
                <a:spcPts val="0"/>
              </a:spcAft>
              <a:buSzPts val="2800"/>
            </a:pPr>
            <a:r>
              <a:rPr lang="et" sz="4400" b="1">
                <a:latin typeface="Rubik" panose="020B0604020202020204" charset="-79"/>
                <a:cs typeface="Rubik" panose="020B0604020202020204" charset="-79"/>
              </a:rPr>
              <a:t>Inforuumiga on probleem.</a:t>
            </a:r>
            <a:endParaRPr sz="4400" b="1" dirty="0">
              <a:latin typeface="Rubik" panose="020B0604020202020204" charset="-79"/>
              <a:cs typeface="Rubik" panose="020B0604020202020204" charset="-79"/>
            </a:endParaRPr>
          </a:p>
        </p:txBody>
      </p:sp>
      <p:sp>
        <p:nvSpPr>
          <p:cNvPr id="241" name="Google Shape;241;p40"/>
          <p:cNvSpPr txBox="1">
            <a:spLocks noGrp="1"/>
          </p:cNvSpPr>
          <p:nvPr>
            <p:ph type="body" idx="1"/>
          </p:nvPr>
        </p:nvSpPr>
        <p:spPr>
          <a:xfrm>
            <a:off x="415600" y="3083705"/>
            <a:ext cx="11360800" cy="2514473"/>
          </a:xfrm>
          <a:prstGeom prst="rect">
            <a:avLst/>
          </a:prstGeom>
        </p:spPr>
        <p:txBody>
          <a:bodyPr spcFirstLastPara="1" wrap="square" lIns="121900" tIns="121900" rIns="121900" bIns="121900" anchor="t"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ctr" rtl="0">
              <a:spcBef>
                <a:spcPts val="0"/>
              </a:spcBef>
              <a:spcAft>
                <a:spcPts val="0"/>
              </a:spcAft>
              <a:buNone/>
            </a:pPr>
            <a:r>
              <a:rPr lang="et" sz="3000">
                <a:latin typeface="Rubik" panose="020B0604020202020204" charset="-79"/>
                <a:cs typeface="Rubik" panose="020B0604020202020204" charset="-79"/>
              </a:rPr>
              <a:t>Taustal: infovoogude intensiivistumine, andmemahtude lõputu kasv ja võitlus tähelepanu nimel.</a:t>
            </a:r>
          </a:p>
          <a:p>
            <a:pPr marL="0" lvl="0" indent="0" algn="ctr" rtl="0">
              <a:spcBef>
                <a:spcPts val="0"/>
              </a:spcBef>
              <a:spcAft>
                <a:spcPts val="0"/>
              </a:spcAft>
              <a:buNone/>
            </a:pPr>
            <a:endParaRPr lang="et" sz="3000">
              <a:latin typeface="Rubik" panose="020B0604020202020204" charset="-79"/>
              <a:cs typeface="Rubik" panose="020B0604020202020204" charset="-79"/>
            </a:endParaRPr>
          </a:p>
          <a:p>
            <a:pPr marL="0" lvl="0" indent="0" algn="ctr" rtl="0">
              <a:spcBef>
                <a:spcPts val="0"/>
              </a:spcBef>
              <a:spcAft>
                <a:spcPts val="0"/>
              </a:spcAft>
              <a:buNone/>
            </a:pPr>
            <a:r>
              <a:rPr lang="et" sz="3000">
                <a:latin typeface="Rubik" panose="020B0604020202020204" charset="-79"/>
                <a:cs typeface="Rubik" panose="020B0604020202020204" charset="-79"/>
              </a:rPr>
              <a:t>Termineid on palju, aga k</a:t>
            </a:r>
            <a:r>
              <a:rPr lang="et-EE" sz="3000">
                <a:latin typeface="Rubik" panose="020B0604020202020204" charset="-79"/>
                <a:cs typeface="Rubik" panose="020B0604020202020204" charset="-79"/>
              </a:rPr>
              <a:t>ui tahame </a:t>
            </a:r>
          </a:p>
          <a:p>
            <a:pPr marL="0" lvl="0" indent="0" algn="ctr" rtl="0">
              <a:spcBef>
                <a:spcPts val="0"/>
              </a:spcBef>
              <a:spcAft>
                <a:spcPts val="0"/>
              </a:spcAft>
              <a:buNone/>
            </a:pPr>
            <a:r>
              <a:rPr lang="et-EE" sz="3000">
                <a:latin typeface="Rubik" panose="020B0604020202020204" charset="-79"/>
                <a:cs typeface="Rubik" panose="020B0604020202020204" charset="-79"/>
              </a:rPr>
              <a:t>rääkida suurest pildist ja olla täpsed, siis räägime </a:t>
            </a:r>
            <a:r>
              <a:rPr lang="et-EE" sz="3000" b="1">
                <a:latin typeface="Rubik" panose="020B0604020202020204" charset="-79"/>
                <a:cs typeface="Rubik" panose="020B0604020202020204" charset="-79"/>
              </a:rPr>
              <a:t>infohäiretest </a:t>
            </a:r>
            <a:r>
              <a:rPr lang="et-EE" sz="3000">
                <a:latin typeface="Rubik" panose="020B0604020202020204" charset="-79"/>
                <a:cs typeface="Rubik" panose="020B0604020202020204" charset="-79"/>
              </a:rPr>
              <a:t>või </a:t>
            </a:r>
            <a:r>
              <a:rPr lang="et-EE" sz="3000" b="1">
                <a:latin typeface="Rubik" panose="020B0604020202020204" charset="-79"/>
                <a:cs typeface="Rubik" panose="020B0604020202020204" charset="-79"/>
              </a:rPr>
              <a:t>infokorratusest</a:t>
            </a:r>
            <a:r>
              <a:rPr lang="et-EE" sz="3000">
                <a:latin typeface="Rubik" panose="020B0604020202020204" charset="-79"/>
                <a:cs typeface="Rubik" panose="020B0604020202020204" charset="-79"/>
              </a:rPr>
              <a:t>.</a:t>
            </a:r>
          </a:p>
        </p:txBody>
      </p:sp>
    </p:spTree>
    <p:extLst>
      <p:ext uri="{BB962C8B-B14F-4D97-AF65-F5344CB8AC3E}">
        <p14:creationId xmlns:p14="http://schemas.microsoft.com/office/powerpoint/2010/main" val="1603854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g2c202d6d3ab_0_77"/>
          <p:cNvSpPr txBox="1">
            <a:spLocks noGrp="1"/>
          </p:cNvSpPr>
          <p:nvPr>
            <p:ph type="body" idx="1"/>
          </p:nvPr>
        </p:nvSpPr>
        <p:spPr>
          <a:xfrm>
            <a:off x="7590503" y="865239"/>
            <a:ext cx="4418859" cy="5250426"/>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00000"/>
              </a:lnSpc>
              <a:spcBef>
                <a:spcPts val="4000"/>
              </a:spcBef>
              <a:spcAft>
                <a:spcPts val="0"/>
              </a:spcAft>
              <a:buClr>
                <a:srgbClr val="000000"/>
              </a:buClr>
              <a:buSzPts val="1100"/>
              <a:buFont typeface="Arial"/>
              <a:buNone/>
            </a:pPr>
            <a:r>
              <a:rPr lang="en-US" sz="2700" b="1">
                <a:solidFill>
                  <a:srgbClr val="262626"/>
                </a:solidFill>
                <a:highlight>
                  <a:schemeClr val="lt1"/>
                </a:highlight>
                <a:ea typeface="Arial"/>
                <a:sym typeface="Arial"/>
              </a:rPr>
              <a:t>Väärinfo</a:t>
            </a:r>
            <a:r>
              <a:rPr lang="en-US" sz="2700">
                <a:solidFill>
                  <a:srgbClr val="262626"/>
                </a:solidFill>
                <a:highlight>
                  <a:schemeClr val="lt1"/>
                </a:highlight>
                <a:ea typeface="Arial"/>
                <a:sym typeface="Arial"/>
              </a:rPr>
              <a:t> – </a:t>
            </a:r>
            <a:r>
              <a:rPr lang="en-US" sz="2700" i="1">
                <a:solidFill>
                  <a:srgbClr val="262626"/>
                </a:solidFill>
                <a:highlight>
                  <a:schemeClr val="lt1"/>
                </a:highlight>
                <a:ea typeface="Arial"/>
                <a:sym typeface="Arial"/>
              </a:rPr>
              <a:t>misinformation</a:t>
            </a:r>
            <a:r>
              <a:rPr lang="en-US" sz="2700">
                <a:solidFill>
                  <a:srgbClr val="262626"/>
                </a:solidFill>
                <a:highlight>
                  <a:schemeClr val="lt1"/>
                </a:highlight>
                <a:ea typeface="Arial"/>
                <a:sym typeface="Arial"/>
              </a:rPr>
              <a:t> – vale, valesti mõistetud, ebatäpne ehk tahtmatult eksitav info. </a:t>
            </a:r>
            <a:endParaRPr sz="2700">
              <a:solidFill>
                <a:srgbClr val="262626"/>
              </a:solidFill>
              <a:highlight>
                <a:schemeClr val="lt1"/>
              </a:highlight>
              <a:ea typeface="Arial"/>
              <a:sym typeface="Arial"/>
            </a:endParaRPr>
          </a:p>
          <a:p>
            <a:pPr marL="0" lvl="0" indent="0" algn="l" rtl="0">
              <a:lnSpc>
                <a:spcPct val="100000"/>
              </a:lnSpc>
              <a:spcBef>
                <a:spcPts val="4000"/>
              </a:spcBef>
              <a:spcAft>
                <a:spcPts val="0"/>
              </a:spcAft>
              <a:buClr>
                <a:srgbClr val="000000"/>
              </a:buClr>
              <a:buSzPts val="1100"/>
              <a:buFont typeface="Arial"/>
              <a:buNone/>
            </a:pPr>
            <a:r>
              <a:rPr lang="en-US" sz="2700" b="1">
                <a:solidFill>
                  <a:srgbClr val="262626"/>
                </a:solidFill>
                <a:highlight>
                  <a:schemeClr val="lt1"/>
                </a:highlight>
                <a:ea typeface="Arial"/>
                <a:sym typeface="Arial"/>
              </a:rPr>
              <a:t>Desinformatsioon</a:t>
            </a:r>
            <a:r>
              <a:rPr lang="en-US" sz="2700">
                <a:solidFill>
                  <a:srgbClr val="262626"/>
                </a:solidFill>
                <a:highlight>
                  <a:schemeClr val="lt1"/>
                </a:highlight>
                <a:ea typeface="Arial"/>
                <a:sym typeface="Arial"/>
              </a:rPr>
              <a:t> – </a:t>
            </a:r>
            <a:r>
              <a:rPr lang="en-US" sz="2700" i="1">
                <a:solidFill>
                  <a:srgbClr val="262626"/>
                </a:solidFill>
                <a:highlight>
                  <a:schemeClr val="lt1"/>
                </a:highlight>
                <a:ea typeface="Arial"/>
                <a:sym typeface="Arial"/>
              </a:rPr>
              <a:t>disinformation</a:t>
            </a:r>
            <a:r>
              <a:rPr lang="en-US" sz="2700">
                <a:solidFill>
                  <a:srgbClr val="262626"/>
                </a:solidFill>
                <a:highlight>
                  <a:schemeClr val="lt1"/>
                </a:highlight>
                <a:ea typeface="Arial"/>
                <a:sym typeface="Arial"/>
              </a:rPr>
              <a:t> – teadlikult ebatõene või eksitav info, mis teenib selle looja või levitaja eesmärke. </a:t>
            </a:r>
            <a:endParaRPr sz="2700">
              <a:solidFill>
                <a:srgbClr val="262626"/>
              </a:solidFill>
              <a:highlight>
                <a:schemeClr val="lt1"/>
              </a:highlight>
              <a:ea typeface="Arial"/>
              <a:sym typeface="Arial"/>
            </a:endParaRPr>
          </a:p>
          <a:p>
            <a:pPr marL="0" lvl="0" indent="0" algn="l" rtl="0">
              <a:lnSpc>
                <a:spcPct val="100000"/>
              </a:lnSpc>
              <a:spcBef>
                <a:spcPts val="4000"/>
              </a:spcBef>
              <a:spcAft>
                <a:spcPts val="0"/>
              </a:spcAft>
              <a:buClr>
                <a:srgbClr val="000000"/>
              </a:buClr>
              <a:buSzPts val="1100"/>
              <a:buFont typeface="Arial"/>
              <a:buNone/>
            </a:pPr>
            <a:r>
              <a:rPr lang="en-US" sz="2700" b="1">
                <a:solidFill>
                  <a:srgbClr val="262626"/>
                </a:solidFill>
                <a:highlight>
                  <a:schemeClr val="lt1"/>
                </a:highlight>
                <a:ea typeface="Arial"/>
                <a:sym typeface="Arial"/>
              </a:rPr>
              <a:t>Kuriinfo</a:t>
            </a:r>
            <a:r>
              <a:rPr lang="en-US" sz="2700">
                <a:solidFill>
                  <a:srgbClr val="262626"/>
                </a:solidFill>
                <a:highlight>
                  <a:schemeClr val="lt1"/>
                </a:highlight>
                <a:ea typeface="Arial"/>
                <a:sym typeface="Arial"/>
              </a:rPr>
              <a:t> – </a:t>
            </a:r>
            <a:r>
              <a:rPr lang="en-US" sz="2700" i="1">
                <a:solidFill>
                  <a:srgbClr val="262626"/>
                </a:solidFill>
                <a:highlight>
                  <a:schemeClr val="lt1"/>
                </a:highlight>
                <a:ea typeface="Arial"/>
                <a:sym typeface="Arial"/>
              </a:rPr>
              <a:t>malinformation</a:t>
            </a:r>
            <a:r>
              <a:rPr lang="en-US" sz="2700">
                <a:solidFill>
                  <a:srgbClr val="262626"/>
                </a:solidFill>
                <a:highlight>
                  <a:schemeClr val="lt1"/>
                </a:highlight>
                <a:ea typeface="Arial"/>
                <a:sym typeface="Arial"/>
              </a:rPr>
              <a:t> – õige info, mida kasutatakse strateegilisel hetkel organisatsiooni, riigi või inimese vastu kahju tekitamise eesmärgil.</a:t>
            </a:r>
            <a:endParaRPr sz="2700">
              <a:solidFill>
                <a:srgbClr val="262626"/>
              </a:solidFill>
              <a:highlight>
                <a:schemeClr val="lt1"/>
              </a:highlight>
              <a:ea typeface="Arial"/>
              <a:sym typeface="Arial"/>
            </a:endParaRPr>
          </a:p>
        </p:txBody>
      </p:sp>
      <p:sp>
        <p:nvSpPr>
          <p:cNvPr id="854" name="Google Shape;854;g2c202d6d3ab_0_77"/>
          <p:cNvSpPr txBox="1">
            <a:spLocks noGrp="1"/>
          </p:cNvSpPr>
          <p:nvPr>
            <p:ph type="body" idx="2"/>
          </p:nvPr>
        </p:nvSpPr>
        <p:spPr>
          <a:xfrm>
            <a:off x="315475" y="5274575"/>
            <a:ext cx="3952500" cy="1097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600"/>
              <a:buNone/>
            </a:pPr>
            <a:r>
              <a:rPr lang="en-US" sz="1300"/>
              <a:t>Loe lisa: </a:t>
            </a:r>
            <a:r>
              <a:rPr lang="en-US" sz="1300" u="sng">
                <a:solidFill>
                  <a:schemeClr val="hlink"/>
                </a:solidFill>
                <a:highlight>
                  <a:schemeClr val="lt1"/>
                </a:highlight>
                <a:hlinkClick r:id="rId3"/>
              </a:rPr>
              <a:t>https://www.postimees.ee/7637115/oskussonad-loovad-selguse-tunnetuslikus-lahinguruumis</a:t>
            </a:r>
            <a:r>
              <a:rPr lang="en-US" sz="1300">
                <a:solidFill>
                  <a:srgbClr val="262626"/>
                </a:solidFill>
                <a:highlight>
                  <a:schemeClr val="lt1"/>
                </a:highlight>
              </a:rPr>
              <a:t> </a:t>
            </a:r>
            <a:endParaRPr lang="et-EE" sz="1300">
              <a:solidFill>
                <a:srgbClr val="262626"/>
              </a:solidFill>
              <a:highlight>
                <a:schemeClr val="lt1"/>
              </a:highlight>
            </a:endParaRPr>
          </a:p>
          <a:p>
            <a:pPr marL="0" lvl="0" indent="0" algn="l" rtl="0">
              <a:lnSpc>
                <a:spcPct val="90000"/>
              </a:lnSpc>
              <a:spcBef>
                <a:spcPts val="1000"/>
              </a:spcBef>
              <a:spcAft>
                <a:spcPts val="0"/>
              </a:spcAft>
              <a:buSzPts val="1600"/>
              <a:buNone/>
            </a:pPr>
            <a:r>
              <a:rPr lang="et-EE" sz="1300">
                <a:solidFill>
                  <a:srgbClr val="262626"/>
                </a:solidFill>
                <a:highlight>
                  <a:schemeClr val="lt1"/>
                </a:highlight>
                <a:hlinkClick r:id="rId4"/>
              </a:rPr>
              <a:t>www.toesona.ee</a:t>
            </a:r>
            <a:r>
              <a:rPr lang="et-EE" sz="1300">
                <a:solidFill>
                  <a:srgbClr val="262626"/>
                </a:solidFill>
                <a:highlight>
                  <a:schemeClr val="lt1"/>
                </a:highlight>
              </a:rPr>
              <a:t> </a:t>
            </a:r>
            <a:endParaRPr sz="1300"/>
          </a:p>
        </p:txBody>
      </p:sp>
      <p:pic>
        <p:nvPicPr>
          <p:cNvPr id="855" name="Google Shape;855;g2c202d6d3ab_0_77"/>
          <p:cNvPicPr preferRelativeResize="0"/>
          <p:nvPr/>
        </p:nvPicPr>
        <p:blipFill rotWithShape="1">
          <a:blip r:embed="rId5">
            <a:alphaModFix/>
          </a:blip>
          <a:srcRect/>
          <a:stretch/>
        </p:blipFill>
        <p:spPr>
          <a:xfrm>
            <a:off x="272330" y="779880"/>
            <a:ext cx="7072367" cy="4991655"/>
          </a:xfrm>
          <a:prstGeom prst="rect">
            <a:avLst/>
          </a:prstGeom>
          <a:noFill/>
          <a:ln>
            <a:noFill/>
          </a:ln>
        </p:spPr>
      </p:pic>
      <p:sp>
        <p:nvSpPr>
          <p:cNvPr id="856" name="Google Shape;856;g2c202d6d3ab_0_77"/>
          <p:cNvSpPr txBox="1"/>
          <p:nvPr/>
        </p:nvSpPr>
        <p:spPr>
          <a:xfrm>
            <a:off x="4243069" y="5823425"/>
            <a:ext cx="3505500" cy="17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Rubik" panose="020B0604020202020204" charset="-79"/>
                <a:ea typeface="Helvetica Neue"/>
                <a:cs typeface="Rubik" panose="020B0604020202020204" charset="-79"/>
                <a:sym typeface="Helvetica Neue"/>
              </a:rPr>
              <a:t>Tõlge Wardle ja Derakhshan (2017: 5) joonisest </a:t>
            </a:r>
            <a:endParaRPr sz="1000" b="0" i="0" u="none" strike="noStrike" cap="none">
              <a:solidFill>
                <a:schemeClr val="dk1"/>
              </a:solidFill>
              <a:latin typeface="Rubik" panose="020B0604020202020204" charset="-79"/>
              <a:ea typeface="Helvetica Neue"/>
              <a:cs typeface="Rubik" panose="020B0604020202020204" charset="-79"/>
              <a:sym typeface="Helvetica Neue"/>
            </a:endParaRPr>
          </a:p>
        </p:txBody>
      </p:sp>
      <p:sp>
        <p:nvSpPr>
          <p:cNvPr id="2" name="Google Shape;240;p40">
            <a:extLst>
              <a:ext uri="{FF2B5EF4-FFF2-40B4-BE49-F238E27FC236}">
                <a16:creationId xmlns:a16="http://schemas.microsoft.com/office/drawing/2014/main" id="{DBF17146-B2C5-12C1-F82E-4611A703AB21}"/>
              </a:ext>
            </a:extLst>
          </p:cNvPr>
          <p:cNvSpPr txBox="1">
            <a:spLocks noGrp="1"/>
          </p:cNvSpPr>
          <p:nvPr>
            <p:ph type="title"/>
          </p:nvPr>
        </p:nvSpPr>
        <p:spPr>
          <a:xfrm>
            <a:off x="1465647" y="179140"/>
            <a:ext cx="8927184" cy="815412"/>
          </a:xfrm>
          <a:prstGeom prst="rect">
            <a:avLst/>
          </a:prstGeom>
          <a:noFill/>
        </p:spPr>
        <p:txBody>
          <a:bodyPr spcFirstLastPara="1" wrap="square" lIns="121900" tIns="121900" rIns="121900" bIns="121900" anchor="t"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67737" lvl="0" algn="ctr" rtl="0">
              <a:spcBef>
                <a:spcPts val="0"/>
              </a:spcBef>
              <a:spcAft>
                <a:spcPts val="0"/>
              </a:spcAft>
              <a:buSzPts val="2800"/>
            </a:pPr>
            <a:r>
              <a:rPr lang="et" sz="4400" b="1">
                <a:latin typeface="Rubik" panose="020B0604020202020204" charset="-79"/>
                <a:cs typeface="Rubik" panose="020B0604020202020204" charset="-79"/>
              </a:rPr>
              <a:t>Infokorratuse raam</a:t>
            </a:r>
            <a:endParaRPr sz="4400" b="1" dirty="0">
              <a:latin typeface="Rubik" panose="020B0604020202020204" charset="-79"/>
              <a:cs typeface="Rubik" panose="020B0604020202020204" charset="-79"/>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pic>
        <p:nvPicPr>
          <p:cNvPr id="589" name="Google Shape;589;p80"/>
          <p:cNvPicPr preferRelativeResize="0"/>
          <p:nvPr/>
        </p:nvPicPr>
        <p:blipFill>
          <a:blip r:embed="rId3">
            <a:alphaModFix/>
          </a:blip>
          <a:stretch>
            <a:fillRect/>
          </a:stretch>
        </p:blipFill>
        <p:spPr>
          <a:xfrm>
            <a:off x="2225044" y="3192760"/>
            <a:ext cx="3952656" cy="2840733"/>
          </a:xfrm>
          <a:prstGeom prst="rect">
            <a:avLst/>
          </a:prstGeom>
          <a:noFill/>
          <a:ln>
            <a:noFill/>
          </a:ln>
        </p:spPr>
      </p:pic>
      <p:pic>
        <p:nvPicPr>
          <p:cNvPr id="590" name="Google Shape;590;p80"/>
          <p:cNvPicPr preferRelativeResize="0"/>
          <p:nvPr/>
        </p:nvPicPr>
        <p:blipFill>
          <a:blip r:embed="rId4">
            <a:alphaModFix/>
          </a:blip>
          <a:stretch>
            <a:fillRect/>
          </a:stretch>
        </p:blipFill>
        <p:spPr>
          <a:xfrm>
            <a:off x="-10" y="-508000"/>
            <a:ext cx="2706577" cy="2946400"/>
          </a:xfrm>
          <a:prstGeom prst="rect">
            <a:avLst/>
          </a:prstGeom>
          <a:noFill/>
          <a:ln>
            <a:noFill/>
          </a:ln>
        </p:spPr>
      </p:pic>
      <p:pic>
        <p:nvPicPr>
          <p:cNvPr id="591" name="Google Shape;591;p80"/>
          <p:cNvPicPr preferRelativeResize="0"/>
          <p:nvPr/>
        </p:nvPicPr>
        <p:blipFill>
          <a:blip r:embed="rId5">
            <a:alphaModFix/>
          </a:blip>
          <a:stretch>
            <a:fillRect/>
          </a:stretch>
        </p:blipFill>
        <p:spPr>
          <a:xfrm>
            <a:off x="2706567" y="-508009"/>
            <a:ext cx="5156199" cy="1189892"/>
          </a:xfrm>
          <a:prstGeom prst="rect">
            <a:avLst/>
          </a:prstGeom>
          <a:noFill/>
          <a:ln>
            <a:noFill/>
          </a:ln>
        </p:spPr>
      </p:pic>
      <p:pic>
        <p:nvPicPr>
          <p:cNvPr id="592" name="Google Shape;592;p80"/>
          <p:cNvPicPr preferRelativeResize="0"/>
          <p:nvPr/>
        </p:nvPicPr>
        <p:blipFill rotWithShape="1">
          <a:blip r:embed="rId6">
            <a:alphaModFix/>
          </a:blip>
          <a:srcRect l="43045" t="19470" b="51055"/>
          <a:stretch/>
        </p:blipFill>
        <p:spPr>
          <a:xfrm>
            <a:off x="5686834" y="-69900"/>
            <a:ext cx="2909500" cy="827867"/>
          </a:xfrm>
          <a:prstGeom prst="rect">
            <a:avLst/>
          </a:prstGeom>
          <a:noFill/>
          <a:ln>
            <a:noFill/>
          </a:ln>
        </p:spPr>
      </p:pic>
      <p:pic>
        <p:nvPicPr>
          <p:cNvPr id="593" name="Google Shape;593;p80"/>
          <p:cNvPicPr preferRelativeResize="0"/>
          <p:nvPr/>
        </p:nvPicPr>
        <p:blipFill>
          <a:blip r:embed="rId7">
            <a:alphaModFix/>
          </a:blip>
          <a:stretch>
            <a:fillRect/>
          </a:stretch>
        </p:blipFill>
        <p:spPr>
          <a:xfrm>
            <a:off x="8377251" y="8"/>
            <a:ext cx="3898900" cy="5801059"/>
          </a:xfrm>
          <a:prstGeom prst="rect">
            <a:avLst/>
          </a:prstGeom>
          <a:noFill/>
          <a:ln>
            <a:noFill/>
          </a:ln>
        </p:spPr>
      </p:pic>
      <p:sp>
        <p:nvSpPr>
          <p:cNvPr id="594" name="Google Shape;594;p80"/>
          <p:cNvSpPr txBox="1">
            <a:spLocks noGrp="1"/>
          </p:cNvSpPr>
          <p:nvPr>
            <p:ph type="ctrTitle"/>
          </p:nvPr>
        </p:nvSpPr>
        <p:spPr>
          <a:xfrm>
            <a:off x="1353279" y="553056"/>
            <a:ext cx="9450701" cy="1455142"/>
          </a:xfrm>
          <a:prstGeom prst="rect">
            <a:avLst/>
          </a:prstGeom>
          <a:solidFill>
            <a:srgbClr val="FFCB27"/>
          </a:solidFill>
          <a:ln w="9525" cap="flat" cmpd="sng">
            <a:solidFill>
              <a:schemeClr val="lt1"/>
            </a:solidFill>
            <a:prstDash val="solid"/>
            <a:round/>
            <a:headEnd type="none" w="sm" len="sm"/>
            <a:tailEnd type="none" w="sm" len="sm"/>
          </a:ln>
          <a:effectLst>
            <a:outerShdw blurRad="57150" dist="209550" dir="5400000" algn="bl" rotWithShape="0">
              <a:srgbClr val="000000">
                <a:alpha val="68000"/>
              </a:srgbClr>
            </a:outerShdw>
          </a:effectLst>
        </p:spPr>
        <p:txBody>
          <a:bodyPr spcFirstLastPara="1" wrap="square" lIns="121900" tIns="121900" rIns="121900" bIns="121900" anchor="b"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ctr" rtl="0">
              <a:lnSpc>
                <a:spcPct val="200000"/>
              </a:lnSpc>
              <a:spcBef>
                <a:spcPts val="0"/>
              </a:spcBef>
              <a:spcAft>
                <a:spcPts val="0"/>
              </a:spcAft>
              <a:buSzPts val="990"/>
              <a:buNone/>
            </a:pPr>
            <a:r>
              <a:rPr lang="et" sz="5200" b="1"/>
              <a:t>Räuskav infokorratus</a:t>
            </a:r>
            <a:endParaRPr sz="5200" b="1"/>
          </a:p>
        </p:txBody>
      </p:sp>
      <p:sp>
        <p:nvSpPr>
          <p:cNvPr id="595" name="Google Shape;595;p80"/>
          <p:cNvSpPr txBox="1">
            <a:spLocks noGrp="1"/>
          </p:cNvSpPr>
          <p:nvPr>
            <p:ph type="subTitle" idx="1"/>
          </p:nvPr>
        </p:nvSpPr>
        <p:spPr>
          <a:xfrm>
            <a:off x="415600" y="3778833"/>
            <a:ext cx="11360800" cy="1056800"/>
          </a:xfrm>
          <a:prstGeom prst="rect">
            <a:avLst/>
          </a:prstGeom>
        </p:spPr>
        <p:txBody>
          <a:bodyPr spcFirstLastPara="1" wrap="square" lIns="121900" tIns="121900" rIns="121900" bIns="121900" anchor="t" anchorCtr="0">
            <a:norm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ctr" rtl="0">
              <a:spcBef>
                <a:spcPts val="0"/>
              </a:spcBef>
              <a:spcAft>
                <a:spcPts val="0"/>
              </a:spcAft>
              <a:buNone/>
            </a:pPr>
            <a:endParaRPr/>
          </a:p>
        </p:txBody>
      </p:sp>
      <p:pic>
        <p:nvPicPr>
          <p:cNvPr id="596" name="Google Shape;596;p80"/>
          <p:cNvPicPr preferRelativeResize="0"/>
          <p:nvPr/>
        </p:nvPicPr>
        <p:blipFill rotWithShape="1">
          <a:blip r:embed="rId8">
            <a:alphaModFix/>
          </a:blip>
          <a:srcRect l="19709" t="42966" r="19344" b="32543"/>
          <a:stretch/>
        </p:blipFill>
        <p:spPr>
          <a:xfrm>
            <a:off x="1" y="4570751"/>
            <a:ext cx="3157967" cy="693567"/>
          </a:xfrm>
          <a:prstGeom prst="rect">
            <a:avLst/>
          </a:prstGeom>
          <a:noFill/>
          <a:ln>
            <a:noFill/>
          </a:ln>
        </p:spPr>
      </p:pic>
      <p:pic>
        <p:nvPicPr>
          <p:cNvPr id="597" name="Google Shape;597;p80"/>
          <p:cNvPicPr preferRelativeResize="0"/>
          <p:nvPr/>
        </p:nvPicPr>
        <p:blipFill>
          <a:blip r:embed="rId9">
            <a:alphaModFix/>
          </a:blip>
          <a:stretch>
            <a:fillRect/>
          </a:stretch>
        </p:blipFill>
        <p:spPr>
          <a:xfrm>
            <a:off x="7301633" y="5339467"/>
            <a:ext cx="4800600" cy="3187700"/>
          </a:xfrm>
          <a:prstGeom prst="rect">
            <a:avLst/>
          </a:prstGeom>
          <a:noFill/>
          <a:ln>
            <a:noFill/>
          </a:ln>
        </p:spPr>
      </p:pic>
      <p:pic>
        <p:nvPicPr>
          <p:cNvPr id="598" name="Google Shape;598;p80"/>
          <p:cNvPicPr preferRelativeResize="0"/>
          <p:nvPr/>
        </p:nvPicPr>
        <p:blipFill>
          <a:blip r:embed="rId10">
            <a:alphaModFix/>
          </a:blip>
          <a:stretch>
            <a:fillRect/>
          </a:stretch>
        </p:blipFill>
        <p:spPr>
          <a:xfrm>
            <a:off x="4785757" y="3192767"/>
            <a:ext cx="2620511" cy="1615200"/>
          </a:xfrm>
          <a:prstGeom prst="rect">
            <a:avLst/>
          </a:prstGeom>
          <a:noFill/>
          <a:ln>
            <a:noFill/>
          </a:ln>
        </p:spPr>
      </p:pic>
      <p:pic>
        <p:nvPicPr>
          <p:cNvPr id="599" name="Google Shape;599;p80"/>
          <p:cNvPicPr preferRelativeResize="0"/>
          <p:nvPr/>
        </p:nvPicPr>
        <p:blipFill>
          <a:blip r:embed="rId11">
            <a:alphaModFix/>
          </a:blip>
          <a:stretch>
            <a:fillRect/>
          </a:stretch>
        </p:blipFill>
        <p:spPr>
          <a:xfrm>
            <a:off x="3857685" y="2520332"/>
            <a:ext cx="3514881" cy="1056800"/>
          </a:xfrm>
          <a:prstGeom prst="rect">
            <a:avLst/>
          </a:prstGeom>
          <a:noFill/>
          <a:ln>
            <a:noFill/>
          </a:ln>
        </p:spPr>
      </p:pic>
      <p:pic>
        <p:nvPicPr>
          <p:cNvPr id="600" name="Google Shape;600;p80"/>
          <p:cNvPicPr preferRelativeResize="0"/>
          <p:nvPr/>
        </p:nvPicPr>
        <p:blipFill rotWithShape="1">
          <a:blip r:embed="rId12">
            <a:alphaModFix/>
          </a:blip>
          <a:srcRect t="55980"/>
          <a:stretch/>
        </p:blipFill>
        <p:spPr>
          <a:xfrm>
            <a:off x="5487767" y="2057526"/>
            <a:ext cx="1942700" cy="908133"/>
          </a:xfrm>
          <a:prstGeom prst="rect">
            <a:avLst/>
          </a:prstGeom>
          <a:noFill/>
          <a:ln>
            <a:noFill/>
          </a:ln>
        </p:spPr>
      </p:pic>
      <p:pic>
        <p:nvPicPr>
          <p:cNvPr id="601" name="Google Shape;601;p80"/>
          <p:cNvPicPr preferRelativeResize="0"/>
          <p:nvPr/>
        </p:nvPicPr>
        <p:blipFill>
          <a:blip r:embed="rId13">
            <a:alphaModFix/>
          </a:blip>
          <a:stretch>
            <a:fillRect/>
          </a:stretch>
        </p:blipFill>
        <p:spPr>
          <a:xfrm>
            <a:off x="-16" y="1485901"/>
            <a:ext cx="2319461" cy="3187700"/>
          </a:xfrm>
          <a:prstGeom prst="rect">
            <a:avLst/>
          </a:prstGeom>
          <a:noFill/>
          <a:ln>
            <a:noFill/>
          </a:ln>
        </p:spPr>
      </p:pic>
      <p:pic>
        <p:nvPicPr>
          <p:cNvPr id="602" name="Google Shape;602;p80"/>
          <p:cNvPicPr preferRelativeResize="0"/>
          <p:nvPr/>
        </p:nvPicPr>
        <p:blipFill rotWithShape="1">
          <a:blip r:embed="rId14">
            <a:alphaModFix/>
          </a:blip>
          <a:srcRect t="66079"/>
          <a:stretch/>
        </p:blipFill>
        <p:spPr>
          <a:xfrm>
            <a:off x="1" y="5169133"/>
            <a:ext cx="4296032" cy="1254500"/>
          </a:xfrm>
          <a:prstGeom prst="rect">
            <a:avLst/>
          </a:prstGeom>
          <a:noFill/>
          <a:ln>
            <a:noFill/>
          </a:ln>
        </p:spPr>
      </p:pic>
      <p:pic>
        <p:nvPicPr>
          <p:cNvPr id="603" name="Google Shape;603;p80"/>
          <p:cNvPicPr preferRelativeResize="0"/>
          <p:nvPr/>
        </p:nvPicPr>
        <p:blipFill>
          <a:blip r:embed="rId15">
            <a:alphaModFix/>
          </a:blip>
          <a:stretch>
            <a:fillRect/>
          </a:stretch>
        </p:blipFill>
        <p:spPr>
          <a:xfrm>
            <a:off x="7430468" y="2211085"/>
            <a:ext cx="2435833" cy="2435833"/>
          </a:xfrm>
          <a:prstGeom prst="rect">
            <a:avLst/>
          </a:prstGeom>
          <a:noFill/>
          <a:ln>
            <a:noFill/>
          </a:ln>
        </p:spPr>
      </p:pic>
      <p:pic>
        <p:nvPicPr>
          <p:cNvPr id="604" name="Google Shape;604;p80"/>
          <p:cNvPicPr preferRelativeResize="0"/>
          <p:nvPr/>
        </p:nvPicPr>
        <p:blipFill>
          <a:blip r:embed="rId16">
            <a:alphaModFix/>
          </a:blip>
          <a:stretch>
            <a:fillRect/>
          </a:stretch>
        </p:blipFill>
        <p:spPr>
          <a:xfrm>
            <a:off x="8523670" y="2579067"/>
            <a:ext cx="1477997" cy="2435799"/>
          </a:xfrm>
          <a:prstGeom prst="rect">
            <a:avLst/>
          </a:prstGeom>
          <a:noFill/>
          <a:ln>
            <a:noFill/>
          </a:ln>
        </p:spPr>
      </p:pic>
      <p:pic>
        <p:nvPicPr>
          <p:cNvPr id="606" name="Google Shape;606;p80"/>
          <p:cNvPicPr preferRelativeResize="0"/>
          <p:nvPr/>
        </p:nvPicPr>
        <p:blipFill>
          <a:blip r:embed="rId17">
            <a:alphaModFix/>
          </a:blip>
          <a:stretch>
            <a:fillRect/>
          </a:stretch>
        </p:blipFill>
        <p:spPr>
          <a:xfrm>
            <a:off x="2283929" y="2206253"/>
            <a:ext cx="1665240" cy="2082799"/>
          </a:xfrm>
          <a:prstGeom prst="rect">
            <a:avLst/>
          </a:prstGeom>
          <a:noFill/>
          <a:ln>
            <a:noFill/>
          </a:ln>
        </p:spPr>
      </p:pic>
      <p:pic>
        <p:nvPicPr>
          <p:cNvPr id="605" name="Google Shape;605;p80"/>
          <p:cNvPicPr preferRelativeResize="0"/>
          <p:nvPr/>
        </p:nvPicPr>
        <p:blipFill rotWithShape="1">
          <a:blip r:embed="rId18">
            <a:alphaModFix/>
          </a:blip>
          <a:srcRect t="8071" b="66799"/>
          <a:stretch/>
        </p:blipFill>
        <p:spPr>
          <a:xfrm>
            <a:off x="8717238" y="1646547"/>
            <a:ext cx="3624981" cy="1056800"/>
          </a:xfrm>
          <a:prstGeom prst="rect">
            <a:avLst/>
          </a:prstGeom>
          <a:noFill/>
          <a:ln>
            <a:noFill/>
          </a:ln>
        </p:spPr>
      </p:pic>
      <p:pic>
        <p:nvPicPr>
          <p:cNvPr id="607" name="Google Shape;607;p80"/>
          <p:cNvPicPr preferRelativeResize="0"/>
          <p:nvPr/>
        </p:nvPicPr>
        <p:blipFill rotWithShape="1">
          <a:blip r:embed="rId19">
            <a:alphaModFix/>
          </a:blip>
          <a:srcRect t="45822"/>
          <a:stretch/>
        </p:blipFill>
        <p:spPr>
          <a:xfrm>
            <a:off x="3721501" y="4807967"/>
            <a:ext cx="3594100" cy="2762100"/>
          </a:xfrm>
          <a:prstGeom prst="rect">
            <a:avLst/>
          </a:prstGeom>
          <a:noFill/>
          <a:ln>
            <a:noFill/>
          </a:ln>
        </p:spPr>
      </p:pic>
      <p:pic>
        <p:nvPicPr>
          <p:cNvPr id="608" name="Google Shape;608;p80"/>
          <p:cNvPicPr preferRelativeResize="0"/>
          <p:nvPr/>
        </p:nvPicPr>
        <p:blipFill rotWithShape="1">
          <a:blip r:embed="rId20">
            <a:alphaModFix/>
          </a:blip>
          <a:srcRect l="3250" t="13860" r="55444" b="63327"/>
          <a:stretch/>
        </p:blipFill>
        <p:spPr>
          <a:xfrm>
            <a:off x="5686833" y="4570767"/>
            <a:ext cx="3157968" cy="1254500"/>
          </a:xfrm>
          <a:prstGeom prst="rect">
            <a:avLst/>
          </a:prstGeom>
          <a:noFill/>
          <a:ln>
            <a:noFill/>
          </a:ln>
        </p:spPr>
      </p:pic>
    </p:spTree>
    <p:extLst>
      <p:ext uri="{BB962C8B-B14F-4D97-AF65-F5344CB8AC3E}">
        <p14:creationId xmlns:p14="http://schemas.microsoft.com/office/powerpoint/2010/main" val="2185013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86"/>
          <p:cNvSpPr txBox="1">
            <a:spLocks noGrp="1"/>
          </p:cNvSpPr>
          <p:nvPr>
            <p:ph type="title"/>
          </p:nvPr>
        </p:nvSpPr>
        <p:spPr>
          <a:xfrm>
            <a:off x="1179871" y="88490"/>
            <a:ext cx="8101781" cy="952868"/>
          </a:xfrm>
        </p:spPr>
        <p:txBody>
          <a:bodyPr spcFirstLastPara="1" wrap="square" lIns="121900" tIns="121900" rIns="121900" bIns="121900" anchor="ctr" anchorCtr="0">
            <a:norm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ctr" rtl="0">
              <a:spcBef>
                <a:spcPts val="0"/>
              </a:spcBef>
              <a:spcAft>
                <a:spcPts val="0"/>
              </a:spcAft>
              <a:buNone/>
            </a:pPr>
            <a:r>
              <a:rPr lang="et-EE" sz="4800" b="1">
                <a:solidFill>
                  <a:schemeClr val="dk1"/>
                </a:solidFill>
              </a:rPr>
              <a:t>Probleemi aluspõhjused?</a:t>
            </a:r>
          </a:p>
        </p:txBody>
      </p:sp>
      <p:graphicFrame>
        <p:nvGraphicFramePr>
          <p:cNvPr id="665" name="Google Shape;663;p86">
            <a:extLst>
              <a:ext uri="{FF2B5EF4-FFF2-40B4-BE49-F238E27FC236}">
                <a16:creationId xmlns:a16="http://schemas.microsoft.com/office/drawing/2014/main" id="{0B375C53-B58C-8AEF-3662-FFA5B0A936C5}"/>
              </a:ext>
            </a:extLst>
          </p:cNvPr>
          <p:cNvGraphicFramePr/>
          <p:nvPr>
            <p:extLst>
              <p:ext uri="{D42A27DB-BD31-4B8C-83A1-F6EECF244321}">
                <p14:modId xmlns:p14="http://schemas.microsoft.com/office/powerpoint/2010/main" val="1319917618"/>
              </p:ext>
            </p:extLst>
          </p:nvPr>
        </p:nvGraphicFramePr>
        <p:xfrm>
          <a:off x="-74662" y="1013255"/>
          <a:ext cx="12009749" cy="5965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7301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g2c202d6d3ab_5_859"/>
          <p:cNvSpPr txBox="1">
            <a:spLocks noGrp="1"/>
          </p:cNvSpPr>
          <p:nvPr>
            <p:ph type="title"/>
          </p:nvPr>
        </p:nvSpPr>
        <p:spPr>
          <a:xfrm>
            <a:off x="1412060" y="432512"/>
            <a:ext cx="8007243" cy="677057"/>
          </a:xfrm>
          <a:prstGeom prst="rect">
            <a:avLst/>
          </a:prstGeom>
          <a:solidFill>
            <a:schemeClr val="accent4"/>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t-EE" sz="3600" b="1">
                <a:solidFill>
                  <a:schemeClr val="accent5"/>
                </a:solidFill>
                <a:highlight>
                  <a:schemeClr val="accent4"/>
                </a:highlight>
                <a:sym typeface="Helvetica Neue"/>
              </a:rPr>
              <a:t>Parasjagu koolis? Infokorratus ka!</a:t>
            </a:r>
            <a:endParaRPr sz="3600" b="1">
              <a:solidFill>
                <a:schemeClr val="accent5"/>
              </a:solidFill>
              <a:highlight>
                <a:schemeClr val="accent4"/>
              </a:highlight>
              <a:sym typeface="Helvetica Neue"/>
            </a:endParaRPr>
          </a:p>
        </p:txBody>
      </p:sp>
      <p:sp>
        <p:nvSpPr>
          <p:cNvPr id="876" name="Google Shape;876;g2c202d6d3ab_5_859"/>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241300" lvl="0" indent="-50800" algn="l" rtl="0">
              <a:lnSpc>
                <a:spcPct val="90000"/>
              </a:lnSpc>
              <a:spcBef>
                <a:spcPts val="0"/>
              </a:spcBef>
              <a:spcAft>
                <a:spcPts val="0"/>
              </a:spcAft>
              <a:buClr>
                <a:schemeClr val="dk1"/>
              </a:buClr>
              <a:buSzPts val="2800"/>
              <a:buNone/>
            </a:pPr>
            <a:endParaRPr/>
          </a:p>
        </p:txBody>
      </p:sp>
      <p:pic>
        <p:nvPicPr>
          <p:cNvPr id="877" name="Google Shape;877;g2c202d6d3ab_5_859"/>
          <p:cNvPicPr preferRelativeResize="0"/>
          <p:nvPr/>
        </p:nvPicPr>
        <p:blipFill rotWithShape="1">
          <a:blip r:embed="rId3">
            <a:alphaModFix/>
          </a:blip>
          <a:srcRect/>
          <a:stretch/>
        </p:blipFill>
        <p:spPr>
          <a:xfrm>
            <a:off x="0" y="1690688"/>
            <a:ext cx="6033163" cy="2728595"/>
          </a:xfrm>
          <a:prstGeom prst="rect">
            <a:avLst/>
          </a:prstGeom>
          <a:noFill/>
          <a:ln>
            <a:noFill/>
          </a:ln>
        </p:spPr>
      </p:pic>
      <p:pic>
        <p:nvPicPr>
          <p:cNvPr id="878" name="Google Shape;878;g2c202d6d3ab_5_859"/>
          <p:cNvPicPr preferRelativeResize="0"/>
          <p:nvPr/>
        </p:nvPicPr>
        <p:blipFill rotWithShape="1">
          <a:blip r:embed="rId4">
            <a:alphaModFix/>
          </a:blip>
          <a:srcRect/>
          <a:stretch/>
        </p:blipFill>
        <p:spPr>
          <a:xfrm>
            <a:off x="6033163" y="1690688"/>
            <a:ext cx="4854280" cy="3303739"/>
          </a:xfrm>
          <a:prstGeom prst="rect">
            <a:avLst/>
          </a:prstGeom>
          <a:noFill/>
          <a:ln>
            <a:noFill/>
          </a:ln>
        </p:spPr>
      </p:pic>
      <p:pic>
        <p:nvPicPr>
          <p:cNvPr id="879" name="Google Shape;879;g2c202d6d3ab_5_859"/>
          <p:cNvPicPr preferRelativeResize="0"/>
          <p:nvPr/>
        </p:nvPicPr>
        <p:blipFill rotWithShape="1">
          <a:blip r:embed="rId5">
            <a:alphaModFix/>
          </a:blip>
          <a:srcRect/>
          <a:stretch/>
        </p:blipFill>
        <p:spPr>
          <a:xfrm>
            <a:off x="1412060" y="3637692"/>
            <a:ext cx="4854281" cy="2855183"/>
          </a:xfrm>
          <a:prstGeom prst="rect">
            <a:avLst/>
          </a:prstGeom>
          <a:noFill/>
          <a:ln>
            <a:noFill/>
          </a:ln>
        </p:spPr>
      </p:pic>
      <p:pic>
        <p:nvPicPr>
          <p:cNvPr id="880" name="Google Shape;880;g2c202d6d3ab_5_859"/>
          <p:cNvPicPr preferRelativeResize="0"/>
          <p:nvPr/>
        </p:nvPicPr>
        <p:blipFill rotWithShape="1">
          <a:blip r:embed="rId6">
            <a:alphaModFix/>
          </a:blip>
          <a:srcRect/>
          <a:stretch/>
        </p:blipFill>
        <p:spPr>
          <a:xfrm>
            <a:off x="5274865" y="5111677"/>
            <a:ext cx="6370872" cy="1691787"/>
          </a:xfrm>
          <a:prstGeom prst="rect">
            <a:avLst/>
          </a:prstGeom>
          <a:noFill/>
          <a:ln>
            <a:noFill/>
          </a:ln>
        </p:spPr>
      </p:pic>
      <p:pic>
        <p:nvPicPr>
          <p:cNvPr id="881" name="Google Shape;881;g2c202d6d3ab_5_859"/>
          <p:cNvPicPr preferRelativeResize="0"/>
          <p:nvPr/>
        </p:nvPicPr>
        <p:blipFill rotWithShape="1">
          <a:blip r:embed="rId7">
            <a:alphaModFix/>
          </a:blip>
          <a:srcRect/>
          <a:stretch/>
        </p:blipFill>
        <p:spPr>
          <a:xfrm>
            <a:off x="187407" y="4803380"/>
            <a:ext cx="3297881" cy="2054620"/>
          </a:xfrm>
          <a:prstGeom prst="rect">
            <a:avLst/>
          </a:prstGeom>
          <a:noFill/>
          <a:ln>
            <a:noFill/>
          </a:ln>
        </p:spPr>
      </p:pic>
      <p:pic>
        <p:nvPicPr>
          <p:cNvPr id="882" name="Google Shape;882;g2c202d6d3ab_5_859"/>
          <p:cNvPicPr preferRelativeResize="0"/>
          <p:nvPr/>
        </p:nvPicPr>
        <p:blipFill rotWithShape="1">
          <a:blip r:embed="rId8">
            <a:alphaModFix/>
          </a:blip>
          <a:srcRect/>
          <a:stretch/>
        </p:blipFill>
        <p:spPr>
          <a:xfrm>
            <a:off x="8043604" y="3016251"/>
            <a:ext cx="4389500" cy="2579593"/>
          </a:xfrm>
          <a:prstGeom prst="rect">
            <a:avLst/>
          </a:prstGeom>
          <a:noFill/>
          <a:ln>
            <a:noFill/>
          </a:ln>
        </p:spPr>
      </p:pic>
      <p:pic>
        <p:nvPicPr>
          <p:cNvPr id="883" name="Google Shape;883;g2c202d6d3ab_5_859"/>
          <p:cNvPicPr preferRelativeResize="0"/>
          <p:nvPr/>
        </p:nvPicPr>
        <p:blipFill rotWithShape="1">
          <a:blip r:embed="rId9">
            <a:alphaModFix/>
          </a:blip>
          <a:srcRect/>
          <a:stretch/>
        </p:blipFill>
        <p:spPr>
          <a:xfrm>
            <a:off x="4210768" y="2562887"/>
            <a:ext cx="2055573" cy="1314844"/>
          </a:xfrm>
          <a:prstGeom prst="rect">
            <a:avLst/>
          </a:prstGeom>
          <a:noFill/>
          <a:ln>
            <a:noFill/>
          </a:ln>
        </p:spPr>
      </p:pic>
      <p:pic>
        <p:nvPicPr>
          <p:cNvPr id="884" name="Google Shape;884;g2c202d6d3ab_5_859"/>
          <p:cNvPicPr preferRelativeResize="0"/>
          <p:nvPr/>
        </p:nvPicPr>
        <p:blipFill rotWithShape="1">
          <a:blip r:embed="rId10">
            <a:alphaModFix/>
          </a:blip>
          <a:srcRect/>
          <a:stretch/>
        </p:blipFill>
        <p:spPr>
          <a:xfrm>
            <a:off x="0" y="5826308"/>
            <a:ext cx="3142336" cy="1469504"/>
          </a:xfrm>
          <a:prstGeom prst="rect">
            <a:avLst/>
          </a:prstGeom>
          <a:noFill/>
          <a:ln>
            <a:noFill/>
          </a:ln>
        </p:spPr>
      </p:pic>
      <p:pic>
        <p:nvPicPr>
          <p:cNvPr id="885" name="Google Shape;885;g2c202d6d3ab_5_859"/>
          <p:cNvPicPr preferRelativeResize="0"/>
          <p:nvPr/>
        </p:nvPicPr>
        <p:blipFill rotWithShape="1">
          <a:blip r:embed="rId11">
            <a:alphaModFix/>
          </a:blip>
          <a:srcRect/>
          <a:stretch/>
        </p:blipFill>
        <p:spPr>
          <a:xfrm>
            <a:off x="3177421" y="4865204"/>
            <a:ext cx="2240453" cy="192220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9">
          <a:extLst>
            <a:ext uri="{FF2B5EF4-FFF2-40B4-BE49-F238E27FC236}">
              <a16:creationId xmlns:a16="http://schemas.microsoft.com/office/drawing/2014/main" id="{829B4C0E-3E55-F1D3-6D08-82BD230045A8}"/>
            </a:ext>
          </a:extLst>
        </p:cNvPr>
        <p:cNvGrpSpPr/>
        <p:nvPr/>
      </p:nvGrpSpPr>
      <p:grpSpPr>
        <a:xfrm>
          <a:off x="0" y="0"/>
          <a:ext cx="0" cy="0"/>
          <a:chOff x="0" y="0"/>
          <a:chExt cx="0" cy="0"/>
        </a:xfrm>
      </p:grpSpPr>
      <p:sp>
        <p:nvSpPr>
          <p:cNvPr id="890" name="Google Shape;890;g1ff287e26b0_0_8">
            <a:extLst>
              <a:ext uri="{FF2B5EF4-FFF2-40B4-BE49-F238E27FC236}">
                <a16:creationId xmlns:a16="http://schemas.microsoft.com/office/drawing/2014/main" id="{9CED73D0-A260-98B6-2593-7420D445F691}"/>
              </a:ext>
            </a:extLst>
          </p:cNvPr>
          <p:cNvSpPr txBox="1">
            <a:spLocks noGrp="1"/>
          </p:cNvSpPr>
          <p:nvPr>
            <p:ph type="title"/>
          </p:nvPr>
        </p:nvSpPr>
        <p:spPr>
          <a:xfrm>
            <a:off x="1465006" y="406556"/>
            <a:ext cx="6705601" cy="940464"/>
          </a:xfrm>
          <a:prstGeom prst="rect">
            <a:avLst/>
          </a:prstGeom>
          <a:solidFill>
            <a:schemeClr val="accent2"/>
          </a:solidFill>
        </p:spPr>
        <p:txBody>
          <a:bodyPr spcFirstLastPara="1" wrap="square" lIns="91425" tIns="45700" rIns="91425" bIns="45700" anchor="ctr" anchorCtr="0">
            <a:normAutofit/>
          </a:bodyPr>
          <a:lstStyle/>
          <a:p>
            <a:pPr marL="0" lvl="0" indent="0" algn="ctr" rtl="0">
              <a:spcBef>
                <a:spcPts val="0"/>
              </a:spcBef>
              <a:spcAft>
                <a:spcPts val="0"/>
              </a:spcAft>
              <a:buNone/>
            </a:pPr>
            <a:r>
              <a:rPr lang="et-EE" b="1">
                <a:solidFill>
                  <a:srgbClr val="000000"/>
                </a:solidFill>
                <a:sym typeface="Helvetica Neue"/>
              </a:rPr>
              <a:t>Aeg vastupanuks!</a:t>
            </a:r>
            <a:endParaRPr/>
          </a:p>
        </p:txBody>
      </p:sp>
      <p:pic>
        <p:nvPicPr>
          <p:cNvPr id="4" name="Pilt 3" descr="Pilt, millel on kujutatud tekst, toit, Kiirtoit, küpsetised&#10;&#10;Tehisintellekti genereeritud sisu võib olla ebatõene.">
            <a:extLst>
              <a:ext uri="{FF2B5EF4-FFF2-40B4-BE49-F238E27FC236}">
                <a16:creationId xmlns:a16="http://schemas.microsoft.com/office/drawing/2014/main" id="{1D4B36E2-24BF-2C7E-D2E3-DD540754419A}"/>
              </a:ext>
            </a:extLst>
          </p:cNvPr>
          <p:cNvPicPr>
            <a:picLocks noChangeAspect="1"/>
          </p:cNvPicPr>
          <p:nvPr/>
        </p:nvPicPr>
        <p:blipFill>
          <a:blip r:embed="rId3"/>
          <a:stretch>
            <a:fillRect/>
          </a:stretch>
        </p:blipFill>
        <p:spPr>
          <a:xfrm>
            <a:off x="435077" y="1425677"/>
            <a:ext cx="5240593" cy="5240593"/>
          </a:xfrm>
          <a:prstGeom prst="rect">
            <a:avLst/>
          </a:prstGeom>
        </p:spPr>
      </p:pic>
      <p:sp>
        <p:nvSpPr>
          <p:cNvPr id="6" name="TextBox 5">
            <a:extLst>
              <a:ext uri="{FF2B5EF4-FFF2-40B4-BE49-F238E27FC236}">
                <a16:creationId xmlns:a16="http://schemas.microsoft.com/office/drawing/2014/main" id="{E0666327-3071-CE6D-FA1A-1E562D33837E}"/>
              </a:ext>
            </a:extLst>
          </p:cNvPr>
          <p:cNvSpPr txBox="1"/>
          <p:nvPr/>
        </p:nvSpPr>
        <p:spPr>
          <a:xfrm>
            <a:off x="5919020" y="1691148"/>
            <a:ext cx="5663380" cy="4524315"/>
          </a:xfrm>
          <a:prstGeom prst="rect">
            <a:avLst/>
          </a:prstGeom>
          <a:noFill/>
        </p:spPr>
        <p:txBody>
          <a:bodyPr wrap="square">
            <a:spAutoFit/>
          </a:bodyPr>
          <a:lstStyle/>
          <a:p>
            <a:pPr marL="0" lvl="0" indent="0" algn="l" rtl="0">
              <a:spcBef>
                <a:spcPts val="0"/>
              </a:spcBef>
              <a:spcAft>
                <a:spcPts val="0"/>
              </a:spcAft>
              <a:buNone/>
            </a:pPr>
            <a:r>
              <a:rPr lang="et-EE" sz="1800" i="1">
                <a:solidFill>
                  <a:schemeClr val="dk1"/>
                </a:solidFill>
                <a:latin typeface="+mj-lt"/>
              </a:rPr>
              <a:t>Freeze </a:t>
            </a:r>
            <a:r>
              <a:rPr lang="et-EE" sz="1800">
                <a:solidFill>
                  <a:schemeClr val="dk1"/>
                </a:solidFill>
                <a:latin typeface="+mj-lt"/>
              </a:rPr>
              <a:t>(tardumus): käitumise puudumine, paralüüs</a:t>
            </a:r>
          </a:p>
          <a:p>
            <a:pPr marL="0" lvl="0" indent="0" algn="l" rtl="0">
              <a:spcBef>
                <a:spcPts val="0"/>
              </a:spcBef>
              <a:spcAft>
                <a:spcPts val="0"/>
              </a:spcAft>
              <a:buNone/>
            </a:pPr>
            <a:endParaRPr lang="et-EE" sz="1800">
              <a:solidFill>
                <a:schemeClr val="dk1"/>
              </a:solidFill>
              <a:latin typeface="+mj-lt"/>
            </a:endParaRPr>
          </a:p>
          <a:p>
            <a:pPr marL="0" lvl="0" indent="0" algn="l" rtl="0">
              <a:spcBef>
                <a:spcPts val="0"/>
              </a:spcBef>
              <a:spcAft>
                <a:spcPts val="0"/>
              </a:spcAft>
              <a:buNone/>
            </a:pPr>
            <a:r>
              <a:rPr lang="et-EE" sz="1800" i="1">
                <a:solidFill>
                  <a:schemeClr val="dk1"/>
                </a:solidFill>
                <a:latin typeface="+mj-lt"/>
              </a:rPr>
              <a:t>Flight </a:t>
            </a:r>
            <a:r>
              <a:rPr lang="et-EE" sz="1800">
                <a:solidFill>
                  <a:schemeClr val="dk1"/>
                </a:solidFill>
                <a:latin typeface="+mj-lt"/>
              </a:rPr>
              <a:t>(põgenemine): ohust eemaldumine, situatsioonist lahkumine, teemaga mitte tegelemine </a:t>
            </a:r>
            <a:br>
              <a:rPr lang="et-EE" sz="1800">
                <a:solidFill>
                  <a:schemeClr val="dk1"/>
                </a:solidFill>
                <a:latin typeface="+mj-lt"/>
              </a:rPr>
            </a:br>
            <a:endParaRPr lang="et-EE" sz="1800">
              <a:solidFill>
                <a:schemeClr val="dk1"/>
              </a:solidFill>
              <a:latin typeface="+mj-lt"/>
            </a:endParaRPr>
          </a:p>
          <a:p>
            <a:r>
              <a:rPr lang="et-EE" sz="1800" b="1" i="1">
                <a:solidFill>
                  <a:schemeClr val="dk1"/>
                </a:solidFill>
                <a:latin typeface="+mj-lt"/>
              </a:rPr>
              <a:t>Fight </a:t>
            </a:r>
            <a:r>
              <a:rPr lang="et-EE" sz="1800" b="1">
                <a:solidFill>
                  <a:schemeClr val="dk1"/>
                </a:solidFill>
                <a:latin typeface="+mj-lt"/>
              </a:rPr>
              <a:t>(võitlemine): ohuga silmitsi seismine, probleemilahendus, toe otsimine, konfrontatsioon</a:t>
            </a:r>
            <a:endParaRPr lang="et-EE" sz="1800">
              <a:solidFill>
                <a:schemeClr val="dk1"/>
              </a:solidFill>
              <a:latin typeface="+mj-lt"/>
            </a:endParaRPr>
          </a:p>
          <a:p>
            <a:pPr marL="0" lvl="0" indent="0" algn="l" rtl="0">
              <a:spcBef>
                <a:spcPts val="0"/>
              </a:spcBef>
              <a:spcAft>
                <a:spcPts val="0"/>
              </a:spcAft>
              <a:buNone/>
            </a:pPr>
            <a:endParaRPr lang="et-EE" sz="1800">
              <a:solidFill>
                <a:schemeClr val="dk1"/>
              </a:solidFill>
              <a:latin typeface="+mj-lt"/>
            </a:endParaRPr>
          </a:p>
          <a:p>
            <a:pPr marL="0" lvl="0" indent="0" algn="l" rtl="0">
              <a:spcBef>
                <a:spcPts val="0"/>
              </a:spcBef>
              <a:spcAft>
                <a:spcPts val="0"/>
              </a:spcAft>
              <a:buNone/>
            </a:pPr>
            <a:r>
              <a:rPr lang="et-EE" sz="1800" i="1">
                <a:solidFill>
                  <a:schemeClr val="dk1"/>
                </a:solidFill>
                <a:latin typeface="+mj-lt"/>
              </a:rPr>
              <a:t>Flop </a:t>
            </a:r>
            <a:r>
              <a:rPr lang="et-EE" sz="1800">
                <a:solidFill>
                  <a:schemeClr val="dk1"/>
                </a:solidFill>
                <a:latin typeface="+mj-lt"/>
              </a:rPr>
              <a:t>(lõtvumine): käitumise puudumine, lõdvaks muutumine, nii vaimselt kui füüsiliselt</a:t>
            </a:r>
          </a:p>
          <a:p>
            <a:pPr marL="0" lvl="0" indent="0" algn="l" rtl="0">
              <a:spcBef>
                <a:spcPts val="0"/>
              </a:spcBef>
              <a:spcAft>
                <a:spcPts val="0"/>
              </a:spcAft>
              <a:buNone/>
            </a:pPr>
            <a:endParaRPr lang="et-EE" sz="1800">
              <a:solidFill>
                <a:schemeClr val="dk1"/>
              </a:solidFill>
              <a:latin typeface="+mj-lt"/>
            </a:endParaRPr>
          </a:p>
          <a:p>
            <a:pPr marL="0" lvl="0" indent="0" algn="l" rtl="0">
              <a:spcBef>
                <a:spcPts val="0"/>
              </a:spcBef>
              <a:spcAft>
                <a:spcPts val="0"/>
              </a:spcAft>
              <a:buNone/>
            </a:pPr>
            <a:r>
              <a:rPr lang="et-EE" sz="1800" i="1">
                <a:solidFill>
                  <a:schemeClr val="dk1"/>
                </a:solidFill>
                <a:latin typeface="+mj-lt"/>
              </a:rPr>
              <a:t>Friend/fawn </a:t>
            </a:r>
            <a:r>
              <a:rPr lang="et-EE" sz="1800">
                <a:solidFill>
                  <a:schemeClr val="dk1"/>
                </a:solidFill>
                <a:latin typeface="+mj-lt"/>
              </a:rPr>
              <a:t>(sõbrunemine, kiindumus): kollektiivne vastus, abi otsimine; kurjategija/stressoriga kontakti otsimine, lipitsemine, meelitamine.</a:t>
            </a:r>
          </a:p>
        </p:txBody>
      </p:sp>
    </p:spTree>
    <p:extLst>
      <p:ext uri="{BB962C8B-B14F-4D97-AF65-F5344CB8AC3E}">
        <p14:creationId xmlns:p14="http://schemas.microsoft.com/office/powerpoint/2010/main" val="3419284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203"/>
        <p:cNvGrpSpPr/>
        <p:nvPr/>
      </p:nvGrpSpPr>
      <p:grpSpPr>
        <a:xfrm>
          <a:off x="0" y="0"/>
          <a:ext cx="0" cy="0"/>
          <a:chOff x="0" y="0"/>
          <a:chExt cx="0" cy="0"/>
        </a:xfrm>
      </p:grpSpPr>
      <p:sp>
        <p:nvSpPr>
          <p:cNvPr id="1205" name="Google Shape;1205;g2c202d6d3ab_0_160"/>
          <p:cNvSpPr txBox="1">
            <a:spLocks noGrp="1"/>
          </p:cNvSpPr>
          <p:nvPr>
            <p:ph type="title"/>
          </p:nvPr>
        </p:nvSpPr>
        <p:spPr>
          <a:xfrm>
            <a:off x="6768444" y="1984704"/>
            <a:ext cx="5005633" cy="3914650"/>
          </a:xfrm>
          <a:prstGeom prst="rect">
            <a:avLst/>
          </a:prstGeom>
          <a:solidFill>
            <a:schemeClr val="accent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b="1">
                <a:solidFill>
                  <a:schemeClr val="accent4"/>
                </a:solidFill>
              </a:rPr>
              <a:t> </a:t>
            </a:r>
            <a:endParaRPr b="1">
              <a:solidFill>
                <a:schemeClr val="accent4"/>
              </a:solidFill>
            </a:endParaRPr>
          </a:p>
        </p:txBody>
      </p:sp>
      <p:sp>
        <p:nvSpPr>
          <p:cNvPr id="1204" name="Google Shape;1204;g2c202d6d3ab_0_160"/>
          <p:cNvSpPr txBox="1">
            <a:spLocks noGrp="1"/>
          </p:cNvSpPr>
          <p:nvPr>
            <p:ph type="title" idx="4294967295"/>
          </p:nvPr>
        </p:nvSpPr>
        <p:spPr>
          <a:xfrm>
            <a:off x="0" y="962025"/>
            <a:ext cx="5573362" cy="3914650"/>
          </a:xfrm>
          <a:prstGeom prst="rect">
            <a:avLst/>
          </a:prstGeom>
          <a:solidFill>
            <a:schemeClr val="accent6"/>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b="1">
                <a:solidFill>
                  <a:schemeClr val="accent4"/>
                </a:solidFill>
                <a:latin typeface="Rubik" panose="020B0604020202020204" charset="-79"/>
                <a:cs typeface="Rubik" panose="020B0604020202020204" charset="-79"/>
              </a:rPr>
              <a:t> </a:t>
            </a:r>
            <a:endParaRPr b="1">
              <a:solidFill>
                <a:schemeClr val="accent4"/>
              </a:solidFill>
              <a:latin typeface="Rubik" panose="020B0604020202020204" charset="-79"/>
              <a:cs typeface="Rubik" panose="020B0604020202020204" charset="-79"/>
            </a:endParaRPr>
          </a:p>
        </p:txBody>
      </p:sp>
      <p:sp>
        <p:nvSpPr>
          <p:cNvPr id="1206" name="Google Shape;1206;g2c202d6d3ab_0_160"/>
          <p:cNvSpPr txBox="1"/>
          <p:nvPr/>
        </p:nvSpPr>
        <p:spPr>
          <a:xfrm>
            <a:off x="707925" y="178225"/>
            <a:ext cx="5169600" cy="156963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US" sz="4500" b="0" i="0" u="none" strike="noStrike" cap="none">
                <a:solidFill>
                  <a:srgbClr val="2E2E2E"/>
                </a:solidFill>
                <a:latin typeface="Rubik" panose="020B0604020202020204" charset="-79"/>
                <a:ea typeface="Helvetica Neue"/>
                <a:cs typeface="Rubik" panose="020B0604020202020204" charset="-79"/>
                <a:sym typeface="Helvetica Neue"/>
              </a:rPr>
              <a:t>Mis on </a:t>
            </a:r>
            <a:br>
              <a:rPr lang="et-EE" sz="4500" b="0" i="0" u="none" strike="noStrike" cap="none">
                <a:solidFill>
                  <a:srgbClr val="2E2E2E"/>
                </a:solidFill>
                <a:latin typeface="Rubik" panose="020B0604020202020204" charset="-79"/>
                <a:ea typeface="Helvetica Neue"/>
                <a:cs typeface="Rubik" panose="020B0604020202020204" charset="-79"/>
                <a:sym typeface="Helvetica Neue"/>
              </a:rPr>
            </a:br>
            <a:r>
              <a:rPr lang="et-EE" sz="4500" b="1" i="0" u="none" strike="noStrike" cap="none">
                <a:solidFill>
                  <a:schemeClr val="accent2"/>
                </a:solidFill>
                <a:latin typeface="Rubik" panose="020B0604020202020204" charset="-79"/>
                <a:ea typeface="Helvetica Neue"/>
                <a:cs typeface="Rubik" panose="020B0604020202020204" charset="-79"/>
                <a:sym typeface="Helvetica Neue"/>
              </a:rPr>
              <a:t>vastupidavus</a:t>
            </a:r>
            <a:r>
              <a:rPr lang="en-US" sz="4500" b="1" i="0" u="none" strike="noStrike" cap="none">
                <a:solidFill>
                  <a:schemeClr val="accent2"/>
                </a:solidFill>
                <a:latin typeface="Rubik" panose="020B0604020202020204" charset="-79"/>
                <a:ea typeface="Helvetica Neue"/>
                <a:cs typeface="Rubik" panose="020B0604020202020204" charset="-79"/>
                <a:sym typeface="Helvetica Neue"/>
              </a:rPr>
              <a:t>?</a:t>
            </a:r>
            <a:endParaRPr sz="4500" b="1" i="0" u="none" strike="noStrike" cap="none">
              <a:solidFill>
                <a:schemeClr val="accent2"/>
              </a:solidFill>
              <a:latin typeface="Rubik" panose="020B0604020202020204" charset="-79"/>
              <a:ea typeface="Helvetica Neue"/>
              <a:cs typeface="Rubik" panose="020B0604020202020204" charset="-79"/>
              <a:sym typeface="Helvetica Neue"/>
            </a:endParaRPr>
          </a:p>
        </p:txBody>
      </p:sp>
      <p:sp>
        <p:nvSpPr>
          <p:cNvPr id="1207" name="Google Shape;1207;g2c202d6d3ab_0_160"/>
          <p:cNvSpPr txBox="1"/>
          <p:nvPr/>
        </p:nvSpPr>
        <p:spPr>
          <a:xfrm>
            <a:off x="5580961" y="1311635"/>
            <a:ext cx="5872588" cy="156963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US" sz="4500" b="0" i="0" u="none" strike="noStrike" cap="none">
                <a:solidFill>
                  <a:srgbClr val="2E2E2E"/>
                </a:solidFill>
                <a:latin typeface="Rubik" panose="020B0604020202020204" charset="-79"/>
                <a:ea typeface="Helvetica Neue"/>
                <a:cs typeface="Rubik" panose="020B0604020202020204" charset="-79"/>
                <a:sym typeface="Helvetica Neue"/>
              </a:rPr>
              <a:t>Mis on </a:t>
            </a:r>
            <a:r>
              <a:rPr lang="en-US" sz="4500" b="1" i="0" u="none" strike="noStrike" cap="none">
                <a:solidFill>
                  <a:schemeClr val="accent6"/>
                </a:solidFill>
                <a:latin typeface="Rubik" panose="020B0604020202020204" charset="-79"/>
                <a:ea typeface="Helvetica Neue"/>
                <a:cs typeface="Rubik" panose="020B0604020202020204" charset="-79"/>
                <a:sym typeface="Helvetica Neue"/>
              </a:rPr>
              <a:t>infovastupidavus?</a:t>
            </a:r>
            <a:endParaRPr sz="4500" b="1" i="0" u="none" strike="noStrike" cap="none">
              <a:solidFill>
                <a:schemeClr val="accent6"/>
              </a:solidFill>
              <a:latin typeface="Rubik" panose="020B0604020202020204" charset="-79"/>
              <a:ea typeface="Helvetica Neue"/>
              <a:cs typeface="Rubik" panose="020B0604020202020204" charset="-79"/>
              <a:sym typeface="Helvetica Neue"/>
            </a:endParaRPr>
          </a:p>
        </p:txBody>
      </p:sp>
      <p:sp>
        <p:nvSpPr>
          <p:cNvPr id="1208" name="Google Shape;1208;g2c202d6d3ab_0_160"/>
          <p:cNvSpPr txBox="1"/>
          <p:nvPr/>
        </p:nvSpPr>
        <p:spPr>
          <a:xfrm>
            <a:off x="6909845" y="2919350"/>
            <a:ext cx="4722830" cy="2424094"/>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900"/>
              <a:buFont typeface="Arial"/>
              <a:buNone/>
            </a:pPr>
            <a:r>
              <a:rPr lang="en-US" sz="2000" b="0" i="0" u="none" strike="noStrike" cap="none">
                <a:solidFill>
                  <a:schemeClr val="dk1"/>
                </a:solidFill>
                <a:latin typeface="Rubik" panose="020B0604020202020204" charset="-79"/>
                <a:ea typeface="Helvetica Neue"/>
                <a:cs typeface="Rubik" panose="020B0604020202020204" charset="-79"/>
                <a:sym typeface="Helvetica Neue"/>
              </a:rPr>
              <a:t>Lloyd (2015, </a:t>
            </a:r>
            <a:r>
              <a:rPr lang="et-EE" sz="2000" b="0" i="0" u="none" strike="noStrike" cap="none">
                <a:solidFill>
                  <a:schemeClr val="dk1"/>
                </a:solidFill>
                <a:latin typeface="Rubik" panose="020B0604020202020204" charset="-79"/>
                <a:ea typeface="Helvetica Neue"/>
                <a:cs typeface="Rubik" panose="020B0604020202020204" charset="-79"/>
                <a:sym typeface="Helvetica Neue"/>
              </a:rPr>
              <a:t>p. </a:t>
            </a:r>
            <a:r>
              <a:rPr lang="en-US" sz="2000" b="0" i="0" u="none" strike="noStrike" cap="none">
                <a:solidFill>
                  <a:schemeClr val="dk1"/>
                </a:solidFill>
                <a:latin typeface="Rubik" panose="020B0604020202020204" charset="-79"/>
                <a:ea typeface="Helvetica Neue"/>
                <a:cs typeface="Rubik" panose="020B0604020202020204" charset="-79"/>
                <a:sym typeface="Helvetica Neue"/>
              </a:rPr>
              <a:t>1030) järgi põhineb infovastupidavus "õppimisel, kuidas siseneda, kaardistada ja navigeerida uutes keskkondades; kogukondlike suhete loomisel teistega, et kasutada sisemisi ja väliseid teadmistepankasid; teabe jagamisel; ja omakorda ühise arusaama ja tähenduste arendamisel".</a:t>
            </a:r>
            <a:endParaRPr lang="et-EE" sz="2000" b="0" i="0" u="none" strike="noStrike" cap="none">
              <a:solidFill>
                <a:schemeClr val="dk1"/>
              </a:solidFill>
              <a:latin typeface="Rubik" panose="020B0604020202020204" charset="-79"/>
              <a:ea typeface="Helvetica Neue"/>
              <a:cs typeface="Rubik" panose="020B0604020202020204" charset="-79"/>
              <a:sym typeface="Helvetica Neue"/>
            </a:endParaRPr>
          </a:p>
        </p:txBody>
      </p:sp>
      <p:sp>
        <p:nvSpPr>
          <p:cNvPr id="1209" name="Google Shape;1209;g2c202d6d3ab_0_160"/>
          <p:cNvSpPr txBox="1"/>
          <p:nvPr/>
        </p:nvSpPr>
        <p:spPr>
          <a:xfrm>
            <a:off x="107069" y="1747855"/>
            <a:ext cx="5359223" cy="2893069"/>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2300"/>
              <a:buFont typeface="Arial"/>
              <a:buNone/>
            </a:pPr>
            <a:r>
              <a:rPr lang="et-EE" sz="1600" b="0" u="none" strike="noStrike" cap="none">
                <a:solidFill>
                  <a:schemeClr val="lt2"/>
                </a:solidFill>
                <a:latin typeface="Rubik" panose="020B0604020202020204" charset="-79"/>
                <a:ea typeface="Helvetica Neue"/>
                <a:cs typeface="Rubik" panose="020B0604020202020204" charset="-79"/>
                <a:sym typeface="Helvetica Neue"/>
              </a:rPr>
              <a:t>Maguire &amp; Hagan (2007): sotsiaalne vastupidavus (resilientsus, säilenõtkus, toimepidavus) on sotsiaalse üksuse nagu nt grupp, kogukond, või organisatsioon, võimekus taastuda kriisidest ja leida positiivseid vastuseid keerukatele olukordadele. Koosneb kolmest aspektist: vastupanu, taastumine ja loovus (</a:t>
            </a:r>
            <a:r>
              <a:rPr lang="et-EE" sz="1600" b="0" i="1" u="none" strike="noStrike" cap="none">
                <a:solidFill>
                  <a:schemeClr val="lt2"/>
                </a:solidFill>
                <a:latin typeface="Rubik" panose="020B0604020202020204" charset="-79"/>
                <a:ea typeface="Helvetica Neue"/>
                <a:cs typeface="Rubik" panose="020B0604020202020204" charset="-79"/>
                <a:sym typeface="Helvetica Neue"/>
              </a:rPr>
              <a:t>resistance, recovery, and creativity</a:t>
            </a:r>
            <a:r>
              <a:rPr lang="et-EE" sz="1600" b="0" u="none" strike="noStrike" cap="none">
                <a:solidFill>
                  <a:schemeClr val="lt2"/>
                </a:solidFill>
                <a:latin typeface="Rubik" panose="020B0604020202020204" charset="-79"/>
                <a:ea typeface="Helvetica Neue"/>
                <a:cs typeface="Rubik" panose="020B0604020202020204" charset="-79"/>
                <a:sym typeface="Helvetica Neue"/>
              </a:rPr>
              <a:t>). Walter (2004): toimepidavus on võimekus kriise ja õnnetusi üle elada, adapteeruda ja toibuda, tuginedes kriiside olemuse ja protsesside mõistmisele, riskide ennetamisele ning kiirele toele ja abile pärast juhtunut. </a:t>
            </a:r>
          </a:p>
        </p:txBody>
      </p:sp>
    </p:spTree>
  </p:cSld>
  <p:clrMapOvr>
    <a:masterClrMapping/>
  </p:clrMapOvr>
</p:sld>
</file>

<file path=ppt/theme/theme1.xml><?xml version="1.0" encoding="utf-8"?>
<a:theme xmlns:a="http://schemas.openxmlformats.org/drawingml/2006/main" name="Office'i kujundus">
  <a:themeElements>
    <a:clrScheme name="Custom 2">
      <a:dk1>
        <a:srgbClr val="191A3A"/>
      </a:dk1>
      <a:lt1>
        <a:srgbClr val="FFFFFF"/>
      </a:lt1>
      <a:dk2>
        <a:srgbClr val="191A3A"/>
      </a:dk2>
      <a:lt2>
        <a:srgbClr val="FEFFFE"/>
      </a:lt2>
      <a:accent1>
        <a:srgbClr val="191A3A"/>
      </a:accent1>
      <a:accent2>
        <a:srgbClr val="FECC00"/>
      </a:accent2>
      <a:accent3>
        <a:srgbClr val="A5A5A5"/>
      </a:accent3>
      <a:accent4>
        <a:srgbClr val="191A3A"/>
      </a:accent4>
      <a:accent5>
        <a:srgbClr val="FECC00"/>
      </a:accent5>
      <a:accent6>
        <a:srgbClr val="161C3A"/>
      </a:accent6>
      <a:hlink>
        <a:srgbClr val="0563C1"/>
      </a:hlink>
      <a:folHlink>
        <a:srgbClr val="954F72"/>
      </a:folHlink>
    </a:clrScheme>
    <a:fontScheme name="Kohandatud 2">
      <a:majorFont>
        <a:latin typeface="Rubik"/>
        <a:ea typeface=""/>
        <a:cs typeface=""/>
      </a:majorFont>
      <a:minorFont>
        <a:latin typeface="Rubi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i kujundu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345</TotalTime>
  <Words>1940</Words>
  <Application>Microsoft Office PowerPoint</Application>
  <PresentationFormat>Laiekraan</PresentationFormat>
  <Paragraphs>66</Paragraphs>
  <Slides>10</Slides>
  <Notes>10</Notes>
  <HiddenSlides>1</HiddenSlides>
  <MMClips>0</MMClips>
  <ScaleCrop>false</ScaleCrop>
  <HeadingPairs>
    <vt:vector size="6" baseType="variant">
      <vt:variant>
        <vt:lpstr>Kasutatud fondid</vt:lpstr>
      </vt:variant>
      <vt:variant>
        <vt:i4>6</vt:i4>
      </vt:variant>
      <vt:variant>
        <vt:lpstr>Kujundus</vt:lpstr>
      </vt:variant>
      <vt:variant>
        <vt:i4>1</vt:i4>
      </vt:variant>
      <vt:variant>
        <vt:lpstr>Slaidipealkirjad</vt:lpstr>
      </vt:variant>
      <vt:variant>
        <vt:i4>10</vt:i4>
      </vt:variant>
    </vt:vector>
  </HeadingPairs>
  <TitlesOfParts>
    <vt:vector size="17" baseType="lpstr">
      <vt:lpstr>Wingdings</vt:lpstr>
      <vt:lpstr>Arial</vt:lpstr>
      <vt:lpstr>Times New Roman</vt:lpstr>
      <vt:lpstr>Helvetica Neue</vt:lpstr>
      <vt:lpstr>Rubik</vt:lpstr>
      <vt:lpstr>Calibri</vt:lpstr>
      <vt:lpstr>Office'i kujundus</vt:lpstr>
      <vt:lpstr>PowerPointi esitlus</vt:lpstr>
      <vt:lpstr>PowerPointi esitlus</vt:lpstr>
      <vt:lpstr>Inforuumiga on probleem.</vt:lpstr>
      <vt:lpstr>Infokorratuse raam</vt:lpstr>
      <vt:lpstr>Räuskav infokorratus</vt:lpstr>
      <vt:lpstr>Probleemi aluspõhjused?</vt:lpstr>
      <vt:lpstr>Parasjagu koolis? Infokorratus ka!</vt:lpstr>
      <vt:lpstr>Aeg vastupanuks!</vt:lpstr>
      <vt:lpstr> </vt:lpstr>
      <vt:lpstr>PowerPointi esitlus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Maia Klaassen</dc:creator>
  <cp:lastModifiedBy>Maia Klaassen</cp:lastModifiedBy>
  <cp:revision>15</cp:revision>
  <dcterms:created xsi:type="dcterms:W3CDTF">2024-03-12T09:59:21Z</dcterms:created>
  <dcterms:modified xsi:type="dcterms:W3CDTF">2025-03-24T15:13:21Z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0x010100D7DB48E627533E4DB62913CD3B96130A</vt:lpwstr>
  </property>
</Properties>
</file>