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74" r:id="rId3"/>
    <p:sldId id="257" r:id="rId4"/>
    <p:sldId id="258" r:id="rId5"/>
    <p:sldId id="282" r:id="rId6"/>
    <p:sldId id="275" r:id="rId7"/>
    <p:sldId id="260" r:id="rId8"/>
    <p:sldId id="328" r:id="rId9"/>
    <p:sldId id="314" r:id="rId10"/>
    <p:sldId id="261" r:id="rId11"/>
    <p:sldId id="263" r:id="rId12"/>
    <p:sldId id="816" r:id="rId13"/>
    <p:sldId id="264" r:id="rId14"/>
    <p:sldId id="262" r:id="rId15"/>
    <p:sldId id="805" r:id="rId16"/>
    <p:sldId id="868" r:id="rId17"/>
    <p:sldId id="870" r:id="rId18"/>
    <p:sldId id="866" r:id="rId19"/>
    <p:sldId id="871" r:id="rId20"/>
    <p:sldId id="808" r:id="rId21"/>
    <p:sldId id="813" r:id="rId22"/>
    <p:sldId id="267" r:id="rId23"/>
    <p:sldId id="820" r:id="rId24"/>
    <p:sldId id="814" r:id="rId25"/>
    <p:sldId id="757" r:id="rId26"/>
    <p:sldId id="758" r:id="rId27"/>
    <p:sldId id="265" r:id="rId28"/>
    <p:sldId id="259" r:id="rId29"/>
    <p:sldId id="822" r:id="rId30"/>
    <p:sldId id="823" r:id="rId31"/>
    <p:sldId id="268" r:id="rId32"/>
    <p:sldId id="346" r:id="rId33"/>
    <p:sldId id="269" r:id="rId34"/>
    <p:sldId id="815" r:id="rId35"/>
    <p:sldId id="334" r:id="rId36"/>
    <p:sldId id="761" r:id="rId37"/>
    <p:sldId id="789" r:id="rId38"/>
    <p:sldId id="344" r:id="rId39"/>
    <p:sldId id="329" r:id="rId40"/>
    <p:sldId id="271" r:id="rId41"/>
  </p:sldIdLst>
  <p:sldSz cx="18288000" cy="10287000"/>
  <p:notesSz cx="6858000" cy="9144000"/>
  <p:embeddedFontLst>
    <p:embeddedFont>
      <p:font typeface="Source Han Sans JP Medium" panose="020B0600000000000000" pitchFamily="34" charset="-128"/>
      <p:regular r:id="rId43"/>
    </p:embeddedFont>
    <p:embeddedFont>
      <p:font typeface="Grotesque" panose="020B0504020202020204" pitchFamily="34" charset="0"/>
      <p:regular r:id="rId44"/>
      <p:bold r:id="rId45"/>
    </p:embeddedFont>
    <p:embeddedFont>
      <p:font typeface="Montserrat" pitchFamily="2" charset="77"/>
      <p:regular r:id="rId46"/>
      <p:bold r:id="rId47"/>
      <p:italic r:id="rId48"/>
      <p:boldItalic r:id="rId49"/>
    </p:embeddedFont>
    <p:embeddedFont>
      <p:font typeface="Montserrat Heavy" pitchFamily="2" charset="77"/>
      <p:regular r:id="rId50"/>
      <p:bold r:id="rId51"/>
    </p:embeddedFont>
    <p:embeddedFont>
      <p:font typeface="Rubik Bold" pitchFamily="2" charset="-79"/>
      <p:regular r:id="rId52"/>
      <p:bold r:id="rId53"/>
    </p:embeddedFont>
    <p:embeddedFont>
      <p:font typeface="Verdana Pro" panose="020B0604030504040204" pitchFamily="34" charset="0"/>
      <p:regular r:id="rId54"/>
      <p:bold r:id="rId55"/>
      <p:italic r:id="rId56"/>
      <p:boldItalic r:id="rId57"/>
    </p:embeddedFont>
    <p:embeddedFont>
      <p:font typeface="Verdana Pro Semibold" panose="020B070403050404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90FF"/>
    <a:srgbClr val="FFC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1" autoAdjust="0"/>
    <p:restoredTop sz="79018" autoAdjust="0"/>
  </p:normalViewPr>
  <p:slideViewPr>
    <p:cSldViewPr>
      <p:cViewPr>
        <p:scale>
          <a:sx n="64" d="100"/>
          <a:sy n="64" d="100"/>
        </p:scale>
        <p:origin x="896" y="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99D6BF-C190-874D-AF83-28D3B20B268F}" type="doc">
      <dgm:prSet loTypeId="urn:microsoft.com/office/officeart/2005/8/layout/venn1" loCatId="" qsTypeId="urn:microsoft.com/office/officeart/2005/8/quickstyle/simple1" qsCatId="simple" csTypeId="urn:microsoft.com/office/officeart/2005/8/colors/accent1_2" csCatId="accent1" phldr="1"/>
      <dgm:spPr/>
    </dgm:pt>
    <dgm:pt modelId="{E8247733-3243-A34A-8580-D24A4FED0986}">
      <dgm:prSet phldrT="[Text]"/>
      <dgm:spPr>
        <a:solidFill>
          <a:srgbClr val="003BFF">
            <a:alpha val="50000"/>
          </a:srgbClr>
        </a:solidFill>
      </dgm:spPr>
      <dgm:t>
        <a:bodyPr/>
        <a:lstStyle/>
        <a:p>
          <a:r>
            <a:rPr lang="en-GB" b="1" i="0" dirty="0" err="1">
              <a:latin typeface="Verdana Pro Semibold" panose="020B0704030504040204" pitchFamily="34" charset="0"/>
            </a:rPr>
            <a:t>Valeinfo</a:t>
          </a:r>
          <a:endParaRPr lang="en-GB" b="1" i="0" dirty="0">
            <a:latin typeface="Verdana Pro Semibold" panose="020B0704030504040204" pitchFamily="34" charset="0"/>
          </a:endParaRPr>
        </a:p>
      </dgm:t>
    </dgm:pt>
    <dgm:pt modelId="{9E580F9D-1D00-FF42-9F28-FCE578FEE7A1}" type="parTrans" cxnId="{738FE45A-6ED1-FB4D-BC29-87289490CC51}">
      <dgm:prSet/>
      <dgm:spPr/>
      <dgm:t>
        <a:bodyPr/>
        <a:lstStyle/>
        <a:p>
          <a:endParaRPr lang="en-GB"/>
        </a:p>
      </dgm:t>
    </dgm:pt>
    <dgm:pt modelId="{065F133F-2E34-7F45-A563-A052CFF0A975}" type="sibTrans" cxnId="{738FE45A-6ED1-FB4D-BC29-87289490CC51}">
      <dgm:prSet/>
      <dgm:spPr/>
      <dgm:t>
        <a:bodyPr/>
        <a:lstStyle/>
        <a:p>
          <a:endParaRPr lang="en-GB"/>
        </a:p>
      </dgm:t>
    </dgm:pt>
    <dgm:pt modelId="{3C8B9BD5-EABA-E243-9F5F-1B4B68B637C5}">
      <dgm:prSet phldrT="[Text]"/>
      <dgm:spPr>
        <a:solidFill>
          <a:srgbClr val="FF2CC7">
            <a:alpha val="50000"/>
          </a:srgbClr>
        </a:solidFill>
      </dgm:spPr>
      <dgm:t>
        <a:bodyPr/>
        <a:lstStyle/>
        <a:p>
          <a:r>
            <a:rPr lang="en-GB" b="1" i="0" dirty="0" err="1">
              <a:latin typeface="Verdana Pro Semibold" panose="020B0704030504040204" pitchFamily="34" charset="0"/>
            </a:rPr>
            <a:t>Kuriinfo</a:t>
          </a:r>
          <a:endParaRPr lang="en-GB" b="1" i="0" dirty="0">
            <a:latin typeface="Verdana Pro Semibold" panose="020B0704030504040204" pitchFamily="34" charset="0"/>
          </a:endParaRPr>
        </a:p>
      </dgm:t>
    </dgm:pt>
    <dgm:pt modelId="{3D6D2B8D-CE8D-EE4A-B096-8B9151FBB72F}" type="parTrans" cxnId="{7846883B-8CF9-384F-9A5D-872CE5EF6144}">
      <dgm:prSet/>
      <dgm:spPr/>
      <dgm:t>
        <a:bodyPr/>
        <a:lstStyle/>
        <a:p>
          <a:endParaRPr lang="en-GB"/>
        </a:p>
      </dgm:t>
    </dgm:pt>
    <dgm:pt modelId="{53E2477E-8711-204B-9802-7DE86550C067}" type="sibTrans" cxnId="{7846883B-8CF9-384F-9A5D-872CE5EF6144}">
      <dgm:prSet/>
      <dgm:spPr/>
      <dgm:t>
        <a:bodyPr/>
        <a:lstStyle/>
        <a:p>
          <a:endParaRPr lang="en-GB"/>
        </a:p>
      </dgm:t>
    </dgm:pt>
    <dgm:pt modelId="{33CCF070-7BB4-8742-84C1-38B4C16F8C4F}" type="pres">
      <dgm:prSet presAssocID="{4B99D6BF-C190-874D-AF83-28D3B20B268F}" presName="compositeShape" presStyleCnt="0">
        <dgm:presLayoutVars>
          <dgm:chMax val="7"/>
          <dgm:dir/>
          <dgm:resizeHandles val="exact"/>
        </dgm:presLayoutVars>
      </dgm:prSet>
      <dgm:spPr/>
    </dgm:pt>
    <dgm:pt modelId="{C10294A3-EC16-604D-8DC4-2AAA4942C911}" type="pres">
      <dgm:prSet presAssocID="{E8247733-3243-A34A-8580-D24A4FED0986}" presName="circ1" presStyleLbl="vennNode1" presStyleIdx="0" presStyleCnt="2"/>
      <dgm:spPr/>
    </dgm:pt>
    <dgm:pt modelId="{F654837D-3AE4-7D44-982E-91AB5D5395BC}" type="pres">
      <dgm:prSet presAssocID="{E8247733-3243-A34A-8580-D24A4FED0986}" presName="circ1Tx" presStyleLbl="revTx" presStyleIdx="0" presStyleCnt="0">
        <dgm:presLayoutVars>
          <dgm:chMax val="0"/>
          <dgm:chPref val="0"/>
          <dgm:bulletEnabled val="1"/>
        </dgm:presLayoutVars>
      </dgm:prSet>
      <dgm:spPr/>
    </dgm:pt>
    <dgm:pt modelId="{655AB183-31BF-F84D-8D39-E6A2B16CAB9A}" type="pres">
      <dgm:prSet presAssocID="{3C8B9BD5-EABA-E243-9F5F-1B4B68B637C5}" presName="circ2" presStyleLbl="vennNode1" presStyleIdx="1" presStyleCnt="2"/>
      <dgm:spPr/>
    </dgm:pt>
    <dgm:pt modelId="{1602E899-A1CA-5548-ACE5-026ACDBE7F98}" type="pres">
      <dgm:prSet presAssocID="{3C8B9BD5-EABA-E243-9F5F-1B4B68B637C5}" presName="circ2Tx" presStyleLbl="revTx" presStyleIdx="0" presStyleCnt="0">
        <dgm:presLayoutVars>
          <dgm:chMax val="0"/>
          <dgm:chPref val="0"/>
          <dgm:bulletEnabled val="1"/>
        </dgm:presLayoutVars>
      </dgm:prSet>
      <dgm:spPr/>
    </dgm:pt>
  </dgm:ptLst>
  <dgm:cxnLst>
    <dgm:cxn modelId="{7846883B-8CF9-384F-9A5D-872CE5EF6144}" srcId="{4B99D6BF-C190-874D-AF83-28D3B20B268F}" destId="{3C8B9BD5-EABA-E243-9F5F-1B4B68B637C5}" srcOrd="1" destOrd="0" parTransId="{3D6D2B8D-CE8D-EE4A-B096-8B9151FBB72F}" sibTransId="{53E2477E-8711-204B-9802-7DE86550C067}"/>
    <dgm:cxn modelId="{738FE45A-6ED1-FB4D-BC29-87289490CC51}" srcId="{4B99D6BF-C190-874D-AF83-28D3B20B268F}" destId="{E8247733-3243-A34A-8580-D24A4FED0986}" srcOrd="0" destOrd="0" parTransId="{9E580F9D-1D00-FF42-9F28-FCE578FEE7A1}" sibTransId="{065F133F-2E34-7F45-A563-A052CFF0A975}"/>
    <dgm:cxn modelId="{A32F9271-58B7-8041-A211-670F69E709DA}" type="presOf" srcId="{3C8B9BD5-EABA-E243-9F5F-1B4B68B637C5}" destId="{1602E899-A1CA-5548-ACE5-026ACDBE7F98}" srcOrd="1" destOrd="0" presId="urn:microsoft.com/office/officeart/2005/8/layout/venn1"/>
    <dgm:cxn modelId="{8C691873-3373-6B4A-BCBE-1C3A969A856C}" type="presOf" srcId="{E8247733-3243-A34A-8580-D24A4FED0986}" destId="{F654837D-3AE4-7D44-982E-91AB5D5395BC}" srcOrd="1" destOrd="0" presId="urn:microsoft.com/office/officeart/2005/8/layout/venn1"/>
    <dgm:cxn modelId="{C963F684-5A57-1E44-90F2-EA12B28FD8F8}" type="presOf" srcId="{4B99D6BF-C190-874D-AF83-28D3B20B268F}" destId="{33CCF070-7BB4-8742-84C1-38B4C16F8C4F}" srcOrd="0" destOrd="0" presId="urn:microsoft.com/office/officeart/2005/8/layout/venn1"/>
    <dgm:cxn modelId="{1C19E8E4-E508-B441-84E7-520736DA807D}" type="presOf" srcId="{3C8B9BD5-EABA-E243-9F5F-1B4B68B637C5}" destId="{655AB183-31BF-F84D-8D39-E6A2B16CAB9A}" srcOrd="0" destOrd="0" presId="urn:microsoft.com/office/officeart/2005/8/layout/venn1"/>
    <dgm:cxn modelId="{9D36EBF7-4086-B249-ADF0-30EAA5717198}" type="presOf" srcId="{E8247733-3243-A34A-8580-D24A4FED0986}" destId="{C10294A3-EC16-604D-8DC4-2AAA4942C911}" srcOrd="0" destOrd="0" presId="urn:microsoft.com/office/officeart/2005/8/layout/venn1"/>
    <dgm:cxn modelId="{15945959-E91D-0D42-8DF6-D8FB80CFF709}" type="presParOf" srcId="{33CCF070-7BB4-8742-84C1-38B4C16F8C4F}" destId="{C10294A3-EC16-604D-8DC4-2AAA4942C911}" srcOrd="0" destOrd="0" presId="urn:microsoft.com/office/officeart/2005/8/layout/venn1"/>
    <dgm:cxn modelId="{A5983801-D3A4-BF45-81CC-21C1C79C69E0}" type="presParOf" srcId="{33CCF070-7BB4-8742-84C1-38B4C16F8C4F}" destId="{F654837D-3AE4-7D44-982E-91AB5D5395BC}" srcOrd="1" destOrd="0" presId="urn:microsoft.com/office/officeart/2005/8/layout/venn1"/>
    <dgm:cxn modelId="{7E8A7DB7-8CAB-4E40-8357-8880E743BA0A}" type="presParOf" srcId="{33CCF070-7BB4-8742-84C1-38B4C16F8C4F}" destId="{655AB183-31BF-F84D-8D39-E6A2B16CAB9A}" srcOrd="2" destOrd="0" presId="urn:microsoft.com/office/officeart/2005/8/layout/venn1"/>
    <dgm:cxn modelId="{6FBB004C-E1E7-3347-84FA-B1B3E8EBDA5C}" type="presParOf" srcId="{33CCF070-7BB4-8742-84C1-38B4C16F8C4F}" destId="{1602E899-A1CA-5548-ACE5-026ACDBE7F98}"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294A3-EC16-604D-8DC4-2AAA4942C911}">
      <dsp:nvSpPr>
        <dsp:cNvPr id="0" name=""/>
        <dsp:cNvSpPr/>
      </dsp:nvSpPr>
      <dsp:spPr>
        <a:xfrm>
          <a:off x="251384" y="909941"/>
          <a:ext cx="6200821" cy="6200821"/>
        </a:xfrm>
        <a:prstGeom prst="ellipse">
          <a:avLst/>
        </a:prstGeom>
        <a:solidFill>
          <a:srgbClr val="003BFF">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b="1" i="0" kern="1200" dirty="0" err="1">
              <a:latin typeface="Verdana Pro Semibold" panose="020B0704030504040204" pitchFamily="34" charset="0"/>
            </a:rPr>
            <a:t>Valeinfo</a:t>
          </a:r>
          <a:endParaRPr lang="en-GB" sz="6500" b="1" i="0" kern="1200" dirty="0">
            <a:latin typeface="Verdana Pro Semibold" panose="020B0704030504040204" pitchFamily="34" charset="0"/>
          </a:endParaRPr>
        </a:p>
      </dsp:txBody>
      <dsp:txXfrm>
        <a:off x="1117265" y="1641151"/>
        <a:ext cx="3575248" cy="4738401"/>
      </dsp:txXfrm>
    </dsp:sp>
    <dsp:sp modelId="{655AB183-31BF-F84D-8D39-E6A2B16CAB9A}">
      <dsp:nvSpPr>
        <dsp:cNvPr id="0" name=""/>
        <dsp:cNvSpPr/>
      </dsp:nvSpPr>
      <dsp:spPr>
        <a:xfrm>
          <a:off x="4720445" y="909941"/>
          <a:ext cx="6200821" cy="6200821"/>
        </a:xfrm>
        <a:prstGeom prst="ellipse">
          <a:avLst/>
        </a:prstGeom>
        <a:solidFill>
          <a:srgbClr val="FF2CC7">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b="1" i="0" kern="1200" dirty="0" err="1">
              <a:latin typeface="Verdana Pro Semibold" panose="020B0704030504040204" pitchFamily="34" charset="0"/>
            </a:rPr>
            <a:t>Kuriinfo</a:t>
          </a:r>
          <a:endParaRPr lang="en-GB" sz="6500" b="1" i="0" kern="1200" dirty="0">
            <a:latin typeface="Verdana Pro Semibold" panose="020B0704030504040204" pitchFamily="34" charset="0"/>
          </a:endParaRPr>
        </a:p>
      </dsp:txBody>
      <dsp:txXfrm>
        <a:off x="6480137" y="1641151"/>
        <a:ext cx="3575248" cy="47384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D0283-2828-3147-87B3-3CAD5BE42F69}" type="datetimeFigureOut">
              <a:rPr lang="en-EE" smtClean="0"/>
              <a:t>04.06.2026</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FA50B-B06F-F54E-81D0-77531135AFD6}" type="slidenum">
              <a:rPr lang="en-EE" smtClean="0"/>
              <a:t>‹#›</a:t>
            </a:fld>
            <a:endParaRPr lang="en-EE"/>
          </a:p>
        </p:txBody>
      </p:sp>
    </p:spTree>
    <p:extLst>
      <p:ext uri="{BB962C8B-B14F-4D97-AF65-F5344CB8AC3E}">
        <p14:creationId xmlns:p14="http://schemas.microsoft.com/office/powerpoint/2010/main" val="390982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m.coe.int/information-disorder-report-version-august-2018/16808c9c7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holarship.law.columbia.edu/faculty_scholarship/2029"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doi.org/10.5210/fm.v2i4.519" TargetMode="External"/><Relationship Id="rId5" Type="http://schemas.openxmlformats.org/officeDocument/2006/relationships/hyperlink" Target="https://doi.org/10.1016/j.jet.2005.12.001" TargetMode="External"/><Relationship Id="rId4" Type="http://schemas.openxmlformats.org/officeDocument/2006/relationships/hyperlink" Target="https://www.telepolis.de/features/The-Economy-of-Attention-3444929.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jr.org/tow_center_reports/craig_silverman_lies_damn_lies_viral_content.ph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80/15205436.2021.190426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oi.org/10.1080/1461670X.2021.195247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Wardle, C., &amp; Derakhshan, H. (2017). </a:t>
            </a:r>
            <a:r>
              <a:rPr lang="en-GB" i="1" dirty="0">
                <a:effectLst/>
              </a:rPr>
              <a:t>Information Disorder</a:t>
            </a:r>
            <a:r>
              <a:rPr lang="en-GB" dirty="0">
                <a:effectLst/>
              </a:rPr>
              <a:t>. Council of Europe. </a:t>
            </a:r>
            <a:r>
              <a:rPr lang="en-GB" dirty="0">
                <a:effectLst/>
                <a:hlinkClick r:id="rId3"/>
              </a:rPr>
              <a:t>https://rm.coe.int/information-disorder-report-version-august-2018/16808c9c77</a:t>
            </a:r>
            <a:endParaRPr lang="et-EE" dirty="0">
              <a:latin typeface="Rubik" panose="020B0604020202020204" charset="-79"/>
              <a:cs typeface="Rubik" panose="020B0604020202020204" charset="-79"/>
            </a:endParaRPr>
          </a:p>
        </p:txBody>
      </p:sp>
      <p:sp>
        <p:nvSpPr>
          <p:cNvPr id="4" name="Slide Number Placeholder 3"/>
          <p:cNvSpPr>
            <a:spLocks noGrp="1"/>
          </p:cNvSpPr>
          <p:nvPr>
            <p:ph type="sldNum" sz="quarter" idx="5"/>
          </p:nvPr>
        </p:nvSpPr>
        <p:spPr/>
        <p:txBody>
          <a:bodyPr/>
          <a:lstStyle/>
          <a:p>
            <a:fld id="{365FA50B-B06F-F54E-81D0-77531135AFD6}" type="slidenum">
              <a:rPr lang="en-EE" smtClean="0"/>
              <a:t>4</a:t>
            </a:fld>
            <a:endParaRPr lang="en-EE"/>
          </a:p>
        </p:txBody>
      </p:sp>
    </p:spTree>
    <p:extLst>
      <p:ext uri="{BB962C8B-B14F-4D97-AF65-F5344CB8AC3E}">
        <p14:creationId xmlns:p14="http://schemas.microsoft.com/office/powerpoint/2010/main" val="260717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c202d6d3ab_5_85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Rubik" panose="020B0604020202020204" charset="-79"/>
              <a:cs typeface="Rubik" panose="020B0604020202020204" charset="-79"/>
            </a:endParaRPr>
          </a:p>
        </p:txBody>
      </p:sp>
      <p:sp>
        <p:nvSpPr>
          <p:cNvPr id="873" name="Google Shape;873;g2c202d6d3ab_5_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EE" dirty="0"/>
              <a:t>Abbie Richards – Conspiracy Chart (02021</a:t>
            </a:r>
          </a:p>
        </p:txBody>
      </p:sp>
      <p:sp>
        <p:nvSpPr>
          <p:cNvPr id="4" name="Slide Number Placeholder 3"/>
          <p:cNvSpPr>
            <a:spLocks noGrp="1"/>
          </p:cNvSpPr>
          <p:nvPr>
            <p:ph type="sldNum" sz="quarter" idx="5"/>
          </p:nvPr>
        </p:nvSpPr>
        <p:spPr/>
        <p:txBody>
          <a:bodyPr/>
          <a:lstStyle/>
          <a:p>
            <a:fld id="{C8DC57A8-AE18-4654-B6AF-04B3577165BE}" type="slidenum">
              <a:rPr lang="en-EE" smtClean="0"/>
              <a:t>34</a:t>
            </a:fld>
            <a:endParaRPr lang="en-EE"/>
          </a:p>
        </p:txBody>
      </p:sp>
    </p:spTree>
    <p:extLst>
      <p:ext uri="{BB962C8B-B14F-4D97-AF65-F5344CB8AC3E}">
        <p14:creationId xmlns:p14="http://schemas.microsoft.com/office/powerpoint/2010/main" val="3787913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36E55-9C20-884B-E4B9-DFC71722DBD4}"/>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5E57AF31-C376-BE78-DCEE-655FD8B62D22}"/>
              </a:ext>
            </a:extLst>
          </p:cNvPr>
          <p:cNvSpPr>
            <a:spLocks noGrp="1" noRot="1" noChangeAspect="1"/>
          </p:cNvSpPr>
          <p:nvPr>
            <p:ph type="sldImg"/>
          </p:nvPr>
        </p:nvSpPr>
        <p:spPr>
          <a:xfrm>
            <a:off x="381000" y="685800"/>
            <a:ext cx="6096000" cy="3429000"/>
          </a:xfrm>
        </p:spPr>
      </p:sp>
      <p:sp>
        <p:nvSpPr>
          <p:cNvPr id="3" name="Märkmete kohatäide 2">
            <a:extLst>
              <a:ext uri="{FF2B5EF4-FFF2-40B4-BE49-F238E27FC236}">
                <a16:creationId xmlns:a16="http://schemas.microsoft.com/office/drawing/2014/main" id="{7CA4AC3E-F68F-D63B-F26A-A513AC1C62D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effectLst/>
                <a:latin typeface="Rubik" panose="020B0604020202020204" charset="-79"/>
                <a:cs typeface="Rubik" panose="020B0604020202020204" charset="-79"/>
              </a:rPr>
              <a:t>Wu, T. (2019). Blind Spot: The Attention Economy and the Law. </a:t>
            </a:r>
            <a:r>
              <a:rPr lang="en-US" i="1">
                <a:effectLst/>
                <a:latin typeface="Rubik" panose="020B0604020202020204" charset="-79"/>
                <a:cs typeface="Rubik" panose="020B0604020202020204" charset="-79"/>
              </a:rPr>
              <a:t>Antitrust L. J.</a:t>
            </a:r>
            <a:r>
              <a:rPr lang="en-US">
                <a:effectLst/>
                <a:latin typeface="Rubik" panose="020B0604020202020204" charset="-79"/>
                <a:cs typeface="Rubik" panose="020B0604020202020204" charset="-79"/>
              </a:rPr>
              <a:t>, </a:t>
            </a:r>
            <a:r>
              <a:rPr lang="en-US" i="1">
                <a:effectLst/>
                <a:latin typeface="Rubik" panose="020B0604020202020204" charset="-79"/>
                <a:cs typeface="Rubik" panose="020B0604020202020204" charset="-79"/>
              </a:rPr>
              <a:t>82</a:t>
            </a:r>
            <a:r>
              <a:rPr lang="en-US">
                <a:effectLst/>
                <a:latin typeface="Rubik" panose="020B0604020202020204" charset="-79"/>
                <a:cs typeface="Rubik" panose="020B0604020202020204" charset="-79"/>
              </a:rPr>
              <a:t>, 771. </a:t>
            </a:r>
            <a:r>
              <a:rPr lang="en-US">
                <a:effectLst/>
                <a:latin typeface="Rubik" panose="020B0604020202020204" charset="-79"/>
                <a:cs typeface="Rubik" panose="020B0604020202020204" charset="-79"/>
                <a:hlinkClick r:id="rId3"/>
              </a:rPr>
              <a:t>https://scholarship.law.columbia.edu/faculty_scholarship/2029</a:t>
            </a:r>
            <a:endParaRPr lang="en-US">
              <a:effectLst/>
              <a:latin typeface="Rubik" panose="020B0604020202020204" charset="-79"/>
              <a:cs typeface="Rubik" panose="020B0604020202020204" charset="-79"/>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a:latin typeface="Rubik" panose="020B0604020202020204" charset="-79"/>
                <a:cs typeface="Rubik" panose="020B0604020202020204" charset="-79"/>
              </a:rPr>
              <a:t>Lisalugemist: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a:effectLst/>
                <a:latin typeface="Rubik" panose="020B0604020202020204" charset="-79"/>
                <a:cs typeface="Rubik" panose="020B0604020202020204" charset="-79"/>
              </a:rPr>
              <a:t>- </a:t>
            </a:r>
            <a:r>
              <a:rPr lang="en-US">
                <a:effectLst/>
                <a:latin typeface="Rubik" panose="020B0604020202020204" charset="-79"/>
                <a:cs typeface="Rubik" panose="020B0604020202020204" charset="-79"/>
              </a:rPr>
              <a:t>Franck, G. (1999). The Economy of Attention. </a:t>
            </a:r>
            <a:r>
              <a:rPr lang="en-US" i="1">
                <a:effectLst/>
                <a:latin typeface="Rubik" panose="020B0604020202020204" charset="-79"/>
                <a:cs typeface="Rubik" panose="020B0604020202020204" charset="-79"/>
              </a:rPr>
              <a:t>Telepolis</a:t>
            </a:r>
            <a:r>
              <a:rPr lang="en-US">
                <a:effectLst/>
                <a:latin typeface="Rubik" panose="020B0604020202020204" charset="-79"/>
                <a:cs typeface="Rubik" panose="020B0604020202020204" charset="-79"/>
              </a:rPr>
              <a:t>. </a:t>
            </a:r>
            <a:r>
              <a:rPr lang="en-US">
                <a:effectLst/>
                <a:latin typeface="Rubik" panose="020B0604020202020204" charset="-79"/>
                <a:cs typeface="Rubik" panose="020B0604020202020204" charset="-79"/>
                <a:hlinkClick r:id="rId4"/>
              </a:rPr>
              <a:t>https://www.telepolis.de/features/The-Economy-of-Attention-3444929.html</a:t>
            </a:r>
            <a:endParaRPr lang="en-US">
              <a:effectLst/>
              <a:latin typeface="Rubik" panose="020B0604020202020204" charset="-79"/>
              <a:cs typeface="Rubik" panose="020B0604020202020204" charset="-79"/>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a:effectLst/>
                <a:latin typeface="Rubik" panose="020B0604020202020204" charset="-79"/>
                <a:cs typeface="Rubik" panose="020B0604020202020204" charset="-79"/>
              </a:rPr>
              <a:t>- </a:t>
            </a:r>
            <a:r>
              <a:rPr lang="en-US">
                <a:effectLst/>
                <a:latin typeface="Rubik" panose="020B0604020202020204" charset="-79"/>
                <a:cs typeface="Rubik" panose="020B0604020202020204" charset="-79"/>
              </a:rPr>
              <a:t>Falkinger, J. (2007). Attention economies. </a:t>
            </a:r>
            <a:r>
              <a:rPr lang="en-US" i="1">
                <a:effectLst/>
                <a:latin typeface="Rubik" panose="020B0604020202020204" charset="-79"/>
                <a:cs typeface="Rubik" panose="020B0604020202020204" charset="-79"/>
              </a:rPr>
              <a:t>Journal of Economic Theory</a:t>
            </a:r>
            <a:r>
              <a:rPr lang="en-US">
                <a:effectLst/>
                <a:latin typeface="Rubik" panose="020B0604020202020204" charset="-79"/>
                <a:cs typeface="Rubik" panose="020B0604020202020204" charset="-79"/>
              </a:rPr>
              <a:t>, </a:t>
            </a:r>
            <a:r>
              <a:rPr lang="en-US" i="1">
                <a:effectLst/>
                <a:latin typeface="Rubik" panose="020B0604020202020204" charset="-79"/>
                <a:cs typeface="Rubik" panose="020B0604020202020204" charset="-79"/>
              </a:rPr>
              <a:t>133</a:t>
            </a:r>
            <a:r>
              <a:rPr lang="en-US">
                <a:effectLst/>
                <a:latin typeface="Rubik" panose="020B0604020202020204" charset="-79"/>
                <a:cs typeface="Rubik" panose="020B0604020202020204" charset="-79"/>
              </a:rPr>
              <a:t>(1), 266–294. </a:t>
            </a:r>
            <a:r>
              <a:rPr lang="en-US">
                <a:effectLst/>
                <a:latin typeface="Rubik" panose="020B0604020202020204" charset="-79"/>
                <a:cs typeface="Rubik" panose="020B0604020202020204" charset="-79"/>
                <a:hlinkClick r:id="rId5"/>
              </a:rPr>
              <a:t>https://doi.org/10.1016/j.jet.2005.12.001</a:t>
            </a:r>
            <a:endParaRPr lang="en-US">
              <a:effectLst/>
              <a:latin typeface="Rubik" panose="020B0604020202020204" charset="-79"/>
              <a:cs typeface="Rubik" panose="020B0604020202020204" charset="-79"/>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a:effectLst/>
                <a:latin typeface="Rubik" panose="020B0604020202020204" charset="-79"/>
                <a:cs typeface="Rubik" panose="020B0604020202020204" charset="-79"/>
              </a:rPr>
              <a:t>- </a:t>
            </a:r>
            <a:r>
              <a:rPr lang="en-US">
                <a:effectLst/>
                <a:latin typeface="Rubik" panose="020B0604020202020204" charset="-79"/>
                <a:cs typeface="Rubik" panose="020B0604020202020204" charset="-79"/>
              </a:rPr>
              <a:t>Goldhaber, M. H. (1997). The attention economy and the Net. </a:t>
            </a:r>
            <a:r>
              <a:rPr lang="en-US" i="1">
                <a:effectLst/>
                <a:latin typeface="Rubik" panose="020B0604020202020204" charset="-79"/>
                <a:cs typeface="Rubik" panose="020B0604020202020204" charset="-79"/>
              </a:rPr>
              <a:t>First Monday</a:t>
            </a:r>
            <a:r>
              <a:rPr lang="en-US">
                <a:effectLst/>
                <a:latin typeface="Rubik" panose="020B0604020202020204" charset="-79"/>
                <a:cs typeface="Rubik" panose="020B0604020202020204" charset="-79"/>
              </a:rPr>
              <a:t>, </a:t>
            </a:r>
            <a:r>
              <a:rPr lang="en-US" i="1">
                <a:effectLst/>
                <a:latin typeface="Rubik" panose="020B0604020202020204" charset="-79"/>
                <a:cs typeface="Rubik" panose="020B0604020202020204" charset="-79"/>
              </a:rPr>
              <a:t>2</a:t>
            </a:r>
            <a:r>
              <a:rPr lang="en-US">
                <a:effectLst/>
                <a:latin typeface="Rubik" panose="020B0604020202020204" charset="-79"/>
                <a:cs typeface="Rubik" panose="020B0604020202020204" charset="-79"/>
              </a:rPr>
              <a:t>(4). </a:t>
            </a:r>
            <a:r>
              <a:rPr lang="en-US">
                <a:effectLst/>
                <a:latin typeface="Rubik" panose="020B0604020202020204" charset="-79"/>
                <a:cs typeface="Rubik" panose="020B0604020202020204" charset="-79"/>
                <a:hlinkClick r:id="rId6"/>
              </a:rPr>
              <a:t>https://doi.org/10.5210/fm.v2i4.519</a:t>
            </a:r>
            <a:endParaRPr lang="en-US">
              <a:effectLst/>
              <a:latin typeface="Rubik" panose="020B0604020202020204" charset="-79"/>
              <a:cs typeface="Rubik" panose="020B0604020202020204" charset="-79"/>
            </a:endParaRPr>
          </a:p>
        </p:txBody>
      </p:sp>
      <p:sp>
        <p:nvSpPr>
          <p:cNvPr id="4" name="Slaidinumbri kohatäide 3">
            <a:extLst>
              <a:ext uri="{FF2B5EF4-FFF2-40B4-BE49-F238E27FC236}">
                <a16:creationId xmlns:a16="http://schemas.microsoft.com/office/drawing/2014/main" id="{3EE67E39-AB0F-191D-CE00-44445480C50E}"/>
              </a:ext>
            </a:extLst>
          </p:cNvPr>
          <p:cNvSpPr>
            <a:spLocks noGrp="1"/>
          </p:cNvSpPr>
          <p:nvPr>
            <p:ph type="sldNum" sz="quarter" idx="5"/>
          </p:nvPr>
        </p:nvSpPr>
        <p:spPr/>
        <p:txBody>
          <a:bodyPr/>
          <a:lstStyle/>
          <a:p>
            <a:fld id="{5398D04D-8A34-4BD9-8C99-665C562939E1}" type="slidenum">
              <a:rPr lang="et-EE" smtClean="0">
                <a:latin typeface="Rubik" panose="020B0604020202020204" charset="-79"/>
                <a:cs typeface="Rubik" panose="020B0604020202020204" charset="-79"/>
              </a:rPr>
              <a:t>35</a:t>
            </a:fld>
            <a:endParaRPr lang="et-EE">
              <a:latin typeface="Rubik" panose="020B0604020202020204" charset="-79"/>
              <a:cs typeface="Rubik" panose="020B0604020202020204" charset="-79"/>
            </a:endParaRPr>
          </a:p>
        </p:txBody>
      </p:sp>
    </p:spTree>
    <p:extLst>
      <p:ext uri="{BB962C8B-B14F-4D97-AF65-F5344CB8AC3E}">
        <p14:creationId xmlns:p14="http://schemas.microsoft.com/office/powerpoint/2010/main" val="340968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a5ae0ac12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a5ae0ac12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509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a:extLst>
            <a:ext uri="{FF2B5EF4-FFF2-40B4-BE49-F238E27FC236}">
              <a16:creationId xmlns:a16="http://schemas.microsoft.com/office/drawing/2014/main" id="{5982B063-891F-419D-90EC-2309043E1E39}"/>
            </a:ext>
          </a:extLst>
        </p:cNvPr>
        <p:cNvGrpSpPr/>
        <p:nvPr/>
      </p:nvGrpSpPr>
      <p:grpSpPr>
        <a:xfrm>
          <a:off x="0" y="0"/>
          <a:ext cx="0" cy="0"/>
          <a:chOff x="0" y="0"/>
          <a:chExt cx="0" cy="0"/>
        </a:xfrm>
      </p:grpSpPr>
      <p:sp>
        <p:nvSpPr>
          <p:cNvPr id="887" name="Google Shape;887;g1ff287e26b0_0_8:notes">
            <a:extLst>
              <a:ext uri="{FF2B5EF4-FFF2-40B4-BE49-F238E27FC236}">
                <a16:creationId xmlns:a16="http://schemas.microsoft.com/office/drawing/2014/main" id="{1629BB5E-C7A3-2D7A-9BEB-18F5347306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ff287e26b0_0_8:notes">
            <a:extLst>
              <a:ext uri="{FF2B5EF4-FFF2-40B4-BE49-F238E27FC236}">
                <a16:creationId xmlns:a16="http://schemas.microsoft.com/office/drawing/2014/main" id="{B2269315-A5CD-9457-8329-C20D78F32A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EE" dirty="0">
                <a:latin typeface="Rubik" panose="020B0604020202020204" charset="-79"/>
                <a:cs typeface="Rubik" panose="020B0604020202020204" charset="-79"/>
              </a:rPr>
              <a:t>Siin tulebki mängu nüüd see, et me peame aru saama: infokorratus on siin, et jääda. Meediapädevused, infopädevused, digipädevused, tehisintellektipädevused – kõike seda tuleb jooksvalt arendada, riigi, kogukonna ja indiviidi koostöös. Ei tule aega, kus me saame „valmis“ või kus järsku võime kriitilise mõtlemise ära lõpetada. Iga uus tükk probleemi olemuse pusles peab tooma </a:t>
            </a:r>
            <a:r>
              <a:rPr lang="et-EE" dirty="0" err="1">
                <a:latin typeface="Rubik" panose="020B0604020202020204" charset="-79"/>
                <a:cs typeface="Rubik" panose="020B0604020202020204" charset="-79"/>
              </a:rPr>
              <a:t>vastumeetme</a:t>
            </a:r>
            <a:r>
              <a:rPr lang="et-EE" dirty="0">
                <a:latin typeface="Rubik" panose="020B0604020202020204" charset="-79"/>
                <a:cs typeface="Rubik" panose="020B0604020202020204" charset="-79"/>
              </a:rPr>
              <a:t> ning siin tulebki mängu igaühe panus. See on see koht, kus loodan teid täna inspireerida ja tõelise nohikuna, taaskord teooria abil. Ilmselt tulevad teile need FFF toimetulekustrateegiad psühholoogiavaldkonnast tuttavad ette. Mu väide on, et liiga kaua oleme julgustanud inforuumis toimuva osas toimetulekustrateegiaid, mis suures pildis probleemi ainult hullemaks teinud on. Aeg on vastupanuks ja valju vähemuse hääle summutamiseks. Igaühel on oma roll kanda, ja mitte sugugi ainult pereringis või sõpradega. Loodan, et leiate täna siit oma rolli. </a:t>
            </a:r>
            <a:endParaRPr dirty="0">
              <a:latin typeface="Rubik" panose="020B0604020202020204" charset="-79"/>
              <a:cs typeface="Rubik" panose="020B0604020202020204" charset="-79"/>
            </a:endParaRPr>
          </a:p>
        </p:txBody>
      </p:sp>
    </p:spTree>
    <p:extLst>
      <p:ext uri="{BB962C8B-B14F-4D97-AF65-F5344CB8AC3E}">
        <p14:creationId xmlns:p14="http://schemas.microsoft.com/office/powerpoint/2010/main" val="142926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Craig</a:t>
            </a:r>
            <a:r>
              <a:rPr lang="et-EE" dirty="0"/>
              <a:t> </a:t>
            </a:r>
            <a:r>
              <a:rPr lang="et-EE" dirty="0" err="1"/>
              <a:t>Silverman’s</a:t>
            </a:r>
            <a:r>
              <a:rPr lang="et-EE" dirty="0"/>
              <a:t> </a:t>
            </a:r>
            <a:r>
              <a:rPr lang="en-GB" dirty="0">
                <a:hlinkClick r:id="rId3"/>
              </a:rPr>
              <a:t>Lies, Damn Lies, and Viral Content</a:t>
            </a:r>
          </a:p>
          <a:p>
            <a:r>
              <a:rPr lang="en-GB" sz="1200" b="0" kern="1200" dirty="0">
                <a:solidFill>
                  <a:schemeClr val="tx1"/>
                </a:solidFill>
                <a:effectLst/>
                <a:latin typeface="+mn-lt"/>
                <a:ea typeface="+mn-ea"/>
                <a:cs typeface="+mn-cs"/>
              </a:rPr>
              <a:t>Wardle and Derakhshan’s Information disorder: Toward an interdisciplinary framework for research and policy making (2017)</a:t>
            </a:r>
          </a:p>
        </p:txBody>
      </p:sp>
      <p:sp>
        <p:nvSpPr>
          <p:cNvPr id="4" name="Slide Number Placeholder 3"/>
          <p:cNvSpPr>
            <a:spLocks noGrp="1"/>
          </p:cNvSpPr>
          <p:nvPr>
            <p:ph type="sldNum" sz="quarter" idx="5"/>
          </p:nvPr>
        </p:nvSpPr>
        <p:spPr/>
        <p:txBody>
          <a:bodyPr/>
          <a:lstStyle/>
          <a:p>
            <a:fld id="{26B55F41-9471-0545-850C-63B5C4B85490}" type="slidenum">
              <a:rPr lang="en-EE" smtClean="0"/>
              <a:t>5</a:t>
            </a:fld>
            <a:endParaRPr lang="en-EE"/>
          </a:p>
        </p:txBody>
      </p:sp>
    </p:spTree>
    <p:extLst>
      <p:ext uri="{BB962C8B-B14F-4D97-AF65-F5344CB8AC3E}">
        <p14:creationId xmlns:p14="http://schemas.microsoft.com/office/powerpoint/2010/main" val="387575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EE" dirty="0">
                <a:latin typeface="Rubik" panose="020B0604020202020204" charset="-79"/>
                <a:cs typeface="Rubik" panose="020B0604020202020204" charset="-79"/>
              </a:rPr>
              <a:t>Me oleme kolleegidega aina enam rääkinud räuskavast infokorratusest. Kui varem oli taolise suhtluse eeldus anonüümsus, siis 2025. aastal saadab teie rahvasaadik ühes teie armsa naabrionuga kõiki Facebookis avalikult sinna, kus päike ei paista. Me oleme jõudnud ka kultuuriliselt sellisesse punkti, et aeglane info tarbimine, süvitsi uurimine, tõe välja selgitamine – see ei ole justkui oluline, ainult tähelepanu on valuuta.</a:t>
            </a:r>
            <a:endParaRPr dirty="0">
              <a:latin typeface="Rubik" panose="020B0604020202020204" charset="-79"/>
              <a:cs typeface="Rubik" panose="020B0604020202020204" charset="-79"/>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0bbaee2e4f_0_2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0bbaee2e4f_0_2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Rubik" panose="020B0604020202020204" charset="-79"/>
              <a:cs typeface="Rubik" panose="020B0604020202020204" charset="-79"/>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Sohn, D. (2022). Spiral of silence in the social media era: A simulation approach to the interplay between social networks and mass media. </a:t>
            </a:r>
            <a:r>
              <a:rPr lang="en-GB" sz="1200" i="1" dirty="0">
                <a:effectLst/>
                <a:latin typeface="Times New Roman" panose="02020603050405020304" pitchFamily="18" charset="0"/>
                <a:ea typeface="Times New Roman" panose="02020603050405020304" pitchFamily="18" charset="0"/>
              </a:rPr>
              <a:t>Communication Research, 49(</a:t>
            </a:r>
            <a:r>
              <a:rPr lang="en-GB" sz="1200" dirty="0">
                <a:effectLst/>
                <a:latin typeface="Times New Roman" panose="02020603050405020304" pitchFamily="18" charset="0"/>
                <a:ea typeface="Times New Roman" panose="02020603050405020304" pitchFamily="18" charset="0"/>
              </a:rPr>
              <a:t>1), 139-166.</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Gera, P., Thomas, N., &amp; Neal, T. (2020, July). Hesitation while posting: A cross-sectional survey of sensitive topics and opinion sharing on social media. In I</a:t>
            </a:r>
            <a:r>
              <a:rPr lang="en-GB" sz="1200" i="1" dirty="0">
                <a:effectLst/>
                <a:latin typeface="Times New Roman" panose="02020603050405020304" pitchFamily="18" charset="0"/>
                <a:ea typeface="Times New Roman" panose="02020603050405020304" pitchFamily="18" charset="0"/>
              </a:rPr>
              <a:t>nternational Conference on Social Media and Society</a:t>
            </a:r>
            <a:r>
              <a:rPr lang="en-GB" sz="1200" dirty="0">
                <a:effectLst/>
                <a:latin typeface="Times New Roman" panose="02020603050405020304" pitchFamily="18" charset="0"/>
                <a:ea typeface="Times New Roman" panose="02020603050405020304" pitchFamily="18" charset="0"/>
              </a:rPr>
              <a:t>, 134-140).</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Gera, P., Thomas, N., &amp; Neal, T. (2020, July). Hesitation while posting: A cross-sectional survey of sensitive topics and opinion sharing on social media. In I</a:t>
            </a:r>
            <a:r>
              <a:rPr lang="en-GB" sz="1200" i="1" dirty="0">
                <a:effectLst/>
                <a:latin typeface="Times New Roman" panose="02020603050405020304" pitchFamily="18" charset="0"/>
                <a:ea typeface="Times New Roman" panose="02020603050405020304" pitchFamily="18" charset="0"/>
              </a:rPr>
              <a:t>nternational Conference on Social Media and Society</a:t>
            </a:r>
            <a:r>
              <a:rPr lang="en-GB" sz="1200" dirty="0">
                <a:effectLst/>
                <a:latin typeface="Times New Roman" panose="02020603050405020304" pitchFamily="18" charset="0"/>
                <a:ea typeface="Times New Roman" panose="02020603050405020304" pitchFamily="18" charset="0"/>
              </a:rPr>
              <a:t>, 134-140).</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Wardle, C., &amp; Derakhshan, H. (2017). </a:t>
            </a:r>
            <a:r>
              <a:rPr lang="en-GB" sz="1200" i="1" dirty="0">
                <a:effectLst/>
                <a:latin typeface="Times New Roman" panose="02020603050405020304" pitchFamily="18" charset="0"/>
                <a:ea typeface="Times New Roman" panose="02020603050405020304" pitchFamily="18" charset="0"/>
              </a:rPr>
              <a:t>Information disorder: Toward an interdisciplinary framework for research and policy making</a:t>
            </a:r>
            <a:r>
              <a:rPr lang="en-GB" sz="1200" dirty="0">
                <a:effectLst/>
                <a:latin typeface="Times New Roman" panose="02020603050405020304" pitchFamily="18" charset="0"/>
                <a:ea typeface="Times New Roman" panose="02020603050405020304" pitchFamily="18" charset="0"/>
              </a:rPr>
              <a:t>. Council of Europe report DGI 09.</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Lutz, C., &amp; Hoffmann, C. P. (2017). The dark side of online participation: exploring non-, passive and negative participation. </a:t>
            </a:r>
            <a:r>
              <a:rPr lang="en-GB" sz="1200" i="1" dirty="0">
                <a:effectLst/>
                <a:latin typeface="Times New Roman" panose="02020603050405020304" pitchFamily="18" charset="0"/>
                <a:ea typeface="Times New Roman" panose="02020603050405020304" pitchFamily="18" charset="0"/>
              </a:rPr>
              <a:t>Information, Communication and Society, 20</a:t>
            </a:r>
            <a:r>
              <a:rPr lang="en-GB" sz="1200" dirty="0">
                <a:effectLst/>
                <a:latin typeface="Times New Roman" panose="02020603050405020304" pitchFamily="18" charset="0"/>
                <a:ea typeface="Times New Roman" panose="02020603050405020304" pitchFamily="18" charset="0"/>
              </a:rPr>
              <a:t>(6), 876–897.</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Jane, E. A. (2016). Online misogyny and feminist </a:t>
            </a:r>
            <a:r>
              <a:rPr lang="en-GB" sz="1200" dirty="0" err="1">
                <a:effectLst/>
                <a:latin typeface="Times New Roman" panose="02020603050405020304" pitchFamily="18" charset="0"/>
                <a:ea typeface="Times New Roman" panose="02020603050405020304" pitchFamily="18" charset="0"/>
              </a:rPr>
              <a:t>digilantism</a:t>
            </a:r>
            <a:r>
              <a:rPr lang="en-GB" sz="1200" dirty="0">
                <a:effectLst/>
                <a:latin typeface="Times New Roman" panose="02020603050405020304" pitchFamily="18" charset="0"/>
                <a:ea typeface="Times New Roman" panose="02020603050405020304" pitchFamily="18" charset="0"/>
              </a:rPr>
              <a:t>. </a:t>
            </a:r>
            <a:r>
              <a:rPr lang="en-GB" sz="1200" i="1" dirty="0">
                <a:effectLst/>
                <a:latin typeface="Times New Roman" panose="02020603050405020304" pitchFamily="18" charset="0"/>
                <a:ea typeface="Times New Roman" panose="02020603050405020304" pitchFamily="18" charset="0"/>
              </a:rPr>
              <a:t>Journal of Media &amp; Cultural Studies, 30</a:t>
            </a:r>
            <a:r>
              <a:rPr lang="en-GB" sz="1200" dirty="0">
                <a:effectLst/>
                <a:latin typeface="Times New Roman" panose="02020603050405020304" pitchFamily="18" charset="0"/>
                <a:ea typeface="Times New Roman" panose="02020603050405020304" pitchFamily="18" charset="0"/>
              </a:rPr>
              <a:t>(3), 284-297.</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Kaur, P., Islam, N., Tandon, A., &amp; Dhir, A. (2021). Social media users’ online subjective well-being and fatigue: A network heterogeneity perspective. </a:t>
            </a:r>
            <a:r>
              <a:rPr lang="en-GB" sz="1200" i="1" dirty="0">
                <a:effectLst/>
                <a:latin typeface="Times New Roman" panose="02020603050405020304" pitchFamily="18" charset="0"/>
                <a:ea typeface="Times New Roman" panose="02020603050405020304" pitchFamily="18" charset="0"/>
              </a:rPr>
              <a:t>Technological Forecasting and Social Change, 172</a:t>
            </a:r>
            <a:r>
              <a:rPr lang="en-GB" sz="1200" dirty="0">
                <a:effectLst/>
                <a:latin typeface="Times New Roman" panose="02020603050405020304" pitchFamily="18" charset="0"/>
                <a:ea typeface="Times New Roman" panose="02020603050405020304" pitchFamily="18" charset="0"/>
              </a:rPr>
              <a:t>, 121039.</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Hendricks, V. F., &amp; Vestergaard, M. (2019). </a:t>
            </a:r>
            <a:r>
              <a:rPr lang="en-GB" sz="1200" i="1" dirty="0">
                <a:effectLst/>
                <a:latin typeface="Times New Roman" panose="02020603050405020304" pitchFamily="18" charset="0"/>
                <a:ea typeface="Times New Roman" panose="02020603050405020304" pitchFamily="18" charset="0"/>
              </a:rPr>
              <a:t>Reality lost: Markets of attention, misinformation and manipulation</a:t>
            </a:r>
            <a:r>
              <a:rPr lang="en-GB" sz="1200" dirty="0">
                <a:effectLst/>
                <a:latin typeface="Times New Roman" panose="02020603050405020304" pitchFamily="18" charset="0"/>
                <a:ea typeface="Times New Roman" panose="02020603050405020304" pitchFamily="18" charset="0"/>
              </a:rPr>
              <a:t>. Springer Nature.</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US" dirty="0">
                <a:effectLst/>
              </a:rPr>
              <a:t>Hutchens, M. J., </a:t>
            </a:r>
            <a:r>
              <a:rPr lang="en-US" dirty="0" err="1">
                <a:effectLst/>
              </a:rPr>
              <a:t>Hmielowski</a:t>
            </a:r>
            <a:r>
              <a:rPr lang="en-US" dirty="0">
                <a:effectLst/>
              </a:rPr>
              <a:t>, J. D., Beam, M. A., &amp; Romanova, E. (2021). Trust Over Use: Examining the Roles of Media Use and Media Trust on Misperceptions in the 2016 US Presidential Election. </a:t>
            </a:r>
            <a:r>
              <a:rPr lang="en-US" i="1" dirty="0">
                <a:effectLst/>
              </a:rPr>
              <a:t>Mass Communication and Society</a:t>
            </a:r>
            <a:r>
              <a:rPr lang="en-US" dirty="0">
                <a:effectLst/>
              </a:rPr>
              <a:t>, </a:t>
            </a:r>
            <a:r>
              <a:rPr lang="en-US" i="1" dirty="0">
                <a:effectLst/>
              </a:rPr>
              <a:t>24</a:t>
            </a:r>
            <a:r>
              <a:rPr lang="en-US" dirty="0">
                <a:effectLst/>
              </a:rPr>
              <a:t>(5), 701–724. </a:t>
            </a:r>
            <a:r>
              <a:rPr lang="en-US" dirty="0">
                <a:effectLst/>
                <a:hlinkClick r:id="rId3"/>
              </a:rPr>
              <a:t>https://doi.org/10.1080/15205436.2021.1904262</a:t>
            </a: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GB" sz="1200" dirty="0">
                <a:effectLst/>
                <a:latin typeface="Times New Roman" panose="02020603050405020304" pitchFamily="18" charset="0"/>
                <a:ea typeface="Times New Roman" panose="02020603050405020304" pitchFamily="18" charset="0"/>
              </a:rPr>
              <a:t>Briggs, J., &amp; Briggs, J. (2017). </a:t>
            </a:r>
            <a:r>
              <a:rPr lang="en-GB" sz="1200" i="1" dirty="0">
                <a:effectLst/>
                <a:latin typeface="Times New Roman" panose="02020603050405020304" pitchFamily="18" charset="0"/>
                <a:ea typeface="Times New Roman" panose="02020603050405020304" pitchFamily="18" charset="0"/>
              </a:rPr>
              <a:t>Young people and participation in Europe</a:t>
            </a:r>
            <a:r>
              <a:rPr lang="en-GB" sz="1200" dirty="0">
                <a:effectLst/>
                <a:latin typeface="Times New Roman" panose="02020603050405020304" pitchFamily="18" charset="0"/>
                <a:ea typeface="Times New Roman" panose="02020603050405020304" pitchFamily="18" charset="0"/>
              </a:rPr>
              <a:t> (pp. 63-86). Palgrave Macmillan UK.</a:t>
            </a:r>
            <a:endParaRPr lang="et-EE"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t-EE" dirty="0">
                <a:latin typeface="Rubik" panose="020B0604020202020204" charset="-79"/>
                <a:cs typeface="Rubik" panose="020B0604020202020204" charset="-79"/>
              </a:rPr>
              <a:t>- </a:t>
            </a:r>
            <a:r>
              <a:rPr lang="en-US" dirty="0">
                <a:effectLst/>
              </a:rPr>
              <a:t>Ytre-Arne, B., &amp; Moe, H. (2021). Doomscrolling, Monitoring and Avoiding: News Use in COVID-19 Pandemic Lockdown. </a:t>
            </a:r>
            <a:r>
              <a:rPr lang="en-US" i="1" dirty="0">
                <a:effectLst/>
              </a:rPr>
              <a:t>Journalism Studies</a:t>
            </a:r>
            <a:r>
              <a:rPr lang="en-US" dirty="0">
                <a:effectLst/>
              </a:rPr>
              <a:t>, </a:t>
            </a:r>
            <a:r>
              <a:rPr lang="en-US" i="1" dirty="0">
                <a:effectLst/>
              </a:rPr>
              <a:t>22</a:t>
            </a:r>
            <a:r>
              <a:rPr lang="en-US" dirty="0">
                <a:effectLst/>
              </a:rPr>
              <a:t>(13), 1739–1755. </a:t>
            </a:r>
            <a:r>
              <a:rPr lang="en-US" dirty="0">
                <a:effectLst/>
                <a:hlinkClick r:id="rId4"/>
              </a:rPr>
              <a:t>https://doi.org/10.1080/1461670X.2021.1952475</a:t>
            </a:r>
            <a:endParaRPr lang="en-US" dirty="0">
              <a:effectLst/>
            </a:endParaRPr>
          </a:p>
          <a:p>
            <a:endParaRPr lang="en-EE" dirty="0"/>
          </a:p>
        </p:txBody>
      </p:sp>
      <p:sp>
        <p:nvSpPr>
          <p:cNvPr id="4" name="Slide Number Placeholder 3"/>
          <p:cNvSpPr>
            <a:spLocks noGrp="1"/>
          </p:cNvSpPr>
          <p:nvPr>
            <p:ph type="sldNum" sz="quarter" idx="5"/>
          </p:nvPr>
        </p:nvSpPr>
        <p:spPr/>
        <p:txBody>
          <a:bodyPr/>
          <a:lstStyle/>
          <a:p>
            <a:fld id="{365FA50B-B06F-F54E-81D0-77531135AFD6}" type="slidenum">
              <a:rPr lang="en-EE" smtClean="0"/>
              <a:t>10</a:t>
            </a:fld>
            <a:endParaRPr lang="en-EE"/>
          </a:p>
        </p:txBody>
      </p:sp>
    </p:spTree>
    <p:extLst>
      <p:ext uri="{BB962C8B-B14F-4D97-AF65-F5344CB8AC3E}">
        <p14:creationId xmlns:p14="http://schemas.microsoft.com/office/powerpoint/2010/main" val="325460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Allikas tekstile: </a:t>
            </a:r>
            <a:r>
              <a:rPr lang="et-EE" dirty="0" err="1"/>
              <a:t>https</a:t>
            </a:r>
            <a:r>
              <a:rPr lang="et-EE" dirty="0"/>
              <a:t>://</a:t>
            </a:r>
            <a:r>
              <a:rPr lang="et-EE" dirty="0" err="1"/>
              <a:t>sisu.ut.ee</a:t>
            </a:r>
            <a:r>
              <a:rPr lang="et-EE" dirty="0"/>
              <a:t>/</a:t>
            </a:r>
            <a:r>
              <a:rPr lang="et-EE" dirty="0" err="1"/>
              <a:t>ti</a:t>
            </a:r>
            <a:r>
              <a:rPr lang="et-EE" dirty="0"/>
              <a:t>/1-mis-on-tehisintellekt-ja-kuidas-see-tootab/</a:t>
            </a:r>
            <a:br>
              <a:rPr lang="et-EE" dirty="0"/>
            </a:br>
            <a:r>
              <a:rPr lang="et-EE" dirty="0"/>
              <a:t>Kuvatõmmis: </a:t>
            </a:r>
            <a:r>
              <a:rPr lang="et-EE" dirty="0" err="1"/>
              <a:t>https</a:t>
            </a:r>
            <a:r>
              <a:rPr lang="et-EE" dirty="0"/>
              <a:t>://</a:t>
            </a:r>
            <a:r>
              <a:rPr lang="et-EE" dirty="0" err="1"/>
              <a:t>theconversation.com</a:t>
            </a:r>
            <a:r>
              <a:rPr lang="et-EE" dirty="0"/>
              <a:t>/do-social-media-algorithms-erode-our-ability-to-make-decisions-freely-the-jury-is-out-140729</a:t>
            </a:r>
          </a:p>
          <a:p>
            <a:r>
              <a:rPr lang="et-EE" dirty="0" err="1"/>
              <a:t>Bagrow</a:t>
            </a:r>
            <a:r>
              <a:rPr lang="et-EE" dirty="0"/>
              <a:t> artikkel: </a:t>
            </a:r>
            <a:r>
              <a:rPr lang="et-EE" dirty="0" err="1"/>
              <a:t>https</a:t>
            </a:r>
            <a:r>
              <a:rPr lang="et-EE" dirty="0"/>
              <a:t>://</a:t>
            </a:r>
            <a:r>
              <a:rPr lang="et-EE" dirty="0" err="1"/>
              <a:t>bagrow.com</a:t>
            </a:r>
            <a:r>
              <a:rPr lang="et-EE" dirty="0"/>
              <a:t>/</a:t>
            </a:r>
            <a:r>
              <a:rPr lang="et-EE" dirty="0" err="1"/>
              <a:t>pdf</a:t>
            </a:r>
            <a:r>
              <a:rPr lang="et-EE" dirty="0"/>
              <a:t>/NHB-2019-Bagrow-press_Science.pdf</a:t>
            </a:r>
          </a:p>
          <a:p>
            <a:endParaRPr lang="en-EE" dirty="0"/>
          </a:p>
        </p:txBody>
      </p:sp>
      <p:sp>
        <p:nvSpPr>
          <p:cNvPr id="4" name="Slide Number Placeholder 3"/>
          <p:cNvSpPr>
            <a:spLocks noGrp="1"/>
          </p:cNvSpPr>
          <p:nvPr>
            <p:ph type="sldNum" sz="quarter" idx="5"/>
          </p:nvPr>
        </p:nvSpPr>
        <p:spPr/>
        <p:txBody>
          <a:bodyPr/>
          <a:lstStyle/>
          <a:p>
            <a:fld id="{365FA50B-B06F-F54E-81D0-77531135AFD6}" type="slidenum">
              <a:rPr lang="en-EE" smtClean="0"/>
              <a:t>11</a:t>
            </a:fld>
            <a:endParaRPr lang="en-EE"/>
          </a:p>
        </p:txBody>
      </p:sp>
    </p:spTree>
    <p:extLst>
      <p:ext uri="{BB962C8B-B14F-4D97-AF65-F5344CB8AC3E}">
        <p14:creationId xmlns:p14="http://schemas.microsoft.com/office/powerpoint/2010/main" val="368972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https://</a:t>
            </a:r>
            <a:r>
              <a:rPr lang="en-GB" dirty="0" err="1"/>
              <a:t>doi.org</a:t>
            </a:r>
            <a:r>
              <a:rPr lang="en-GB" dirty="0"/>
              <a:t>/10.1016/j.iree.2025.100321</a:t>
            </a:r>
          </a:p>
          <a:p>
            <a:endParaRPr lang="en-EE" dirty="0"/>
          </a:p>
        </p:txBody>
      </p:sp>
    </p:spTree>
    <p:extLst>
      <p:ext uri="{BB962C8B-B14F-4D97-AF65-F5344CB8AC3E}">
        <p14:creationId xmlns:p14="http://schemas.microsoft.com/office/powerpoint/2010/main" val="235620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c202d6d3ab_5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9" name="Google Shape;859;g2c202d6d3ab_5_8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Rubik" panose="020B0604020202020204" charset="-79"/>
              <a:cs typeface="Rubik" panose="020B0604020202020204" charset="-79"/>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c202d6d3a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g2c202d6d3ab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Rubik" panose="020B0604020202020204" charset="-79"/>
              <a:cs typeface="Rubik" panose="020B0604020202020204" charset="-79"/>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450" y="1307575"/>
            <a:ext cx="8875200" cy="5041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10001"/>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426450" y="6776676"/>
            <a:ext cx="8875200" cy="9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a:spLocks noGrp="1"/>
          </p:cNvSpPr>
          <p:nvPr>
            <p:ph type="pic" idx="2"/>
          </p:nvPr>
        </p:nvSpPr>
        <p:spPr>
          <a:xfrm>
            <a:off x="10093751" y="779051"/>
            <a:ext cx="7836000" cy="9045000"/>
          </a:xfrm>
          <a:prstGeom prst="round1Rect">
            <a:avLst>
              <a:gd name="adj" fmla="val 16667"/>
            </a:avLst>
          </a:prstGeom>
          <a:noFill/>
          <a:ln>
            <a:noFill/>
          </a:ln>
        </p:spPr>
        <p:txBody>
          <a:bodyPr/>
          <a:lstStyle/>
          <a:p>
            <a:endParaRPr lang="en-EE"/>
          </a:p>
        </p:txBody>
      </p:sp>
    </p:spTree>
    <p:extLst>
      <p:ext uri="{BB962C8B-B14F-4D97-AF65-F5344CB8AC3E}">
        <p14:creationId xmlns:p14="http://schemas.microsoft.com/office/powerpoint/2010/main" val="128546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9"/>
        <p:cNvGrpSpPr/>
        <p:nvPr/>
      </p:nvGrpSpPr>
      <p:grpSpPr>
        <a:xfrm>
          <a:off x="0" y="0"/>
          <a:ext cx="0" cy="0"/>
          <a:chOff x="0" y="0"/>
          <a:chExt cx="0" cy="0"/>
        </a:xfrm>
      </p:grpSpPr>
      <p:sp>
        <p:nvSpPr>
          <p:cNvPr id="100" name="Google Shape;100;g2c202d6d3ab_5_145"/>
          <p:cNvSpPr txBox="1">
            <a:spLocks noGrp="1"/>
          </p:cNvSpPr>
          <p:nvPr>
            <p:ph type="title"/>
          </p:nvPr>
        </p:nvSpPr>
        <p:spPr>
          <a:xfrm>
            <a:off x="623400" y="4301700"/>
            <a:ext cx="17041200" cy="16836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chemeClr val="dk1"/>
              </a:buClr>
              <a:buSzPts val="3600"/>
              <a:buFont typeface="Calibri"/>
              <a:buNone/>
              <a:defRPr sz="7200">
                <a:latin typeface="Rubik" panose="020B0604020202020204" charset="-79"/>
                <a:cs typeface="Rubik" panose="020B0604020202020204" charset="-79"/>
              </a:defRPr>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sp>
        <p:nvSpPr>
          <p:cNvPr id="101" name="Google Shape;101;g2c202d6d3ab_5_145"/>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Rubik" panose="020B0604020202020204" charset="-79"/>
                <a:ea typeface="Calibri"/>
                <a:cs typeface="Rubik" panose="020B0604020202020204" charset="-79"/>
                <a:sym typeface="Calibri"/>
              </a:defRPr>
            </a:lvl1pPr>
            <a:lvl2pPr marL="0" marR="0" lvl="1"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6314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ühi">
  <p:cSld name="Tühi">
    <p:spTree>
      <p:nvGrpSpPr>
        <p:cNvPr id="1" name="Shape 11"/>
        <p:cNvGrpSpPr/>
        <p:nvPr/>
      </p:nvGrpSpPr>
      <p:grpSpPr>
        <a:xfrm>
          <a:off x="0" y="0"/>
          <a:ext cx="0" cy="0"/>
          <a:chOff x="0" y="0"/>
          <a:chExt cx="0" cy="0"/>
        </a:xfrm>
      </p:grpSpPr>
      <p:sp>
        <p:nvSpPr>
          <p:cNvPr id="12" name="Google Shape;12;p15"/>
          <p:cNvSpPr txBox="1">
            <a:spLocks noGrp="1"/>
          </p:cNvSpPr>
          <p:nvPr>
            <p:ph type="ftr" idx="11"/>
          </p:nvPr>
        </p:nvSpPr>
        <p:spPr>
          <a:xfrm>
            <a:off x="1257300" y="9534526"/>
            <a:ext cx="6172200" cy="5476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title"/>
          </p:nvPr>
        </p:nvSpPr>
        <p:spPr>
          <a:xfrm>
            <a:off x="1257300" y="1883661"/>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Rubik" panose="020B0604020202020204" charset="-79"/>
                <a:cs typeface="Rubik" panose="020B0604020202020204" charset="-79"/>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496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hyperlink" Target="https://fimi-isac.org/index.html"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hyperlink" Target="meedia.ut.ee" TargetMode="External"/><Relationship Id="rId4" Type="http://schemas.openxmlformats.org/officeDocument/2006/relationships/image" Target="../media/image4.jpeg"/><Relationship Id="rId9" Type="http://schemas.openxmlformats.org/officeDocument/2006/relationships/hyperlink" Target="http://becid.eu/"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png"/><Relationship Id="rId2"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g"/></Relationships>
</file>

<file path=ppt/slides/_rels/slide33.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3.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jpg"/><Relationship Id="rId4" Type="http://schemas.openxmlformats.org/officeDocument/2006/relationships/image" Target="../media/image14.png"/><Relationship Id="rId9" Type="http://schemas.openxmlformats.org/officeDocument/2006/relationships/image" Target="../media/image19.jp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6299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75" t="-11616" r="-1775" b="-11148"/>
            </a:stretch>
          </a:blipFill>
        </p:spPr>
        <p:txBody>
          <a:bodyPr/>
          <a:lstStyle/>
          <a:p>
            <a:endParaRPr lang="en-EE"/>
          </a:p>
        </p:txBody>
      </p:sp>
      <p:grpSp>
        <p:nvGrpSpPr>
          <p:cNvPr id="3" name="Group 3"/>
          <p:cNvGrpSpPr/>
          <p:nvPr/>
        </p:nvGrpSpPr>
        <p:grpSpPr>
          <a:xfrm>
            <a:off x="460582" y="579918"/>
            <a:ext cx="17239289" cy="9136689"/>
            <a:chOff x="0" y="0"/>
            <a:chExt cx="22985719" cy="12182253"/>
          </a:xfrm>
        </p:grpSpPr>
        <p:grpSp>
          <p:nvGrpSpPr>
            <p:cNvPr id="4" name="Group 4"/>
            <p:cNvGrpSpPr/>
            <p:nvPr/>
          </p:nvGrpSpPr>
          <p:grpSpPr>
            <a:xfrm rot="-5400000">
              <a:off x="-5714619" y="5893347"/>
              <a:ext cx="11812095" cy="382858"/>
              <a:chOff x="0" y="0"/>
              <a:chExt cx="17632175" cy="571500"/>
            </a:xfrm>
          </p:grpSpPr>
          <p:sp>
            <p:nvSpPr>
              <p:cNvPr id="5" name="Freeform 5"/>
              <p:cNvSpPr/>
              <p:nvPr/>
            </p:nvSpPr>
            <p:spPr>
              <a:xfrm>
                <a:off x="0" y="255270"/>
                <a:ext cx="17632175" cy="69850"/>
              </a:xfrm>
              <a:custGeom>
                <a:avLst/>
                <a:gdLst/>
                <a:ahLst/>
                <a:cxnLst/>
                <a:rect l="l" t="t" r="r" b="b"/>
                <a:pathLst>
                  <a:path w="17632175" h="69850">
                    <a:moveTo>
                      <a:pt x="17341345" y="0"/>
                    </a:moveTo>
                    <a:lnTo>
                      <a:pt x="0" y="0"/>
                    </a:lnTo>
                    <a:lnTo>
                      <a:pt x="0" y="69850"/>
                    </a:lnTo>
                    <a:lnTo>
                      <a:pt x="17632175" y="69850"/>
                    </a:lnTo>
                    <a:lnTo>
                      <a:pt x="17632175" y="0"/>
                    </a:lnTo>
                    <a:close/>
                  </a:path>
                </a:pathLst>
              </a:custGeom>
              <a:solidFill>
                <a:srgbClr val="000000"/>
              </a:solidFill>
            </p:spPr>
            <p:txBody>
              <a:bodyPr/>
              <a:lstStyle/>
              <a:p>
                <a:endParaRPr lang="en-EE"/>
              </a:p>
            </p:txBody>
          </p:sp>
        </p:grpSp>
        <p:grpSp>
          <p:nvGrpSpPr>
            <p:cNvPr id="6" name="Group 6"/>
            <p:cNvGrpSpPr/>
            <p:nvPr/>
          </p:nvGrpSpPr>
          <p:grpSpPr>
            <a:xfrm rot="-5400000">
              <a:off x="16888243" y="5893347"/>
              <a:ext cx="11812095" cy="382858"/>
              <a:chOff x="0" y="0"/>
              <a:chExt cx="17632175" cy="571500"/>
            </a:xfrm>
          </p:grpSpPr>
          <p:sp>
            <p:nvSpPr>
              <p:cNvPr id="7" name="Freeform 7"/>
              <p:cNvSpPr/>
              <p:nvPr/>
            </p:nvSpPr>
            <p:spPr>
              <a:xfrm>
                <a:off x="0" y="255270"/>
                <a:ext cx="17632175" cy="69850"/>
              </a:xfrm>
              <a:custGeom>
                <a:avLst/>
                <a:gdLst/>
                <a:ahLst/>
                <a:cxnLst/>
                <a:rect l="l" t="t" r="r" b="b"/>
                <a:pathLst>
                  <a:path w="17632175" h="69850">
                    <a:moveTo>
                      <a:pt x="17341345" y="0"/>
                    </a:moveTo>
                    <a:lnTo>
                      <a:pt x="0" y="0"/>
                    </a:lnTo>
                    <a:lnTo>
                      <a:pt x="0" y="69850"/>
                    </a:lnTo>
                    <a:lnTo>
                      <a:pt x="17632175" y="69850"/>
                    </a:lnTo>
                    <a:lnTo>
                      <a:pt x="17632175" y="0"/>
                    </a:lnTo>
                    <a:close/>
                  </a:path>
                </a:pathLst>
              </a:custGeom>
              <a:solidFill>
                <a:srgbClr val="000000"/>
              </a:solidFill>
            </p:spPr>
            <p:txBody>
              <a:bodyPr/>
              <a:lstStyle/>
              <a:p>
                <a:endParaRPr lang="en-EE"/>
              </a:p>
            </p:txBody>
          </p:sp>
        </p:grpSp>
        <p:grpSp>
          <p:nvGrpSpPr>
            <p:cNvPr id="8" name="Group 8"/>
            <p:cNvGrpSpPr/>
            <p:nvPr/>
          </p:nvGrpSpPr>
          <p:grpSpPr>
            <a:xfrm rot="-10800000">
              <a:off x="178729" y="0"/>
              <a:ext cx="22615562" cy="382858"/>
              <a:chOff x="0" y="0"/>
              <a:chExt cx="33758748" cy="571500"/>
            </a:xfrm>
          </p:grpSpPr>
          <p:sp>
            <p:nvSpPr>
              <p:cNvPr id="9" name="Freeform 9"/>
              <p:cNvSpPr/>
              <p:nvPr/>
            </p:nvSpPr>
            <p:spPr>
              <a:xfrm>
                <a:off x="0" y="255270"/>
                <a:ext cx="33758749" cy="69850"/>
              </a:xfrm>
              <a:custGeom>
                <a:avLst/>
                <a:gdLst/>
                <a:ahLst/>
                <a:cxnLst/>
                <a:rect l="l" t="t" r="r" b="b"/>
                <a:pathLst>
                  <a:path w="33758749" h="69850">
                    <a:moveTo>
                      <a:pt x="33467917" y="0"/>
                    </a:moveTo>
                    <a:lnTo>
                      <a:pt x="0" y="0"/>
                    </a:lnTo>
                    <a:lnTo>
                      <a:pt x="0" y="69850"/>
                    </a:lnTo>
                    <a:lnTo>
                      <a:pt x="33758749" y="69850"/>
                    </a:lnTo>
                    <a:lnTo>
                      <a:pt x="33758749" y="0"/>
                    </a:lnTo>
                    <a:close/>
                  </a:path>
                </a:pathLst>
              </a:custGeom>
              <a:solidFill>
                <a:srgbClr val="000000"/>
              </a:solidFill>
            </p:spPr>
            <p:txBody>
              <a:bodyPr/>
              <a:lstStyle/>
              <a:p>
                <a:endParaRPr lang="en-EE"/>
              </a:p>
            </p:txBody>
          </p:sp>
        </p:grpSp>
        <p:grpSp>
          <p:nvGrpSpPr>
            <p:cNvPr id="10" name="Group 10"/>
            <p:cNvGrpSpPr/>
            <p:nvPr/>
          </p:nvGrpSpPr>
          <p:grpSpPr>
            <a:xfrm rot="-10800000">
              <a:off x="178729" y="11799395"/>
              <a:ext cx="22615562" cy="382858"/>
              <a:chOff x="0" y="0"/>
              <a:chExt cx="33758748" cy="571500"/>
            </a:xfrm>
          </p:grpSpPr>
          <p:sp>
            <p:nvSpPr>
              <p:cNvPr id="11" name="Freeform 11"/>
              <p:cNvSpPr/>
              <p:nvPr/>
            </p:nvSpPr>
            <p:spPr>
              <a:xfrm>
                <a:off x="0" y="255270"/>
                <a:ext cx="33758749" cy="69850"/>
              </a:xfrm>
              <a:custGeom>
                <a:avLst/>
                <a:gdLst/>
                <a:ahLst/>
                <a:cxnLst/>
                <a:rect l="l" t="t" r="r" b="b"/>
                <a:pathLst>
                  <a:path w="33758749" h="69850">
                    <a:moveTo>
                      <a:pt x="33467917" y="0"/>
                    </a:moveTo>
                    <a:lnTo>
                      <a:pt x="0" y="0"/>
                    </a:lnTo>
                    <a:lnTo>
                      <a:pt x="0" y="69850"/>
                    </a:lnTo>
                    <a:lnTo>
                      <a:pt x="33758749" y="69850"/>
                    </a:lnTo>
                    <a:lnTo>
                      <a:pt x="33758749" y="0"/>
                    </a:lnTo>
                    <a:close/>
                  </a:path>
                </a:pathLst>
              </a:custGeom>
              <a:solidFill>
                <a:srgbClr val="000000"/>
              </a:solidFill>
            </p:spPr>
            <p:txBody>
              <a:bodyPr/>
              <a:lstStyle/>
              <a:p>
                <a:endParaRPr lang="en-EE"/>
              </a:p>
            </p:txBody>
          </p:sp>
        </p:grpSp>
        <p:grpSp>
          <p:nvGrpSpPr>
            <p:cNvPr id="12" name="Group 12"/>
            <p:cNvGrpSpPr/>
            <p:nvPr/>
          </p:nvGrpSpPr>
          <p:grpSpPr>
            <a:xfrm rot="-10800000">
              <a:off x="178729" y="9922200"/>
              <a:ext cx="22615562" cy="382858"/>
              <a:chOff x="0" y="0"/>
              <a:chExt cx="33758748" cy="571500"/>
            </a:xfrm>
          </p:grpSpPr>
          <p:sp>
            <p:nvSpPr>
              <p:cNvPr id="13" name="Freeform 13"/>
              <p:cNvSpPr/>
              <p:nvPr/>
            </p:nvSpPr>
            <p:spPr>
              <a:xfrm>
                <a:off x="0" y="255270"/>
                <a:ext cx="33758749" cy="69850"/>
              </a:xfrm>
              <a:custGeom>
                <a:avLst/>
                <a:gdLst/>
                <a:ahLst/>
                <a:cxnLst/>
                <a:rect l="l" t="t" r="r" b="b"/>
                <a:pathLst>
                  <a:path w="33758749" h="69850">
                    <a:moveTo>
                      <a:pt x="33467917" y="0"/>
                    </a:moveTo>
                    <a:lnTo>
                      <a:pt x="0" y="0"/>
                    </a:lnTo>
                    <a:lnTo>
                      <a:pt x="0" y="69850"/>
                    </a:lnTo>
                    <a:lnTo>
                      <a:pt x="33758749" y="69850"/>
                    </a:lnTo>
                    <a:lnTo>
                      <a:pt x="33758749" y="0"/>
                    </a:lnTo>
                    <a:close/>
                  </a:path>
                </a:pathLst>
              </a:custGeom>
              <a:solidFill>
                <a:srgbClr val="000000"/>
              </a:solidFill>
            </p:spPr>
            <p:txBody>
              <a:bodyPr/>
              <a:lstStyle/>
              <a:p>
                <a:endParaRPr lang="en-EE"/>
              </a:p>
            </p:txBody>
          </p:sp>
        </p:grpSp>
      </p:grpSp>
      <p:sp>
        <p:nvSpPr>
          <p:cNvPr id="14" name="TextBox 14"/>
          <p:cNvSpPr txBox="1"/>
          <p:nvPr/>
        </p:nvSpPr>
        <p:spPr>
          <a:xfrm>
            <a:off x="1548929" y="3346388"/>
            <a:ext cx="14986471" cy="2741713"/>
          </a:xfrm>
          <a:prstGeom prst="rect">
            <a:avLst/>
          </a:prstGeom>
        </p:spPr>
        <p:txBody>
          <a:bodyPr lIns="0" tIns="0" rIns="0" bIns="0" rtlCol="0" anchor="t">
            <a:spAutoFit/>
          </a:bodyPr>
          <a:lstStyle/>
          <a:p>
            <a:pPr algn="ctr">
              <a:lnSpc>
                <a:spcPts val="11074"/>
              </a:lnSpc>
              <a:spcBef>
                <a:spcPct val="0"/>
              </a:spcBef>
            </a:pPr>
            <a:r>
              <a:rPr lang="en-US" sz="7910" b="1" spc="63" dirty="0">
                <a:solidFill>
                  <a:srgbClr val="000000"/>
                </a:solidFill>
                <a:latin typeface="Montserrat Heavy"/>
                <a:ea typeface="Montserrat Heavy"/>
                <a:cs typeface="Montserrat Heavy"/>
                <a:sym typeface="Montserrat Heavy"/>
              </a:rPr>
              <a:t>INFOHÄIRED JA MÕJUTUSTEGEVUS</a:t>
            </a:r>
          </a:p>
        </p:txBody>
      </p:sp>
      <p:sp>
        <p:nvSpPr>
          <p:cNvPr id="15" name="TextBox 15"/>
          <p:cNvSpPr txBox="1"/>
          <p:nvPr/>
        </p:nvSpPr>
        <p:spPr>
          <a:xfrm>
            <a:off x="1028700" y="8487093"/>
            <a:ext cx="16230600" cy="721995"/>
          </a:xfrm>
          <a:prstGeom prst="rect">
            <a:avLst/>
          </a:prstGeom>
        </p:spPr>
        <p:txBody>
          <a:bodyPr lIns="0" tIns="0" rIns="0" bIns="0" rtlCol="0" anchor="t">
            <a:spAutoFit/>
          </a:bodyPr>
          <a:lstStyle/>
          <a:p>
            <a:pPr algn="ctr">
              <a:lnSpc>
                <a:spcPts val="5880"/>
              </a:lnSpc>
              <a:spcBef>
                <a:spcPct val="0"/>
              </a:spcBef>
            </a:pPr>
            <a:r>
              <a:rPr lang="en-US" sz="4200" b="1" dirty="0">
                <a:solidFill>
                  <a:srgbClr val="000000"/>
                </a:solidFill>
                <a:latin typeface="Rubik Bold"/>
                <a:ea typeface="Rubik Bold"/>
                <a:cs typeface="Rubik Bold"/>
                <a:sym typeface="Rubik Bold"/>
              </a:rPr>
              <a:t>Maia Klaassen 4. </a:t>
            </a:r>
            <a:r>
              <a:rPr lang="en-US" sz="4200" b="1" dirty="0" err="1">
                <a:solidFill>
                  <a:srgbClr val="000000"/>
                </a:solidFill>
                <a:latin typeface="Rubik Bold"/>
                <a:ea typeface="Rubik Bold"/>
                <a:cs typeface="Rubik Bold"/>
                <a:sym typeface="Rubik Bold"/>
              </a:rPr>
              <a:t>juunil</a:t>
            </a:r>
            <a:r>
              <a:rPr lang="en-US" sz="4200" b="1" dirty="0">
                <a:solidFill>
                  <a:srgbClr val="000000"/>
                </a:solidFill>
                <a:latin typeface="Rubik Bold"/>
                <a:ea typeface="Rubik Bold"/>
                <a:cs typeface="Rubik Bold"/>
                <a:sym typeface="Rubik Bold"/>
              </a:rPr>
              <a:t> </a:t>
            </a:r>
            <a:r>
              <a:rPr lang="en-US" sz="4200" b="1" dirty="0" err="1">
                <a:solidFill>
                  <a:srgbClr val="000000"/>
                </a:solidFill>
                <a:latin typeface="Rubik Bold"/>
                <a:ea typeface="Rubik Bold"/>
                <a:cs typeface="Rubik Bold"/>
                <a:sym typeface="Rubik Bold"/>
              </a:rPr>
              <a:t>Tallinnas</a:t>
            </a:r>
            <a:r>
              <a:rPr lang="en-US" sz="4200" b="1" dirty="0">
                <a:solidFill>
                  <a:srgbClr val="000000"/>
                </a:solidFill>
                <a:latin typeface="Rubik Bold"/>
                <a:ea typeface="Rubik Bold"/>
                <a:cs typeface="Rubik Bold"/>
                <a:sym typeface="Rubik Bold"/>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982" y="0"/>
            <a:ext cx="18465445" cy="105537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775" t="-11616" r="-1775" b="-11148"/>
            </a:stretch>
          </a:blipFill>
        </p:spPr>
        <p:txBody>
          <a:bodyPr/>
          <a:lstStyle/>
          <a:p>
            <a:endParaRPr lang="en-EE"/>
          </a:p>
        </p:txBody>
      </p:sp>
      <p:grpSp>
        <p:nvGrpSpPr>
          <p:cNvPr id="3" name="Group 3"/>
          <p:cNvGrpSpPr/>
          <p:nvPr/>
        </p:nvGrpSpPr>
        <p:grpSpPr>
          <a:xfrm>
            <a:off x="457200" y="704906"/>
            <a:ext cx="17081592" cy="8877187"/>
            <a:chOff x="0" y="0"/>
            <a:chExt cx="5778217" cy="3002900"/>
          </a:xfrm>
        </p:grpSpPr>
        <p:sp>
          <p:nvSpPr>
            <p:cNvPr id="4" name="Freeform 4"/>
            <p:cNvSpPr/>
            <p:nvPr/>
          </p:nvSpPr>
          <p:spPr>
            <a:xfrm>
              <a:off x="0" y="0"/>
              <a:ext cx="5778217" cy="3002900"/>
            </a:xfrm>
            <a:custGeom>
              <a:avLst/>
              <a:gdLst/>
              <a:ahLst/>
              <a:cxnLst/>
              <a:rect l="l" t="t" r="r" b="b"/>
              <a:pathLst>
                <a:path w="5778217" h="3002900">
                  <a:moveTo>
                    <a:pt x="0" y="0"/>
                  </a:moveTo>
                  <a:lnTo>
                    <a:pt x="5778217" y="0"/>
                  </a:lnTo>
                  <a:lnTo>
                    <a:pt x="5778217" y="3002900"/>
                  </a:lnTo>
                  <a:lnTo>
                    <a:pt x="0" y="3002900"/>
                  </a:lnTo>
                  <a:close/>
                </a:path>
              </a:pathLst>
            </a:custGeom>
            <a:solidFill>
              <a:srgbClr val="FFFFFF"/>
            </a:solidFill>
          </p:spPr>
          <p:txBody>
            <a:bodyPr/>
            <a:lstStyle/>
            <a:p>
              <a:endParaRPr lang="en-EE" sz="2800" dirty="0">
                <a:latin typeface="Verdana Pro" panose="020B0604030504040204" pitchFamily="34" charset="0"/>
              </a:endParaRPr>
            </a:p>
          </p:txBody>
        </p:sp>
      </p:grpSp>
      <p:sp>
        <p:nvSpPr>
          <p:cNvPr id="6" name="TextBox 6"/>
          <p:cNvSpPr txBox="1"/>
          <p:nvPr/>
        </p:nvSpPr>
        <p:spPr>
          <a:xfrm>
            <a:off x="457200" y="679204"/>
            <a:ext cx="17081592" cy="2215991"/>
          </a:xfrm>
          <a:prstGeom prst="rect">
            <a:avLst/>
          </a:prstGeom>
        </p:spPr>
        <p:txBody>
          <a:bodyPr wrap="square" lIns="0" tIns="0" rIns="0" bIns="0" rtlCol="0" anchor="t">
            <a:spAutoFit/>
          </a:bodyPr>
          <a:lstStyle/>
          <a:p>
            <a:pPr algn="ctr"/>
            <a:r>
              <a:rPr lang="en-US" sz="7200" b="1" spc="40" dirty="0" err="1">
                <a:solidFill>
                  <a:srgbClr val="000000"/>
                </a:solidFill>
                <a:latin typeface="Montserrat Heavy"/>
                <a:ea typeface="Montserrat Heavy"/>
                <a:cs typeface="Montserrat Heavy"/>
                <a:sym typeface="Montserrat Heavy"/>
              </a:rPr>
              <a:t>Kuidas</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oleme</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algoritmistunud</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inforuumiga</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kohanenud</a:t>
            </a:r>
            <a:r>
              <a:rPr lang="en-US" sz="7200" b="1" spc="40" dirty="0">
                <a:solidFill>
                  <a:srgbClr val="000000"/>
                </a:solidFill>
                <a:latin typeface="Montserrat Heavy"/>
                <a:ea typeface="Montserrat Heavy"/>
                <a:cs typeface="Montserrat Heavy"/>
                <a:sym typeface="Montserrat Heavy"/>
              </a:rPr>
              <a:t>?</a:t>
            </a:r>
          </a:p>
        </p:txBody>
      </p:sp>
      <p:grpSp>
        <p:nvGrpSpPr>
          <p:cNvPr id="12" name="Group 12"/>
          <p:cNvGrpSpPr/>
          <p:nvPr/>
        </p:nvGrpSpPr>
        <p:grpSpPr>
          <a:xfrm>
            <a:off x="1143000" y="3233123"/>
            <a:ext cx="5060503" cy="5575231"/>
            <a:chOff x="-355600" y="-57149"/>
            <a:chExt cx="6747337" cy="3045428"/>
          </a:xfrm>
        </p:grpSpPr>
        <p:sp>
          <p:nvSpPr>
            <p:cNvPr id="13" name="TextBox 13"/>
            <p:cNvSpPr txBox="1"/>
            <p:nvPr/>
          </p:nvSpPr>
          <p:spPr>
            <a:xfrm>
              <a:off x="-355600" y="-57149"/>
              <a:ext cx="6747337" cy="588422"/>
            </a:xfrm>
            <a:prstGeom prst="rect">
              <a:avLst/>
            </a:prstGeom>
          </p:spPr>
          <p:txBody>
            <a:bodyPr wrap="square" lIns="0" tIns="0" rIns="0" bIns="0" rtlCol="0" anchor="t">
              <a:spAutoFit/>
            </a:bodyPr>
            <a:lstStyle/>
            <a:p>
              <a:pPr algn="l">
                <a:lnSpc>
                  <a:spcPts val="4200"/>
                </a:lnSpc>
                <a:spcBef>
                  <a:spcPct val="0"/>
                </a:spcBef>
              </a:pPr>
              <a:r>
                <a:rPr lang="en-US" sz="4000" dirty="0" err="1">
                  <a:solidFill>
                    <a:srgbClr val="000000"/>
                  </a:solidFill>
                  <a:latin typeface="Verdana Pro" panose="020B0604030504040204" pitchFamily="34" charset="0"/>
                  <a:ea typeface="Vollkorn"/>
                  <a:cs typeface="Vollkorn"/>
                  <a:sym typeface="Vollkorn"/>
                </a:rPr>
                <a:t>Räuskamine</a:t>
              </a:r>
              <a:r>
                <a:rPr lang="en-US" sz="4000" dirty="0">
                  <a:solidFill>
                    <a:srgbClr val="000000"/>
                  </a:solidFill>
                  <a:latin typeface="Verdana Pro" panose="020B0604030504040204" pitchFamily="34" charset="0"/>
                  <a:ea typeface="Vollkorn"/>
                  <a:cs typeface="Vollkorn"/>
                  <a:sym typeface="Vollkorn"/>
                </a:rPr>
                <a:t> ja </a:t>
              </a:r>
              <a:r>
                <a:rPr lang="en-US" sz="4000" dirty="0" err="1">
                  <a:solidFill>
                    <a:srgbClr val="000000"/>
                  </a:solidFill>
                  <a:latin typeface="Verdana Pro" panose="020B0604030504040204" pitchFamily="34" charset="0"/>
                  <a:ea typeface="Vollkorn"/>
                  <a:cs typeface="Vollkorn"/>
                  <a:sym typeface="Vollkorn"/>
                </a:rPr>
                <a:t>trollimine</a:t>
              </a:r>
              <a:r>
                <a:rPr lang="en-US" sz="4000" dirty="0">
                  <a:solidFill>
                    <a:srgbClr val="000000"/>
                  </a:solidFill>
                  <a:latin typeface="Verdana Pro" panose="020B0604030504040204" pitchFamily="34" charset="0"/>
                  <a:ea typeface="Vollkorn"/>
                  <a:cs typeface="Vollkorn"/>
                  <a:sym typeface="Vollkorn"/>
                </a:rPr>
                <a:t> </a:t>
              </a:r>
              <a:r>
                <a:rPr lang="en-US" sz="4000" dirty="0" err="1">
                  <a:solidFill>
                    <a:srgbClr val="000000"/>
                  </a:solidFill>
                  <a:latin typeface="Verdana Pro" panose="020B0604030504040204" pitchFamily="34" charset="0"/>
                  <a:ea typeface="Vollkorn"/>
                  <a:cs typeface="Vollkorn"/>
                  <a:sym typeface="Vollkorn"/>
                </a:rPr>
                <a:t>kui</a:t>
              </a:r>
              <a:r>
                <a:rPr lang="en-US" sz="4000" dirty="0">
                  <a:solidFill>
                    <a:srgbClr val="000000"/>
                  </a:solidFill>
                  <a:latin typeface="Verdana Pro" panose="020B0604030504040204" pitchFamily="34" charset="0"/>
                  <a:ea typeface="Vollkorn"/>
                  <a:cs typeface="Vollkorn"/>
                  <a:sym typeface="Vollkorn"/>
                </a:rPr>
                <a:t> norm</a:t>
              </a:r>
            </a:p>
          </p:txBody>
        </p:sp>
        <p:sp>
          <p:nvSpPr>
            <p:cNvPr id="14" name="TextBox 14"/>
            <p:cNvSpPr txBox="1"/>
            <p:nvPr/>
          </p:nvSpPr>
          <p:spPr>
            <a:xfrm>
              <a:off x="-355600" y="653391"/>
              <a:ext cx="6080014" cy="2334888"/>
            </a:xfrm>
            <a:prstGeom prst="rect">
              <a:avLst/>
            </a:prstGeom>
          </p:spPr>
          <p:txBody>
            <a:bodyPr lIns="0" tIns="0" rIns="0" bIns="0" rtlCol="0" anchor="t">
              <a:spAutoFit/>
            </a:bodyPr>
            <a:lstStyle/>
            <a:p>
              <a:pPr>
                <a:lnSpc>
                  <a:spcPts val="2635"/>
                </a:lnSpc>
              </a:pPr>
              <a:r>
                <a:rPr lang="en-US" sz="2400" spc="47" dirty="0">
                  <a:solidFill>
                    <a:srgbClr val="000000"/>
                  </a:solidFill>
                  <a:latin typeface="Verdana Pro" panose="020B0604030504040204" pitchFamily="34" charset="0"/>
                  <a:ea typeface="Montserrat"/>
                  <a:cs typeface="Montserrat"/>
                  <a:sym typeface="Montserrat"/>
                </a:rPr>
                <a:t>“Don’t feed the trolls!” – </a:t>
              </a:r>
              <a:r>
                <a:rPr lang="en-US" sz="2400" spc="47" dirty="0" err="1">
                  <a:solidFill>
                    <a:srgbClr val="000000"/>
                  </a:solidFill>
                  <a:latin typeface="Verdana Pro" panose="020B0604030504040204" pitchFamily="34" charset="0"/>
                  <a:ea typeface="Montserrat"/>
                  <a:cs typeface="Montserrat"/>
                  <a:sym typeface="Montserrat"/>
                </a:rPr>
                <a:t>sotsiaalmeedia</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vaikuse</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spiraal</a:t>
              </a:r>
              <a:r>
                <a:rPr lang="en-US" sz="2400" spc="47" dirty="0">
                  <a:solidFill>
                    <a:srgbClr val="000000"/>
                  </a:solidFill>
                  <a:latin typeface="Verdana Pro" panose="020B0604030504040204" pitchFamily="34" charset="0"/>
                  <a:ea typeface="Montserrat"/>
                  <a:cs typeface="Montserrat"/>
                  <a:sym typeface="Montserrat"/>
                </a:rPr>
                <a:t> (Sohn, 2022), </a:t>
              </a:r>
              <a:r>
                <a:rPr lang="en-US" sz="2400" spc="47" dirty="0" err="1">
                  <a:solidFill>
                    <a:srgbClr val="000000"/>
                  </a:solidFill>
                  <a:latin typeface="Verdana Pro" panose="020B0604030504040204" pitchFamily="34" charset="0"/>
                  <a:ea typeface="Montserrat"/>
                  <a:cs typeface="Montserrat"/>
                  <a:sym typeface="Montserrat"/>
                </a:rPr>
                <a:t>enesetsensuur</a:t>
              </a:r>
              <a:r>
                <a:rPr lang="en-US" sz="2400" spc="47" dirty="0">
                  <a:solidFill>
                    <a:srgbClr val="000000"/>
                  </a:solidFill>
                  <a:latin typeface="Verdana Pro" panose="020B0604030504040204" pitchFamily="34" charset="0"/>
                  <a:ea typeface="Montserrat"/>
                  <a:cs typeface="Montserrat"/>
                  <a:sym typeface="Montserrat"/>
                </a:rPr>
                <a:t> (Gera et al., 2020), </a:t>
              </a:r>
              <a:r>
                <a:rPr lang="en-US" sz="2400" spc="47" dirty="0" err="1">
                  <a:solidFill>
                    <a:srgbClr val="000000"/>
                  </a:solidFill>
                  <a:latin typeface="Verdana Pro" panose="020B0604030504040204" pitchFamily="34" charset="0"/>
                  <a:ea typeface="Montserrat"/>
                  <a:cs typeface="Montserrat"/>
                  <a:sym typeface="Montserrat"/>
                </a:rPr>
                <a:t>trollimentaliteedi</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ülevõtt</a:t>
              </a:r>
              <a:r>
                <a:rPr lang="en-US" sz="2400" spc="47" dirty="0">
                  <a:solidFill>
                    <a:srgbClr val="000000"/>
                  </a:solidFill>
                  <a:latin typeface="Verdana Pro" panose="020B0604030504040204" pitchFamily="34" charset="0"/>
                  <a:ea typeface="Montserrat"/>
                  <a:cs typeface="Montserrat"/>
                  <a:sym typeface="Montserrat"/>
                </a:rPr>
                <a:t> (Phillips, 2016). </a:t>
              </a:r>
              <a:r>
                <a:rPr lang="en-US" sz="2400" spc="47" dirty="0" err="1">
                  <a:solidFill>
                    <a:srgbClr val="000000"/>
                  </a:solidFill>
                  <a:latin typeface="Verdana Pro" panose="020B0604030504040204" pitchFamily="34" charset="0"/>
                  <a:ea typeface="Montserrat"/>
                  <a:cs typeface="Montserrat"/>
                  <a:sym typeface="Montserrat"/>
                </a:rPr>
                <a:t>Ebaviisakusest</a:t>
              </a:r>
              <a:r>
                <a:rPr lang="en-US" sz="2400" spc="47" dirty="0">
                  <a:solidFill>
                    <a:srgbClr val="000000"/>
                  </a:solidFill>
                  <a:latin typeface="Verdana Pro" panose="020B0604030504040204" pitchFamily="34" charset="0"/>
                  <a:ea typeface="Montserrat"/>
                  <a:cs typeface="Montserrat"/>
                  <a:sym typeface="Montserrat"/>
                </a:rPr>
                <a:t> ja </a:t>
              </a:r>
              <a:r>
                <a:rPr lang="en-US" sz="2400" spc="47" dirty="0" err="1">
                  <a:solidFill>
                    <a:srgbClr val="000000"/>
                  </a:solidFill>
                  <a:latin typeface="Verdana Pro" panose="020B0604030504040204" pitchFamily="34" charset="0"/>
                  <a:ea typeface="Montserrat"/>
                  <a:cs typeface="Montserrat"/>
                  <a:sym typeface="Montserrat"/>
                </a:rPr>
                <a:t>trollimisest</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saanud</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veebikeskkondade</a:t>
              </a:r>
              <a:r>
                <a:rPr lang="en-US" sz="2400" spc="47" dirty="0">
                  <a:solidFill>
                    <a:srgbClr val="000000"/>
                  </a:solidFill>
                  <a:latin typeface="Verdana Pro" panose="020B0604030504040204" pitchFamily="34" charset="0"/>
                  <a:ea typeface="Montserrat"/>
                  <a:cs typeface="Montserrat"/>
                  <a:sym typeface="Montserrat"/>
                </a:rPr>
                <a:t> lingua franca (Lutz &amp; Hoffmann, 2017; Jane, 2016).  </a:t>
              </a:r>
            </a:p>
          </p:txBody>
        </p:sp>
      </p:grpSp>
      <p:grpSp>
        <p:nvGrpSpPr>
          <p:cNvPr id="15" name="Group 15"/>
          <p:cNvGrpSpPr/>
          <p:nvPr/>
        </p:nvGrpSpPr>
        <p:grpSpPr>
          <a:xfrm>
            <a:off x="6863995" y="3233122"/>
            <a:ext cx="4560011" cy="5840345"/>
            <a:chOff x="0" y="-57149"/>
            <a:chExt cx="6080014" cy="2375835"/>
          </a:xfrm>
        </p:grpSpPr>
        <p:sp>
          <p:nvSpPr>
            <p:cNvPr id="16" name="TextBox 16"/>
            <p:cNvSpPr txBox="1"/>
            <p:nvPr/>
          </p:nvSpPr>
          <p:spPr>
            <a:xfrm>
              <a:off x="0" y="-57149"/>
              <a:ext cx="6080014" cy="1028658"/>
            </a:xfrm>
            <a:prstGeom prst="rect">
              <a:avLst/>
            </a:prstGeom>
          </p:spPr>
          <p:txBody>
            <a:bodyPr lIns="0" tIns="0" rIns="0" bIns="0" rtlCol="0" anchor="t">
              <a:spAutoFit/>
            </a:bodyPr>
            <a:lstStyle/>
            <a:p>
              <a:pPr algn="l">
                <a:lnSpc>
                  <a:spcPts val="4200"/>
                </a:lnSpc>
                <a:spcBef>
                  <a:spcPct val="0"/>
                </a:spcBef>
              </a:pPr>
              <a:r>
                <a:rPr lang="en-US" sz="4000" dirty="0" err="1">
                  <a:solidFill>
                    <a:srgbClr val="000000"/>
                  </a:solidFill>
                  <a:latin typeface="Verdana Pro" panose="020B0604030504040204" pitchFamily="34" charset="0"/>
                  <a:ea typeface="Vollkorn"/>
                  <a:cs typeface="Vollkorn"/>
                  <a:sym typeface="Vollkorn"/>
                </a:rPr>
                <a:t>Infokorratuses</a:t>
              </a:r>
              <a:r>
                <a:rPr lang="en-US" sz="4000" dirty="0">
                  <a:solidFill>
                    <a:srgbClr val="000000"/>
                  </a:solidFill>
                  <a:latin typeface="Verdana Pro" panose="020B0604030504040204" pitchFamily="34" charset="0"/>
                  <a:ea typeface="Vollkorn"/>
                  <a:cs typeface="Vollkorn"/>
                  <a:sym typeface="Vollkorn"/>
                </a:rPr>
                <a:t> on </a:t>
              </a:r>
              <a:r>
                <a:rPr lang="en-US" sz="4000" dirty="0" err="1">
                  <a:solidFill>
                    <a:srgbClr val="000000"/>
                  </a:solidFill>
                  <a:latin typeface="Verdana Pro" panose="020B0604030504040204" pitchFamily="34" charset="0"/>
                  <a:ea typeface="Vollkorn"/>
                  <a:cs typeface="Vollkorn"/>
                  <a:sym typeface="Vollkorn"/>
                </a:rPr>
                <a:t>keeruline</a:t>
              </a:r>
              <a:r>
                <a:rPr lang="en-US" sz="4000" dirty="0">
                  <a:solidFill>
                    <a:srgbClr val="000000"/>
                  </a:solidFill>
                  <a:latin typeface="Verdana Pro" panose="020B0604030504040204" pitchFamily="34" charset="0"/>
                  <a:ea typeface="Vollkorn"/>
                  <a:cs typeface="Vollkorn"/>
                  <a:sym typeface="Vollkorn"/>
                </a:rPr>
                <a:t> </a:t>
              </a:r>
              <a:r>
                <a:rPr lang="en-US" sz="4000" dirty="0" err="1">
                  <a:solidFill>
                    <a:srgbClr val="000000"/>
                  </a:solidFill>
                  <a:latin typeface="Verdana Pro" panose="020B0604030504040204" pitchFamily="34" charset="0"/>
                  <a:ea typeface="Vollkorn"/>
                  <a:cs typeface="Vollkorn"/>
                  <a:sym typeface="Vollkorn"/>
                </a:rPr>
                <a:t>orienteeruda</a:t>
              </a:r>
              <a:endParaRPr lang="en-US" sz="4000" dirty="0">
                <a:solidFill>
                  <a:srgbClr val="000000"/>
                </a:solidFill>
                <a:latin typeface="Verdana Pro" panose="020B0604030504040204" pitchFamily="34" charset="0"/>
                <a:ea typeface="Vollkorn"/>
                <a:cs typeface="Vollkorn"/>
                <a:sym typeface="Vollkorn"/>
              </a:endParaRPr>
            </a:p>
          </p:txBody>
        </p:sp>
        <p:sp>
          <p:nvSpPr>
            <p:cNvPr id="17" name="TextBox 17"/>
            <p:cNvSpPr txBox="1"/>
            <p:nvPr/>
          </p:nvSpPr>
          <p:spPr>
            <a:xfrm>
              <a:off x="0" y="691052"/>
              <a:ext cx="6080014" cy="1627634"/>
            </a:xfrm>
            <a:prstGeom prst="rect">
              <a:avLst/>
            </a:prstGeom>
          </p:spPr>
          <p:txBody>
            <a:bodyPr lIns="0" tIns="0" rIns="0" bIns="0" rtlCol="0" anchor="t">
              <a:spAutoFit/>
            </a:bodyPr>
            <a:lstStyle/>
            <a:p>
              <a:pPr>
                <a:lnSpc>
                  <a:spcPts val="2635"/>
                </a:lnSpc>
              </a:pPr>
              <a:r>
                <a:rPr lang="en-US" sz="2400" spc="47" dirty="0" err="1">
                  <a:solidFill>
                    <a:srgbClr val="000000"/>
                  </a:solidFill>
                  <a:latin typeface="Verdana Pro" panose="020B0604030504040204" pitchFamily="34" charset="0"/>
                  <a:ea typeface="Montserrat"/>
                  <a:cs typeface="Montserrat"/>
                  <a:sym typeface="Montserrat"/>
                </a:rPr>
                <a:t>Inimesed</a:t>
              </a:r>
              <a:r>
                <a:rPr lang="en-US" sz="2400" spc="47" dirty="0">
                  <a:solidFill>
                    <a:srgbClr val="000000"/>
                  </a:solidFill>
                  <a:latin typeface="Verdana Pro" panose="020B0604030504040204" pitchFamily="34" charset="0"/>
                  <a:ea typeface="Montserrat"/>
                  <a:cs typeface="Montserrat"/>
                  <a:sym typeface="Montserrat"/>
                </a:rPr>
                <a:t> on </a:t>
              </a:r>
              <a:r>
                <a:rPr lang="en-US" sz="2400" spc="47" dirty="0" err="1">
                  <a:solidFill>
                    <a:srgbClr val="000000"/>
                  </a:solidFill>
                  <a:latin typeface="Verdana Pro" panose="020B0604030504040204" pitchFamily="34" charset="0"/>
                  <a:ea typeface="Montserrat"/>
                  <a:cs typeface="Montserrat"/>
                  <a:sym typeface="Montserrat"/>
                </a:rPr>
                <a:t>hirmunud</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küünilised</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väsinud</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maailm</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liiga</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kompleksne</a:t>
              </a:r>
              <a:r>
                <a:rPr lang="en-US" sz="2400" spc="47" dirty="0">
                  <a:solidFill>
                    <a:srgbClr val="000000"/>
                  </a:solidFill>
                  <a:latin typeface="Verdana Pro" panose="020B0604030504040204" pitchFamily="34" charset="0"/>
                  <a:ea typeface="Montserrat"/>
                  <a:cs typeface="Montserrat"/>
                  <a:sym typeface="Montserrat"/>
                </a:rPr>
                <a:t>, info </a:t>
              </a:r>
              <a:r>
                <a:rPr lang="en-US" sz="2400" spc="47" dirty="0" err="1">
                  <a:solidFill>
                    <a:srgbClr val="000000"/>
                  </a:solidFill>
                  <a:latin typeface="Verdana Pro" panose="020B0604030504040204" pitchFamily="34" charset="0"/>
                  <a:ea typeface="Montserrat"/>
                  <a:cs typeface="Montserrat"/>
                  <a:sym typeface="Montserrat"/>
                </a:rPr>
                <a:t>üleküllus</a:t>
              </a:r>
              <a:r>
                <a:rPr lang="en-US" sz="2400" spc="47" dirty="0">
                  <a:solidFill>
                    <a:srgbClr val="000000"/>
                  </a:solidFill>
                  <a:latin typeface="Verdana Pro" panose="020B0604030504040204" pitchFamily="34" charset="0"/>
                  <a:ea typeface="Montserrat"/>
                  <a:cs typeface="Montserrat"/>
                  <a:sym typeface="Montserrat"/>
                </a:rPr>
                <a:t> (Kaur et al., 2021) ja </a:t>
              </a:r>
              <a:r>
                <a:rPr lang="en-US" sz="2400" spc="47" dirty="0" err="1">
                  <a:solidFill>
                    <a:srgbClr val="000000"/>
                  </a:solidFill>
                  <a:latin typeface="Verdana Pro" panose="020B0604030504040204" pitchFamily="34" charset="0"/>
                  <a:ea typeface="Montserrat"/>
                  <a:cs typeface="Montserrat"/>
                  <a:sym typeface="Montserrat"/>
                </a:rPr>
                <a:t>tähelepanumajandus</a:t>
              </a:r>
              <a:r>
                <a:rPr lang="en-US" sz="2400" spc="47" dirty="0">
                  <a:solidFill>
                    <a:srgbClr val="000000"/>
                  </a:solidFill>
                  <a:latin typeface="Verdana Pro" panose="020B0604030504040204" pitchFamily="34" charset="0"/>
                  <a:ea typeface="Montserrat"/>
                  <a:cs typeface="Montserrat"/>
                  <a:sym typeface="Montserrat"/>
                </a:rPr>
                <a:t> (Hendricks &amp; Vestergaard, 2019) </a:t>
              </a:r>
              <a:r>
                <a:rPr lang="en-US" sz="2400" spc="47" dirty="0" err="1">
                  <a:solidFill>
                    <a:srgbClr val="000000"/>
                  </a:solidFill>
                  <a:latin typeface="Verdana Pro" panose="020B0604030504040204" pitchFamily="34" charset="0"/>
                  <a:ea typeface="Montserrat"/>
                  <a:cs typeface="Montserrat"/>
                  <a:sym typeface="Montserrat"/>
                </a:rPr>
                <a:t>kurnavad</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Infokorratuses</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orienteerumine</a:t>
              </a:r>
              <a:r>
                <a:rPr lang="en-US" sz="2400" spc="47" dirty="0">
                  <a:solidFill>
                    <a:srgbClr val="000000"/>
                  </a:solidFill>
                  <a:latin typeface="Verdana Pro" panose="020B0604030504040204" pitchFamily="34" charset="0"/>
                  <a:ea typeface="Montserrat"/>
                  <a:cs typeface="Montserrat"/>
                  <a:sym typeface="Montserrat"/>
                </a:rPr>
                <a:t> on </a:t>
              </a:r>
              <a:r>
                <a:rPr lang="en-US" sz="2400" spc="47" dirty="0" err="1">
                  <a:solidFill>
                    <a:srgbClr val="000000"/>
                  </a:solidFill>
                  <a:latin typeface="Verdana Pro" panose="020B0604030504040204" pitchFamily="34" charset="0"/>
                  <a:ea typeface="Montserrat"/>
                  <a:cs typeface="Montserrat"/>
                  <a:sym typeface="Montserrat"/>
                </a:rPr>
                <a:t>väga</a:t>
              </a:r>
              <a:r>
                <a:rPr lang="en-US" sz="2400" spc="47" dirty="0">
                  <a:solidFill>
                    <a:srgbClr val="000000"/>
                  </a:solidFill>
                  <a:latin typeface="Verdana Pro" panose="020B0604030504040204" pitchFamily="34" charset="0"/>
                  <a:ea typeface="Montserrat"/>
                  <a:cs typeface="Montserrat"/>
                  <a:sym typeface="Montserrat"/>
                </a:rPr>
                <a:t> </a:t>
              </a:r>
              <a:r>
                <a:rPr lang="en-US" sz="2400" spc="47" dirty="0" err="1">
                  <a:solidFill>
                    <a:srgbClr val="000000"/>
                  </a:solidFill>
                  <a:latin typeface="Verdana Pro" panose="020B0604030504040204" pitchFamily="34" charset="0"/>
                  <a:ea typeface="Montserrat"/>
                  <a:cs typeface="Montserrat"/>
                  <a:sym typeface="Montserrat"/>
                </a:rPr>
                <a:t>raske</a:t>
              </a:r>
              <a:r>
                <a:rPr lang="en-US" sz="2400" spc="47" dirty="0">
                  <a:solidFill>
                    <a:srgbClr val="000000"/>
                  </a:solidFill>
                  <a:latin typeface="Verdana Pro" panose="020B0604030504040204" pitchFamily="34" charset="0"/>
                  <a:ea typeface="Montserrat"/>
                  <a:cs typeface="Montserrat"/>
                  <a:sym typeface="Montserrat"/>
                </a:rPr>
                <a:t> (Wardle &amp; Derakshan, 2017). </a:t>
              </a:r>
            </a:p>
            <a:p>
              <a:pPr>
                <a:lnSpc>
                  <a:spcPts val="2635"/>
                </a:lnSpc>
              </a:pPr>
              <a:endParaRPr lang="en-US" sz="2400" spc="47" dirty="0">
                <a:solidFill>
                  <a:srgbClr val="000000"/>
                </a:solidFill>
                <a:latin typeface="Verdana Pro" panose="020B0604030504040204" pitchFamily="34" charset="0"/>
                <a:ea typeface="Montserrat"/>
                <a:cs typeface="Montserrat"/>
                <a:sym typeface="Montserrat"/>
              </a:endParaRPr>
            </a:p>
          </p:txBody>
        </p:sp>
      </p:grpSp>
      <p:grpSp>
        <p:nvGrpSpPr>
          <p:cNvPr id="18" name="Group 18"/>
          <p:cNvGrpSpPr/>
          <p:nvPr/>
        </p:nvGrpSpPr>
        <p:grpSpPr>
          <a:xfrm>
            <a:off x="12318289" y="3233122"/>
            <a:ext cx="4560011" cy="7999781"/>
            <a:chOff x="0" y="-57149"/>
            <a:chExt cx="6080014" cy="2629175"/>
          </a:xfrm>
        </p:grpSpPr>
        <p:sp>
          <p:nvSpPr>
            <p:cNvPr id="19" name="TextBox 19"/>
            <p:cNvSpPr txBox="1"/>
            <p:nvPr/>
          </p:nvSpPr>
          <p:spPr>
            <a:xfrm>
              <a:off x="0" y="-57149"/>
              <a:ext cx="6080014" cy="1371543"/>
            </a:xfrm>
            <a:prstGeom prst="rect">
              <a:avLst/>
            </a:prstGeom>
          </p:spPr>
          <p:txBody>
            <a:bodyPr lIns="0" tIns="0" rIns="0" bIns="0" rtlCol="0" anchor="t">
              <a:spAutoFit/>
            </a:bodyPr>
            <a:lstStyle/>
            <a:p>
              <a:pPr algn="l">
                <a:lnSpc>
                  <a:spcPts val="4200"/>
                </a:lnSpc>
                <a:spcBef>
                  <a:spcPct val="0"/>
                </a:spcBef>
              </a:pPr>
              <a:r>
                <a:rPr lang="en-US" sz="4000" dirty="0" err="1">
                  <a:solidFill>
                    <a:srgbClr val="000000"/>
                  </a:solidFill>
                  <a:latin typeface="Verdana Pro" panose="020B0604030504040204" pitchFamily="34" charset="0"/>
                  <a:ea typeface="Vollkorn"/>
                  <a:cs typeface="Vollkorn"/>
                  <a:sym typeface="Vollkorn"/>
                </a:rPr>
                <a:t>Väljalülitumine</a:t>
              </a:r>
              <a:r>
                <a:rPr lang="en-US" sz="4000" dirty="0">
                  <a:solidFill>
                    <a:srgbClr val="000000"/>
                  </a:solidFill>
                  <a:latin typeface="Verdana Pro" panose="020B0604030504040204" pitchFamily="34" charset="0"/>
                  <a:ea typeface="Vollkorn"/>
                  <a:cs typeface="Vollkorn"/>
                  <a:sym typeface="Vollkorn"/>
                </a:rPr>
                <a:t> </a:t>
              </a:r>
              <a:r>
                <a:rPr lang="en-US" sz="4000" dirty="0" err="1">
                  <a:solidFill>
                    <a:srgbClr val="000000"/>
                  </a:solidFill>
                  <a:latin typeface="Verdana Pro" panose="020B0604030504040204" pitchFamily="34" charset="0"/>
                  <a:ea typeface="Vollkorn"/>
                  <a:cs typeface="Vollkorn"/>
                  <a:sym typeface="Vollkorn"/>
                </a:rPr>
                <a:t>kui</a:t>
              </a:r>
              <a:r>
                <a:rPr lang="en-US" sz="4000" dirty="0">
                  <a:solidFill>
                    <a:srgbClr val="000000"/>
                  </a:solidFill>
                  <a:latin typeface="Verdana Pro" panose="020B0604030504040204" pitchFamily="34" charset="0"/>
                  <a:ea typeface="Vollkorn"/>
                  <a:cs typeface="Vollkorn"/>
                  <a:sym typeface="Vollkorn"/>
                </a:rPr>
                <a:t> </a:t>
              </a:r>
              <a:r>
                <a:rPr lang="en-US" sz="4000" dirty="0" err="1">
                  <a:solidFill>
                    <a:srgbClr val="000000"/>
                  </a:solidFill>
                  <a:latin typeface="Verdana Pro" panose="020B0604030504040204" pitchFamily="34" charset="0"/>
                  <a:ea typeface="Vollkorn"/>
                  <a:cs typeface="Vollkorn"/>
                  <a:sym typeface="Vollkorn"/>
                </a:rPr>
                <a:t>meediatarbimise</a:t>
              </a:r>
              <a:r>
                <a:rPr lang="en-US" sz="4000" dirty="0">
                  <a:solidFill>
                    <a:srgbClr val="000000"/>
                  </a:solidFill>
                  <a:latin typeface="Verdana Pro" panose="020B0604030504040204" pitchFamily="34" charset="0"/>
                  <a:ea typeface="Vollkorn"/>
                  <a:cs typeface="Vollkorn"/>
                  <a:sym typeface="Vollkorn"/>
                </a:rPr>
                <a:t> </a:t>
              </a:r>
              <a:r>
                <a:rPr lang="en-US" sz="4000" dirty="0" err="1">
                  <a:solidFill>
                    <a:srgbClr val="000000"/>
                  </a:solidFill>
                  <a:latin typeface="Verdana Pro" panose="020B0604030504040204" pitchFamily="34" charset="0"/>
                  <a:ea typeface="Vollkorn"/>
                  <a:cs typeface="Vollkorn"/>
                  <a:sym typeface="Vollkorn"/>
                </a:rPr>
                <a:t>strateegia</a:t>
              </a:r>
              <a:endParaRPr lang="en-US" sz="4000" dirty="0">
                <a:solidFill>
                  <a:srgbClr val="000000"/>
                </a:solidFill>
                <a:latin typeface="Verdana Pro" panose="020B0604030504040204" pitchFamily="34" charset="0"/>
                <a:ea typeface="Vollkorn"/>
                <a:cs typeface="Vollkorn"/>
                <a:sym typeface="Vollkorn"/>
              </a:endParaRPr>
            </a:p>
          </p:txBody>
        </p:sp>
        <p:sp>
          <p:nvSpPr>
            <p:cNvPr id="20" name="TextBox 20"/>
            <p:cNvSpPr txBox="1"/>
            <p:nvPr/>
          </p:nvSpPr>
          <p:spPr>
            <a:xfrm>
              <a:off x="0" y="691052"/>
              <a:ext cx="6080014" cy="1880974"/>
            </a:xfrm>
            <a:prstGeom prst="rect">
              <a:avLst/>
            </a:prstGeom>
          </p:spPr>
          <p:txBody>
            <a:bodyPr lIns="0" tIns="0" rIns="0" bIns="0" rtlCol="0" anchor="t">
              <a:spAutoFit/>
            </a:bodyPr>
            <a:lstStyle/>
            <a:p>
              <a:pPr lvl="0"/>
              <a:r>
                <a:rPr lang="et-EE" sz="2400" dirty="0">
                  <a:latin typeface="Verdana Pro" panose="020B0604030504040204" pitchFamily="34" charset="0"/>
                </a:rPr>
                <a:t>Meedia vältimise strateegiad, väljalülitamine ja alla andmine (</a:t>
              </a:r>
              <a:r>
                <a:rPr lang="et-EE" sz="2400" dirty="0" err="1">
                  <a:latin typeface="Verdana Pro" panose="020B0604030504040204" pitchFamily="34" charset="0"/>
                </a:rPr>
                <a:t>Hutchens</a:t>
              </a:r>
              <a:r>
                <a:rPr lang="et-EE" sz="2400" dirty="0">
                  <a:latin typeface="Verdana Pro" panose="020B0604030504040204" pitchFamily="34" charset="0"/>
                </a:rPr>
                <a:t> et </a:t>
              </a:r>
              <a:r>
                <a:rPr lang="et-EE" sz="2400" dirty="0" err="1">
                  <a:latin typeface="Verdana Pro" panose="020B0604030504040204" pitchFamily="34" charset="0"/>
                </a:rPr>
                <a:t>al</a:t>
              </a:r>
              <a:r>
                <a:rPr lang="et-EE" sz="2400" dirty="0">
                  <a:latin typeface="Verdana Pro" panose="020B0604030504040204" pitchFamily="34" charset="0"/>
                </a:rPr>
                <a:t>., 2021; </a:t>
              </a:r>
              <a:r>
                <a:rPr lang="et-EE" sz="2400" dirty="0" err="1">
                  <a:latin typeface="Verdana Pro" panose="020B0604030504040204" pitchFamily="34" charset="0"/>
                </a:rPr>
                <a:t>Ytre</a:t>
              </a:r>
              <a:r>
                <a:rPr lang="et-EE" sz="2400" dirty="0">
                  <a:latin typeface="Verdana Pro" panose="020B0604030504040204" pitchFamily="34" charset="0"/>
                </a:rPr>
                <a:t>-Arne &amp; Moe, 2021; </a:t>
              </a:r>
              <a:r>
                <a:rPr lang="et-EE" sz="2400" dirty="0" err="1">
                  <a:latin typeface="Verdana Pro" panose="020B0604030504040204" pitchFamily="34" charset="0"/>
                </a:rPr>
                <a:t>Briggs</a:t>
              </a:r>
              <a:r>
                <a:rPr lang="et-EE" sz="2400" dirty="0">
                  <a:latin typeface="Verdana Pro" panose="020B0604030504040204" pitchFamily="34" charset="0"/>
                </a:rPr>
                <a:t> &amp; </a:t>
              </a:r>
              <a:r>
                <a:rPr lang="et-EE" sz="2400" dirty="0" err="1">
                  <a:latin typeface="Verdana Pro" panose="020B0604030504040204" pitchFamily="34" charset="0"/>
                </a:rPr>
                <a:t>Briggs</a:t>
              </a:r>
              <a:r>
                <a:rPr lang="et-EE" sz="2400" dirty="0">
                  <a:latin typeface="Verdana Pro" panose="020B0604030504040204" pitchFamily="34" charset="0"/>
                </a:rPr>
                <a:t>, 2017; Allaste &amp; Saari, 2020); valju enamuse avaliku diskussiooniruumi </a:t>
              </a:r>
              <a:r>
                <a:rPr lang="et-EE" sz="2400" dirty="0" err="1">
                  <a:latin typeface="Verdana Pro" panose="020B0604030504040204" pitchFamily="34" charset="0"/>
                </a:rPr>
                <a:t>ülevõtt</a:t>
              </a:r>
              <a:r>
                <a:rPr lang="et-EE" sz="2400" dirty="0">
                  <a:latin typeface="Verdana Pro" panose="020B0604030504040204" pitchFamily="34" charset="0"/>
                </a:rPr>
                <a:t>.  </a:t>
              </a:r>
              <a:endParaRPr lang="en-US" sz="2400" dirty="0">
                <a:latin typeface="Verdana Pro" panose="020B0604030504040204" pitchFamily="34" charset="0"/>
              </a:endParaRPr>
            </a:p>
          </p:txBody>
        </p:sp>
      </p:grpSp>
      <p:sp>
        <p:nvSpPr>
          <p:cNvPr id="25" name="Freeform 13">
            <a:extLst>
              <a:ext uri="{FF2B5EF4-FFF2-40B4-BE49-F238E27FC236}">
                <a16:creationId xmlns:a16="http://schemas.microsoft.com/office/drawing/2014/main" id="{3C4C00F5-B9C6-46A8-D8A0-604C0A5A774E}"/>
              </a:ext>
            </a:extLst>
          </p:cNvPr>
          <p:cNvSpPr/>
          <p:nvPr/>
        </p:nvSpPr>
        <p:spPr>
          <a:xfrm>
            <a:off x="11585168" y="9029700"/>
            <a:ext cx="5864632" cy="3763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sp>
        <p:nvSpPr>
          <p:cNvPr id="26" name="TextBox 14">
            <a:extLst>
              <a:ext uri="{FF2B5EF4-FFF2-40B4-BE49-F238E27FC236}">
                <a16:creationId xmlns:a16="http://schemas.microsoft.com/office/drawing/2014/main" id="{AE960595-9B90-C98E-9F66-7F6E8E6492BE}"/>
              </a:ext>
            </a:extLst>
          </p:cNvPr>
          <p:cNvSpPr txBox="1"/>
          <p:nvPr/>
        </p:nvSpPr>
        <p:spPr>
          <a:xfrm>
            <a:off x="11585168" y="9178630"/>
            <a:ext cx="5864632" cy="264816"/>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0800000">
            <a:off x="11787751" y="-2393675"/>
            <a:ext cx="5897675" cy="5897675"/>
            <a:chOff x="0" y="0"/>
            <a:chExt cx="7863567" cy="7863567"/>
          </a:xfrm>
        </p:grpSpPr>
        <p:sp>
          <p:nvSpPr>
            <p:cNvPr id="4" name="Freeform 4"/>
            <p:cNvSpPr/>
            <p:nvPr/>
          </p:nvSpPr>
          <p:spPr>
            <a:xfrm rot="5481080">
              <a:off x="89543" y="89543"/>
              <a:ext cx="7684481" cy="7684481"/>
            </a:xfrm>
            <a:custGeom>
              <a:avLst/>
              <a:gdLst/>
              <a:ahLst/>
              <a:cxnLst/>
              <a:rect l="l" t="t" r="r" b="b"/>
              <a:pathLst>
                <a:path w="7684481" h="7684481">
                  <a:moveTo>
                    <a:pt x="0" y="0"/>
                  </a:moveTo>
                  <a:lnTo>
                    <a:pt x="7684481" y="0"/>
                  </a:lnTo>
                  <a:lnTo>
                    <a:pt x="7684481" y="7684481"/>
                  </a:lnTo>
                  <a:lnTo>
                    <a:pt x="0" y="768448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EE"/>
            </a:p>
          </p:txBody>
        </p:sp>
        <p:grpSp>
          <p:nvGrpSpPr>
            <p:cNvPr id="5" name="Group 5"/>
            <p:cNvGrpSpPr/>
            <p:nvPr/>
          </p:nvGrpSpPr>
          <p:grpSpPr>
            <a:xfrm>
              <a:off x="0" y="3931784"/>
              <a:ext cx="7863567" cy="3842240"/>
              <a:chOff x="0" y="0"/>
              <a:chExt cx="2432467" cy="1188535"/>
            </a:xfrm>
          </p:grpSpPr>
          <p:sp>
            <p:nvSpPr>
              <p:cNvPr id="6" name="Freeform 6"/>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grpSp>
        <p:nvGrpSpPr>
          <p:cNvPr id="7" name="Group 7"/>
          <p:cNvGrpSpPr/>
          <p:nvPr/>
        </p:nvGrpSpPr>
        <p:grpSpPr>
          <a:xfrm rot="-5400000">
            <a:off x="14736589" y="2705100"/>
            <a:ext cx="5897675" cy="5897675"/>
            <a:chOff x="0" y="0"/>
            <a:chExt cx="7863567" cy="7863567"/>
          </a:xfrm>
        </p:grpSpPr>
        <p:sp>
          <p:nvSpPr>
            <p:cNvPr id="8" name="Freeform 8"/>
            <p:cNvSpPr/>
            <p:nvPr/>
          </p:nvSpPr>
          <p:spPr>
            <a:xfrm rot="5481080">
              <a:off x="89543" y="89543"/>
              <a:ext cx="7684481" cy="7684481"/>
            </a:xfrm>
            <a:custGeom>
              <a:avLst/>
              <a:gdLst/>
              <a:ahLst/>
              <a:cxnLst/>
              <a:rect l="l" t="t" r="r" b="b"/>
              <a:pathLst>
                <a:path w="7684481" h="7684481">
                  <a:moveTo>
                    <a:pt x="0" y="0"/>
                  </a:moveTo>
                  <a:lnTo>
                    <a:pt x="7684481" y="0"/>
                  </a:lnTo>
                  <a:lnTo>
                    <a:pt x="7684481" y="7684481"/>
                  </a:lnTo>
                  <a:lnTo>
                    <a:pt x="0" y="768448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EE"/>
            </a:p>
          </p:txBody>
        </p:sp>
        <p:grpSp>
          <p:nvGrpSpPr>
            <p:cNvPr id="9" name="Group 9"/>
            <p:cNvGrpSpPr/>
            <p:nvPr/>
          </p:nvGrpSpPr>
          <p:grpSpPr>
            <a:xfrm>
              <a:off x="0" y="3931784"/>
              <a:ext cx="7863567" cy="3842240"/>
              <a:chOff x="0" y="0"/>
              <a:chExt cx="2432467" cy="1188535"/>
            </a:xfrm>
          </p:grpSpPr>
          <p:sp>
            <p:nvSpPr>
              <p:cNvPr id="10" name="Freeform 10"/>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pic>
        <p:nvPicPr>
          <p:cNvPr id="19" name="Picture 18" descr="A screen shot of a graph&#10;&#10;AI-generated content may be incorrect.">
            <a:extLst>
              <a:ext uri="{FF2B5EF4-FFF2-40B4-BE49-F238E27FC236}">
                <a16:creationId xmlns:a16="http://schemas.microsoft.com/office/drawing/2014/main" id="{54A6CDB6-2F0F-F73E-9C09-A1B54450A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35" y="555163"/>
            <a:ext cx="8102600" cy="9438192"/>
          </a:xfrm>
          <a:prstGeom prst="rect">
            <a:avLst/>
          </a:prstGeom>
        </p:spPr>
      </p:pic>
      <p:sp>
        <p:nvSpPr>
          <p:cNvPr id="2" name="TextBox 2"/>
          <p:cNvSpPr txBox="1"/>
          <p:nvPr/>
        </p:nvSpPr>
        <p:spPr>
          <a:xfrm>
            <a:off x="8991600" y="849454"/>
            <a:ext cx="6144448" cy="6656246"/>
          </a:xfrm>
          <a:prstGeom prst="rect">
            <a:avLst/>
          </a:prstGeom>
        </p:spPr>
        <p:txBody>
          <a:bodyPr wrap="square" lIns="0" tIns="0" rIns="0" bIns="0" rtlCol="0" anchor="t">
            <a:spAutoFit/>
          </a:bodyPr>
          <a:lstStyle/>
          <a:p>
            <a:pPr algn="l">
              <a:lnSpc>
                <a:spcPts val="7435"/>
              </a:lnSpc>
            </a:pPr>
            <a:r>
              <a:rPr lang="en-US" sz="7910" b="1" dirty="0" err="1">
                <a:solidFill>
                  <a:srgbClr val="000000"/>
                </a:solidFill>
                <a:latin typeface="Montserrat Heavy"/>
                <a:ea typeface="Montserrat Heavy"/>
                <a:cs typeface="Montserrat Heavy"/>
                <a:sym typeface="Montserrat Heavy"/>
              </a:rPr>
              <a:t>Soovitus-algoritmid</a:t>
            </a:r>
            <a:r>
              <a:rPr lang="en-US" sz="7910" b="1" dirty="0">
                <a:solidFill>
                  <a:srgbClr val="000000"/>
                </a:solidFill>
                <a:latin typeface="Montserrat Heavy"/>
                <a:ea typeface="Montserrat Heavy"/>
                <a:cs typeface="Montserrat Heavy"/>
                <a:sym typeface="Montserrat Heavy"/>
              </a:rPr>
              <a:t> </a:t>
            </a:r>
            <a:r>
              <a:rPr lang="en-US" sz="7910" b="1" dirty="0" err="1">
                <a:solidFill>
                  <a:srgbClr val="000000"/>
                </a:solidFill>
                <a:latin typeface="Montserrat Heavy"/>
                <a:ea typeface="Montserrat Heavy"/>
                <a:cs typeface="Montserrat Heavy"/>
                <a:sym typeface="Montserrat Heavy"/>
              </a:rPr>
              <a:t>tunnevad</a:t>
            </a:r>
            <a:r>
              <a:rPr lang="en-US" sz="7910" b="1" dirty="0">
                <a:solidFill>
                  <a:srgbClr val="000000"/>
                </a:solidFill>
                <a:latin typeface="Montserrat Heavy"/>
                <a:ea typeface="Montserrat Heavy"/>
                <a:cs typeface="Montserrat Heavy"/>
                <a:sym typeface="Montserrat Heavy"/>
              </a:rPr>
              <a:t> </a:t>
            </a:r>
            <a:r>
              <a:rPr lang="en-US" sz="7910" b="1" dirty="0" err="1">
                <a:solidFill>
                  <a:srgbClr val="000000"/>
                </a:solidFill>
                <a:latin typeface="Montserrat Heavy"/>
                <a:ea typeface="Montserrat Heavy"/>
                <a:cs typeface="Montserrat Heavy"/>
                <a:sym typeface="Montserrat Heavy"/>
              </a:rPr>
              <a:t>sind</a:t>
            </a:r>
            <a:r>
              <a:rPr lang="en-US" sz="7910" b="1" dirty="0">
                <a:solidFill>
                  <a:srgbClr val="000000"/>
                </a:solidFill>
                <a:latin typeface="Montserrat Heavy"/>
                <a:ea typeface="Montserrat Heavy"/>
                <a:cs typeface="Montserrat Heavy"/>
                <a:sym typeface="Montserrat Heavy"/>
              </a:rPr>
              <a:t> </a:t>
            </a:r>
            <a:r>
              <a:rPr lang="en-US" sz="7910" b="1" dirty="0" err="1">
                <a:solidFill>
                  <a:srgbClr val="000000"/>
                </a:solidFill>
                <a:latin typeface="Montserrat Heavy"/>
                <a:ea typeface="Montserrat Heavy"/>
                <a:cs typeface="Montserrat Heavy"/>
                <a:sym typeface="Montserrat Heavy"/>
              </a:rPr>
              <a:t>paremini</a:t>
            </a:r>
            <a:r>
              <a:rPr lang="en-US" sz="7910" b="1" dirty="0">
                <a:solidFill>
                  <a:srgbClr val="000000"/>
                </a:solidFill>
                <a:latin typeface="Montserrat Heavy"/>
                <a:ea typeface="Montserrat Heavy"/>
                <a:cs typeface="Montserrat Heavy"/>
                <a:sym typeface="Montserrat Heavy"/>
              </a:rPr>
              <a:t> </a:t>
            </a:r>
          </a:p>
          <a:p>
            <a:pPr algn="l">
              <a:lnSpc>
                <a:spcPts val="7435"/>
              </a:lnSpc>
            </a:pPr>
            <a:r>
              <a:rPr lang="en-US" sz="7910" b="1" dirty="0" err="1">
                <a:solidFill>
                  <a:srgbClr val="000000"/>
                </a:solidFill>
                <a:latin typeface="Montserrat Heavy"/>
                <a:ea typeface="Montserrat Heavy"/>
                <a:cs typeface="Montserrat Heavy"/>
                <a:sym typeface="Montserrat Heavy"/>
              </a:rPr>
              <a:t>kui</a:t>
            </a:r>
            <a:r>
              <a:rPr lang="en-US" sz="7910" b="1" dirty="0">
                <a:solidFill>
                  <a:srgbClr val="000000"/>
                </a:solidFill>
                <a:latin typeface="Montserrat Heavy"/>
                <a:ea typeface="Montserrat Heavy"/>
                <a:cs typeface="Montserrat Heavy"/>
                <a:sym typeface="Montserrat Heavy"/>
              </a:rPr>
              <a:t> </a:t>
            </a:r>
            <a:r>
              <a:rPr lang="en-US" sz="7910" b="1" dirty="0" err="1">
                <a:solidFill>
                  <a:srgbClr val="000000"/>
                </a:solidFill>
                <a:latin typeface="Montserrat Heavy"/>
                <a:ea typeface="Montserrat Heavy"/>
                <a:cs typeface="Montserrat Heavy"/>
                <a:sym typeface="Montserrat Heavy"/>
              </a:rPr>
              <a:t>su</a:t>
            </a:r>
            <a:r>
              <a:rPr lang="en-US" sz="7910" b="1" dirty="0">
                <a:solidFill>
                  <a:srgbClr val="000000"/>
                </a:solidFill>
                <a:latin typeface="Montserrat Heavy"/>
                <a:ea typeface="Montserrat Heavy"/>
                <a:cs typeface="Montserrat Heavy"/>
                <a:sym typeface="Montserrat Heavy"/>
              </a:rPr>
              <a:t> </a:t>
            </a:r>
            <a:r>
              <a:rPr lang="en-US" sz="7910" b="1" dirty="0" err="1">
                <a:solidFill>
                  <a:srgbClr val="000000"/>
                </a:solidFill>
                <a:latin typeface="Montserrat Heavy"/>
                <a:ea typeface="Montserrat Heavy"/>
                <a:cs typeface="Montserrat Heavy"/>
                <a:sym typeface="Montserrat Heavy"/>
              </a:rPr>
              <a:t>perekond</a:t>
            </a:r>
            <a:endParaRPr lang="en-US" sz="7910" b="1" dirty="0">
              <a:solidFill>
                <a:srgbClr val="000000"/>
              </a:solidFill>
              <a:latin typeface="Montserrat Heavy"/>
              <a:ea typeface="Montserrat Heavy"/>
              <a:cs typeface="Montserrat Heavy"/>
              <a:sym typeface="Montserrat Heavy"/>
            </a:endParaRPr>
          </a:p>
        </p:txBody>
      </p:sp>
      <p:sp>
        <p:nvSpPr>
          <p:cNvPr id="20" name="Content Placeholder 3">
            <a:extLst>
              <a:ext uri="{FF2B5EF4-FFF2-40B4-BE49-F238E27FC236}">
                <a16:creationId xmlns:a16="http://schemas.microsoft.com/office/drawing/2014/main" id="{CCC88642-EE15-B0D8-F9E3-A334CA820E60}"/>
              </a:ext>
            </a:extLst>
          </p:cNvPr>
          <p:cNvSpPr txBox="1">
            <a:spLocks/>
          </p:cNvSpPr>
          <p:nvPr/>
        </p:nvSpPr>
        <p:spPr>
          <a:xfrm>
            <a:off x="8700023" y="7799991"/>
            <a:ext cx="8102600" cy="253585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err="1">
                <a:latin typeface="Verdana Pro" panose="020B0604030504040204" pitchFamily="34" charset="0"/>
              </a:rPr>
              <a:t>Bagrow</a:t>
            </a:r>
            <a:r>
              <a:rPr lang="en-GB" sz="2400" dirty="0">
                <a:latin typeface="Verdana Pro" panose="020B0604030504040204" pitchFamily="34" charset="0"/>
              </a:rPr>
              <a:t> </a:t>
            </a:r>
            <a:r>
              <a:rPr lang="en-GB" sz="2400" dirty="0" err="1">
                <a:latin typeface="Verdana Pro" panose="020B0604030504040204" pitchFamily="34" charset="0"/>
              </a:rPr>
              <a:t>jt</a:t>
            </a:r>
            <a:r>
              <a:rPr lang="en-GB" sz="2400" dirty="0">
                <a:latin typeface="Verdana Pro" panose="020B0604030504040204" pitchFamily="34" charset="0"/>
              </a:rPr>
              <a:t> </a:t>
            </a:r>
            <a:r>
              <a:rPr lang="en-GB" sz="2400" dirty="0" err="1">
                <a:latin typeface="Verdana Pro" panose="020B0604030504040204" pitchFamily="34" charset="0"/>
              </a:rPr>
              <a:t>suutsid</a:t>
            </a:r>
            <a:r>
              <a:rPr lang="en-GB" sz="2400" dirty="0">
                <a:latin typeface="Verdana Pro" panose="020B0604030504040204" pitchFamily="34" charset="0"/>
              </a:rPr>
              <a:t> 2019. </a:t>
            </a:r>
            <a:r>
              <a:rPr lang="en-GB" sz="2400" dirty="0" err="1">
                <a:latin typeface="Verdana Pro" panose="020B0604030504040204" pitchFamily="34" charset="0"/>
              </a:rPr>
              <a:t>aastal</a:t>
            </a:r>
            <a:r>
              <a:rPr lang="en-GB" sz="2400" dirty="0">
                <a:latin typeface="Verdana Pro" panose="020B0604030504040204" pitchFamily="34" charset="0"/>
              </a:rPr>
              <a:t> 95%-se </a:t>
            </a:r>
            <a:r>
              <a:rPr lang="en-GB" sz="2400" dirty="0" err="1">
                <a:latin typeface="Verdana Pro" panose="020B0604030504040204" pitchFamily="34" charset="0"/>
              </a:rPr>
              <a:t>tõenäosusega</a:t>
            </a:r>
            <a:r>
              <a:rPr lang="en-GB" sz="2400" dirty="0">
                <a:latin typeface="Verdana Pro" panose="020B0604030504040204" pitchFamily="34" charset="0"/>
              </a:rPr>
              <a:t> </a:t>
            </a:r>
            <a:r>
              <a:rPr lang="en-GB" sz="2400" dirty="0" err="1">
                <a:latin typeface="Verdana Pro" panose="020B0604030504040204" pitchFamily="34" charset="0"/>
              </a:rPr>
              <a:t>ennustada</a:t>
            </a:r>
            <a:r>
              <a:rPr lang="en-GB" sz="2400" dirty="0">
                <a:latin typeface="Verdana Pro" panose="020B0604030504040204" pitchFamily="34" charset="0"/>
              </a:rPr>
              <a:t>, mis </a:t>
            </a:r>
            <a:r>
              <a:rPr lang="en-GB" sz="2400" dirty="0" err="1">
                <a:latin typeface="Verdana Pro" panose="020B0604030504040204" pitchFamily="34" charset="0"/>
              </a:rPr>
              <a:t>teemal</a:t>
            </a:r>
            <a:r>
              <a:rPr lang="en-GB" sz="2400" dirty="0">
                <a:latin typeface="Verdana Pro" panose="020B0604030504040204" pitchFamily="34" charset="0"/>
              </a:rPr>
              <a:t> </a:t>
            </a:r>
            <a:r>
              <a:rPr lang="en-GB" sz="2400" dirty="0" err="1">
                <a:latin typeface="Verdana Pro" panose="020B0604030504040204" pitchFamily="34" charset="0"/>
              </a:rPr>
              <a:t>Twitteris</a:t>
            </a:r>
            <a:r>
              <a:rPr lang="en-GB" sz="2400" dirty="0">
                <a:latin typeface="Verdana Pro" panose="020B0604030504040204" pitchFamily="34" charset="0"/>
              </a:rPr>
              <a:t> </a:t>
            </a:r>
            <a:r>
              <a:rPr lang="en-GB" sz="2400" dirty="0" err="1">
                <a:latin typeface="Verdana Pro" panose="020B0604030504040204" pitchFamily="34" charset="0"/>
              </a:rPr>
              <a:t>järgmiseks</a:t>
            </a:r>
            <a:r>
              <a:rPr lang="en-GB" sz="2400" dirty="0">
                <a:latin typeface="Verdana Pro" panose="020B0604030504040204" pitchFamily="34" charset="0"/>
              </a:rPr>
              <a:t> </a:t>
            </a:r>
            <a:r>
              <a:rPr lang="en-GB" sz="2400" dirty="0" err="1">
                <a:latin typeface="Verdana Pro" panose="020B0604030504040204" pitchFamily="34" charset="0"/>
              </a:rPr>
              <a:t>postitad</a:t>
            </a:r>
            <a:r>
              <a:rPr lang="en-GB" sz="2400" dirty="0">
                <a:latin typeface="Verdana Pro" panose="020B0604030504040204" pitchFamily="34" charset="0"/>
              </a:rPr>
              <a:t>, </a:t>
            </a:r>
            <a:r>
              <a:rPr lang="en-GB" sz="2400" dirty="0" err="1">
                <a:latin typeface="Verdana Pro" panose="020B0604030504040204" pitchFamily="34" charset="0"/>
              </a:rPr>
              <a:t>vaadates</a:t>
            </a:r>
            <a:r>
              <a:rPr lang="en-GB" sz="2400" dirty="0">
                <a:latin typeface="Verdana Pro" panose="020B0604030504040204" pitchFamily="34" charset="0"/>
              </a:rPr>
              <a:t> AINULT </a:t>
            </a:r>
            <a:r>
              <a:rPr lang="en-GB" sz="2400" dirty="0" err="1">
                <a:latin typeface="Verdana Pro" panose="020B0604030504040204" pitchFamily="34" charset="0"/>
              </a:rPr>
              <a:t>su</a:t>
            </a:r>
            <a:r>
              <a:rPr lang="en-GB" sz="2400" dirty="0">
                <a:latin typeface="Verdana Pro" panose="020B0604030504040204" pitchFamily="34" charset="0"/>
              </a:rPr>
              <a:t> </a:t>
            </a:r>
            <a:r>
              <a:rPr lang="en-GB" sz="2400" dirty="0" err="1">
                <a:latin typeface="Verdana Pro" panose="020B0604030504040204" pitchFamily="34" charset="0"/>
              </a:rPr>
              <a:t>sõprade</a:t>
            </a:r>
            <a:r>
              <a:rPr lang="en-GB" sz="2400" dirty="0">
                <a:latin typeface="Verdana Pro" panose="020B0604030504040204" pitchFamily="34" charset="0"/>
              </a:rPr>
              <a:t> (</a:t>
            </a:r>
            <a:r>
              <a:rPr lang="en-GB" sz="2400" dirty="0" err="1">
                <a:latin typeface="Verdana Pro" panose="020B0604030504040204" pitchFamily="34" charset="0"/>
              </a:rPr>
              <a:t>jälgitavad</a:t>
            </a:r>
            <a:r>
              <a:rPr lang="en-GB" sz="2400" dirty="0">
                <a:latin typeface="Verdana Pro" panose="020B0604030504040204" pitchFamily="34" charset="0"/>
              </a:rPr>
              <a:t> </a:t>
            </a:r>
            <a:r>
              <a:rPr lang="en-GB" sz="2400" dirty="0" err="1">
                <a:latin typeface="Verdana Pro" panose="020B0604030504040204" pitchFamily="34" charset="0"/>
              </a:rPr>
              <a:t>ja</a:t>
            </a:r>
            <a:r>
              <a:rPr lang="en-GB" sz="2400" dirty="0">
                <a:latin typeface="Verdana Pro" panose="020B0604030504040204" pitchFamily="34" charset="0"/>
              </a:rPr>
              <a:t> </a:t>
            </a:r>
            <a:r>
              <a:rPr lang="en-GB" sz="2400" dirty="0" err="1">
                <a:latin typeface="Verdana Pro" panose="020B0604030504040204" pitchFamily="34" charset="0"/>
              </a:rPr>
              <a:t>jälgijad</a:t>
            </a:r>
            <a:r>
              <a:rPr lang="en-GB" sz="2400" dirty="0">
                <a:latin typeface="Verdana Pro" panose="020B0604030504040204" pitchFamily="34" charset="0"/>
              </a:rPr>
              <a:t>) </a:t>
            </a:r>
            <a:r>
              <a:rPr lang="en-GB" sz="2400" dirty="0" err="1">
                <a:latin typeface="Verdana Pro" panose="020B0604030504040204" pitchFamily="34" charset="0"/>
              </a:rPr>
              <a:t>uudisvoogu</a:t>
            </a:r>
            <a:r>
              <a:rPr lang="en-GB" sz="2400" dirty="0">
                <a:latin typeface="Verdana Pro" panose="020B0604030504040204" pitchFamily="34" charset="0"/>
              </a:rPr>
              <a:t>. </a:t>
            </a:r>
            <a:r>
              <a:rPr lang="en-GB" sz="2400" dirty="0" err="1">
                <a:latin typeface="Verdana Pro" panose="020B0604030504040204" pitchFamily="34" charset="0"/>
              </a:rPr>
              <a:t>Ennustuse</a:t>
            </a:r>
            <a:r>
              <a:rPr lang="en-GB" sz="2400" dirty="0">
                <a:latin typeface="Verdana Pro" panose="020B0604030504040204" pitchFamily="34" charset="0"/>
              </a:rPr>
              <a:t> </a:t>
            </a:r>
            <a:r>
              <a:rPr lang="en-GB" sz="2400" dirty="0" err="1">
                <a:latin typeface="Verdana Pro" panose="020B0604030504040204" pitchFamily="34" charset="0"/>
              </a:rPr>
              <a:t>suudaks</a:t>
            </a:r>
            <a:r>
              <a:rPr lang="en-GB" sz="2400" dirty="0">
                <a:latin typeface="Verdana Pro" panose="020B0604030504040204" pitchFamily="34" charset="0"/>
              </a:rPr>
              <a:t> </a:t>
            </a:r>
            <a:r>
              <a:rPr lang="en-GB" sz="2400" dirty="0" err="1">
                <a:latin typeface="Verdana Pro" panose="020B0604030504040204" pitchFamily="34" charset="0"/>
              </a:rPr>
              <a:t>teha</a:t>
            </a:r>
            <a:r>
              <a:rPr lang="en-GB" sz="2400" dirty="0">
                <a:latin typeface="Verdana Pro" panose="020B0604030504040204" pitchFamily="34" charset="0"/>
              </a:rPr>
              <a:t> ka </a:t>
            </a:r>
            <a:r>
              <a:rPr lang="en-GB" sz="2400" dirty="0" err="1">
                <a:latin typeface="Verdana Pro" panose="020B0604030504040204" pitchFamily="34" charset="0"/>
              </a:rPr>
              <a:t>inimeste</a:t>
            </a:r>
            <a:r>
              <a:rPr lang="en-GB" sz="2400" dirty="0">
                <a:latin typeface="Verdana Pro" panose="020B0604030504040204" pitchFamily="34" charset="0"/>
              </a:rPr>
              <a:t> </a:t>
            </a:r>
            <a:r>
              <a:rPr lang="en-GB" sz="2400" dirty="0" err="1">
                <a:latin typeface="Verdana Pro" panose="020B0604030504040204" pitchFamily="34" charset="0"/>
              </a:rPr>
              <a:t>puhul</a:t>
            </a:r>
            <a:r>
              <a:rPr lang="en-GB" sz="2400" dirty="0">
                <a:latin typeface="Verdana Pro" panose="020B0604030504040204" pitchFamily="34" charset="0"/>
              </a:rPr>
              <a:t>, </a:t>
            </a:r>
            <a:r>
              <a:rPr lang="en-GB" sz="2400" dirty="0" err="1">
                <a:latin typeface="Verdana Pro" panose="020B0604030504040204" pitchFamily="34" charset="0"/>
              </a:rPr>
              <a:t>kes</a:t>
            </a:r>
            <a:r>
              <a:rPr lang="en-GB" sz="2400" dirty="0">
                <a:latin typeface="Verdana Pro" panose="020B0604030504040204" pitchFamily="34" charset="0"/>
              </a:rPr>
              <a:t> </a:t>
            </a:r>
            <a:r>
              <a:rPr lang="en-GB" sz="2400" dirty="0" err="1">
                <a:latin typeface="Verdana Pro" panose="020B0604030504040204" pitchFamily="34" charset="0"/>
              </a:rPr>
              <a:t>Twitterit</a:t>
            </a:r>
            <a:r>
              <a:rPr lang="en-GB" sz="2400" dirty="0">
                <a:latin typeface="Verdana Pro" panose="020B0604030504040204" pitchFamily="34" charset="0"/>
              </a:rPr>
              <a:t> </a:t>
            </a:r>
            <a:r>
              <a:rPr lang="en-GB" sz="2400" dirty="0" err="1">
                <a:latin typeface="Verdana Pro" panose="020B0604030504040204" pitchFamily="34" charset="0"/>
              </a:rPr>
              <a:t>ei</a:t>
            </a:r>
            <a:r>
              <a:rPr lang="en-GB" sz="2400" dirty="0">
                <a:latin typeface="Verdana Pro" panose="020B0604030504040204" pitchFamily="34" charset="0"/>
              </a:rPr>
              <a:t> </a:t>
            </a:r>
            <a:r>
              <a:rPr lang="en-GB" sz="2400" dirty="0" err="1">
                <a:latin typeface="Verdana Pro" panose="020B0604030504040204" pitchFamily="34" charset="0"/>
              </a:rPr>
              <a:t>kasuta</a:t>
            </a:r>
            <a:r>
              <a:rPr lang="en-GB" sz="2400" dirty="0">
                <a:latin typeface="Verdana Pro" panose="020B0604030504040204" pitchFamily="34" charset="0"/>
              </a:rPr>
              <a:t>, aga </a:t>
            </a:r>
            <a:r>
              <a:rPr lang="en-GB" sz="2400" dirty="0" err="1">
                <a:latin typeface="Verdana Pro" panose="020B0604030504040204" pitchFamily="34" charset="0"/>
              </a:rPr>
              <a:t>kelle</a:t>
            </a:r>
            <a:r>
              <a:rPr lang="en-GB" sz="2400" dirty="0">
                <a:latin typeface="Verdana Pro" panose="020B0604030504040204" pitchFamily="34" charset="0"/>
              </a:rPr>
              <a:t> </a:t>
            </a:r>
            <a:r>
              <a:rPr lang="en-GB" sz="2400" dirty="0" err="1">
                <a:latin typeface="Verdana Pro" panose="020B0604030504040204" pitchFamily="34" charset="0"/>
              </a:rPr>
              <a:t>sõbrad</a:t>
            </a:r>
            <a:r>
              <a:rPr lang="en-GB" sz="2400" dirty="0">
                <a:latin typeface="Verdana Pro" panose="020B0604030504040204" pitchFamily="34" charset="0"/>
              </a:rPr>
              <a:t> </a:t>
            </a:r>
            <a:r>
              <a:rPr lang="en-GB" sz="2400" dirty="0" err="1">
                <a:latin typeface="Verdana Pro" panose="020B0604030504040204" pitchFamily="34" charset="0"/>
              </a:rPr>
              <a:t>kasutavad</a:t>
            </a:r>
            <a:r>
              <a:rPr lang="en-GB" sz="2400" dirty="0">
                <a:latin typeface="Verdana Pro" panose="020B0604030504040204"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D8DC2-8BA2-4106-6964-46FB475560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294B045-9F54-5688-0A96-B2E8EE179356}"/>
              </a:ext>
            </a:extLst>
          </p:cNvPr>
          <p:cNvSpPr/>
          <p:nvPr/>
        </p:nvSpPr>
        <p:spPr>
          <a:xfrm>
            <a:off x="-1905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775" t="-11616" r="-1775" b="-11148"/>
            </a:stretch>
          </a:blipFill>
        </p:spPr>
        <p:txBody>
          <a:bodyPr/>
          <a:lstStyle/>
          <a:p>
            <a:endParaRPr lang="en-EE"/>
          </a:p>
        </p:txBody>
      </p:sp>
      <p:pic>
        <p:nvPicPr>
          <p:cNvPr id="12" name="Picture 11">
            <a:extLst>
              <a:ext uri="{FF2B5EF4-FFF2-40B4-BE49-F238E27FC236}">
                <a16:creationId xmlns:a16="http://schemas.microsoft.com/office/drawing/2014/main" id="{C3C1AE36-097C-0F46-6CB5-663D5CF5C0DB}"/>
              </a:ext>
            </a:extLst>
          </p:cNvPr>
          <p:cNvPicPr>
            <a:picLocks noChangeAspect="1"/>
          </p:cNvPicPr>
          <p:nvPr/>
        </p:nvPicPr>
        <p:blipFill>
          <a:blip r:embed="rId4"/>
          <a:stretch>
            <a:fillRect/>
          </a:stretch>
        </p:blipFill>
        <p:spPr>
          <a:xfrm>
            <a:off x="914400" y="7719807"/>
            <a:ext cx="10287000" cy="2605293"/>
          </a:xfrm>
          <a:prstGeom prst="rect">
            <a:avLst/>
          </a:prstGeom>
        </p:spPr>
      </p:pic>
      <p:sp>
        <p:nvSpPr>
          <p:cNvPr id="11" name="Rectangle 10">
            <a:extLst>
              <a:ext uri="{FF2B5EF4-FFF2-40B4-BE49-F238E27FC236}">
                <a16:creationId xmlns:a16="http://schemas.microsoft.com/office/drawing/2014/main" id="{3438F84C-8FA5-C60A-92E3-3D1D696786CF}"/>
              </a:ext>
            </a:extLst>
          </p:cNvPr>
          <p:cNvSpPr/>
          <p:nvPr/>
        </p:nvSpPr>
        <p:spPr>
          <a:xfrm>
            <a:off x="19985" y="676513"/>
            <a:ext cx="11791015" cy="6752987"/>
          </a:xfrm>
          <a:prstGeom prst="rect">
            <a:avLst/>
          </a:prstGeom>
          <a:solidFill>
            <a:srgbClr val="FFC66F">
              <a:alpha val="3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dirty="0"/>
          </a:p>
        </p:txBody>
      </p:sp>
      <p:sp>
        <p:nvSpPr>
          <p:cNvPr id="3" name="Content Placeholder 2">
            <a:extLst>
              <a:ext uri="{FF2B5EF4-FFF2-40B4-BE49-F238E27FC236}">
                <a16:creationId xmlns:a16="http://schemas.microsoft.com/office/drawing/2014/main" id="{DD2F9BFC-4D42-43EC-25A5-88593F223E33}"/>
              </a:ext>
            </a:extLst>
          </p:cNvPr>
          <p:cNvSpPr>
            <a:spLocks noGrp="1"/>
          </p:cNvSpPr>
          <p:nvPr>
            <p:ph sz="half" idx="1"/>
          </p:nvPr>
        </p:nvSpPr>
        <p:spPr>
          <a:xfrm>
            <a:off x="152400" y="4305300"/>
            <a:ext cx="10660037" cy="3161390"/>
          </a:xfrm>
        </p:spPr>
        <p:txBody>
          <a:bodyPr>
            <a:normAutofit/>
          </a:bodyPr>
          <a:lstStyle/>
          <a:p>
            <a:pPr marL="0" indent="0">
              <a:buNone/>
            </a:pPr>
            <a:r>
              <a:rPr lang="en-GB" sz="3300" b="1" dirty="0"/>
              <a:t>Sora-2 </a:t>
            </a:r>
            <a:r>
              <a:rPr lang="en-GB" sz="3300" dirty="0" err="1"/>
              <a:t>tuli</a:t>
            </a:r>
            <a:r>
              <a:rPr lang="en-GB" sz="3300" dirty="0"/>
              <a:t> 2025 </a:t>
            </a:r>
            <a:r>
              <a:rPr lang="en-GB" sz="3300" dirty="0" err="1"/>
              <a:t>oktoobri</a:t>
            </a:r>
            <a:r>
              <a:rPr lang="en-GB" sz="3300" dirty="0"/>
              <a:t> </a:t>
            </a:r>
            <a:r>
              <a:rPr lang="en-GB" sz="3300" dirty="0" err="1"/>
              <a:t>esimesel</a:t>
            </a:r>
            <a:r>
              <a:rPr lang="en-GB" sz="3300" dirty="0"/>
              <a:t> </a:t>
            </a:r>
            <a:r>
              <a:rPr lang="en-GB" sz="3300" dirty="0" err="1"/>
              <a:t>nädalal</a:t>
            </a:r>
            <a:r>
              <a:rPr lang="en-GB" sz="3300" dirty="0"/>
              <a:t> </a:t>
            </a:r>
            <a:r>
              <a:rPr lang="en-GB" sz="3300" dirty="0" err="1"/>
              <a:t>välja</a:t>
            </a:r>
            <a:r>
              <a:rPr lang="en-GB" sz="3300" dirty="0"/>
              <a:t>; </a:t>
            </a:r>
            <a:r>
              <a:rPr lang="en-GB" sz="3300" b="1" dirty="0"/>
              <a:t>Google Veo </a:t>
            </a:r>
            <a:r>
              <a:rPr lang="en-GB" sz="3300" dirty="0" err="1"/>
              <a:t>umbes</a:t>
            </a:r>
            <a:r>
              <a:rPr lang="en-GB" sz="3300" dirty="0"/>
              <a:t> </a:t>
            </a:r>
            <a:r>
              <a:rPr lang="en-GB" sz="3300" dirty="0" err="1"/>
              <a:t>kuu</a:t>
            </a:r>
            <a:r>
              <a:rPr lang="en-GB" sz="3300" dirty="0"/>
              <a:t> </a:t>
            </a:r>
            <a:r>
              <a:rPr lang="en-GB" sz="3300" dirty="0" err="1"/>
              <a:t>aega</a:t>
            </a:r>
            <a:r>
              <a:rPr lang="en-GB" sz="3300" dirty="0"/>
              <a:t> </a:t>
            </a:r>
            <a:r>
              <a:rPr lang="en-GB" sz="3300" dirty="0" err="1"/>
              <a:t>hiljem</a:t>
            </a:r>
            <a:r>
              <a:rPr lang="en-GB" sz="3300" dirty="0"/>
              <a:t>. </a:t>
            </a:r>
          </a:p>
          <a:p>
            <a:pPr marL="0" indent="0">
              <a:buNone/>
            </a:pPr>
            <a:r>
              <a:rPr lang="en-GB" sz="3300" dirty="0" err="1"/>
              <a:t>Sellega</a:t>
            </a:r>
            <a:r>
              <a:rPr lang="en-GB" sz="3300" dirty="0"/>
              <a:t> </a:t>
            </a:r>
            <a:r>
              <a:rPr lang="en-GB" sz="3300" dirty="0" err="1"/>
              <a:t>sai</a:t>
            </a:r>
            <a:r>
              <a:rPr lang="en-GB" sz="3300" dirty="0"/>
              <a:t> </a:t>
            </a:r>
            <a:r>
              <a:rPr lang="en-GB" sz="3300" dirty="0" err="1"/>
              <a:t>alguse</a:t>
            </a:r>
            <a:r>
              <a:rPr lang="en-GB" sz="3300" dirty="0"/>
              <a:t> </a:t>
            </a:r>
            <a:r>
              <a:rPr lang="en-GB" sz="3300" dirty="0" err="1"/>
              <a:t>ajastu</a:t>
            </a:r>
            <a:r>
              <a:rPr lang="en-GB" sz="3300" dirty="0"/>
              <a:t>, </a:t>
            </a:r>
            <a:r>
              <a:rPr lang="en-GB" sz="3300" dirty="0" err="1"/>
              <a:t>kus</a:t>
            </a:r>
            <a:r>
              <a:rPr lang="en-GB" sz="3300" dirty="0"/>
              <a:t> </a:t>
            </a:r>
            <a:r>
              <a:rPr lang="en-GB" sz="3300" dirty="0" err="1"/>
              <a:t>isegi</a:t>
            </a:r>
            <a:r>
              <a:rPr lang="en-GB" sz="3300" dirty="0"/>
              <a:t> </a:t>
            </a:r>
            <a:r>
              <a:rPr lang="en-GB" sz="3300" dirty="0" err="1"/>
              <a:t>tasuta</a:t>
            </a:r>
            <a:r>
              <a:rPr lang="en-GB" sz="3300" dirty="0"/>
              <a:t> </a:t>
            </a:r>
            <a:r>
              <a:rPr lang="en-GB" sz="3300" dirty="0" err="1"/>
              <a:t>versioonis</a:t>
            </a:r>
            <a:r>
              <a:rPr lang="en-GB" sz="3300" dirty="0"/>
              <a:t> </a:t>
            </a:r>
            <a:r>
              <a:rPr lang="en-GB" sz="3300" dirty="0" err="1"/>
              <a:t>loodud</a:t>
            </a:r>
            <a:r>
              <a:rPr lang="en-GB" sz="3300" dirty="0"/>
              <a:t> </a:t>
            </a:r>
            <a:r>
              <a:rPr lang="en-GB" sz="3300" dirty="0" err="1"/>
              <a:t>videosisu</a:t>
            </a:r>
            <a:r>
              <a:rPr lang="en-GB" sz="3300" dirty="0"/>
              <a:t> pole </a:t>
            </a:r>
            <a:r>
              <a:rPr lang="en-GB" sz="3300" dirty="0" err="1"/>
              <a:t>nähtavalt</a:t>
            </a:r>
            <a:r>
              <a:rPr lang="en-GB" sz="3300" dirty="0"/>
              <a:t> AI </a:t>
            </a:r>
            <a:r>
              <a:rPr lang="en-GB" sz="3300" dirty="0" err="1"/>
              <a:t>loodud</a:t>
            </a:r>
            <a:r>
              <a:rPr lang="en-GB" sz="3300" dirty="0"/>
              <a:t>, </a:t>
            </a:r>
            <a:r>
              <a:rPr lang="en-GB" sz="3300" dirty="0" err="1"/>
              <a:t>vaid</a:t>
            </a:r>
            <a:r>
              <a:rPr lang="en-GB" sz="3300" dirty="0"/>
              <a:t> </a:t>
            </a:r>
            <a:r>
              <a:rPr lang="en-GB" sz="3300" dirty="0" err="1"/>
              <a:t>tundub</a:t>
            </a:r>
            <a:r>
              <a:rPr lang="en-GB" sz="3300" dirty="0"/>
              <a:t> </a:t>
            </a:r>
            <a:r>
              <a:rPr lang="en-GB" sz="3300" dirty="0" err="1"/>
              <a:t>esmapilgul</a:t>
            </a:r>
            <a:r>
              <a:rPr lang="en-GB" sz="3300" dirty="0"/>
              <a:t> </a:t>
            </a:r>
            <a:r>
              <a:rPr lang="en-GB" sz="3300" dirty="0" err="1"/>
              <a:t>autentne</a:t>
            </a:r>
            <a:r>
              <a:rPr lang="en-GB" sz="3300" dirty="0"/>
              <a:t>. </a:t>
            </a:r>
          </a:p>
          <a:p>
            <a:pPr marL="428625" indent="-428625"/>
            <a:endParaRPr lang="en-EE" sz="3300" dirty="0"/>
          </a:p>
        </p:txBody>
      </p:sp>
      <p:sp>
        <p:nvSpPr>
          <p:cNvPr id="5" name="Slide Number Placeholder 4">
            <a:extLst>
              <a:ext uri="{FF2B5EF4-FFF2-40B4-BE49-F238E27FC236}">
                <a16:creationId xmlns:a16="http://schemas.microsoft.com/office/drawing/2014/main" id="{B76D5FF2-F2EA-C8C9-206C-9AEB68D0438B}"/>
              </a:ext>
            </a:extLst>
          </p:cNvPr>
          <p:cNvSpPr>
            <a:spLocks noGrp="1"/>
          </p:cNvSpPr>
          <p:nvPr>
            <p:ph type="sldNum" sz="quarter" idx="12"/>
          </p:nvPr>
        </p:nvSpPr>
        <p:spPr>
          <a:xfrm>
            <a:off x="1028700" y="9620013"/>
            <a:ext cx="1143000" cy="342900"/>
          </a:xfrm>
          <a:prstGeom prst="rect">
            <a:avLst/>
          </a:prstGeom>
        </p:spPr>
        <p:txBody>
          <a:bodyPr vert="horz" lIns="137160" tIns="68580" rIns="137160" bIns="68580" rtlCol="0" anchor="ctr"/>
          <a:lstStyle>
            <a:defPPr>
              <a:defRPr lang="en-US"/>
            </a:defPPr>
            <a:lvl1pPr marL="0" algn="l" defTabSz="1371600" rtl="0" eaLnBrk="1" latinLnBrk="0" hangingPunct="1">
              <a:defRPr sz="1650" kern="1200" cap="all" baseline="0">
                <a:solidFill>
                  <a:schemeClr val="tx2">
                    <a:lumMod val="85000"/>
                    <a:lumOff val="1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022B156B-59AE-415F-B24B-8756D48BB977}" type="slidenum">
              <a:rPr lang="en-EE" smtClean="0"/>
              <a:pPr/>
              <a:t>12</a:t>
            </a:fld>
            <a:endParaRPr lang="en-EE"/>
          </a:p>
        </p:txBody>
      </p:sp>
      <p:pic>
        <p:nvPicPr>
          <p:cNvPr id="8" name="Picture 7">
            <a:extLst>
              <a:ext uri="{FF2B5EF4-FFF2-40B4-BE49-F238E27FC236}">
                <a16:creationId xmlns:a16="http://schemas.microsoft.com/office/drawing/2014/main" id="{B8B642AE-3498-0523-5A85-05FEE530D364}"/>
              </a:ext>
            </a:extLst>
          </p:cNvPr>
          <p:cNvPicPr>
            <a:picLocks noChangeAspect="1"/>
          </p:cNvPicPr>
          <p:nvPr/>
        </p:nvPicPr>
        <p:blipFill>
          <a:blip r:embed="rId5"/>
          <a:stretch>
            <a:fillRect/>
          </a:stretch>
        </p:blipFill>
        <p:spPr>
          <a:xfrm>
            <a:off x="12039600" y="-38100"/>
            <a:ext cx="7239000" cy="10287000"/>
          </a:xfrm>
          <a:prstGeom prst="rect">
            <a:avLst/>
          </a:prstGeom>
        </p:spPr>
      </p:pic>
      <p:pic>
        <p:nvPicPr>
          <p:cNvPr id="10" name="Picture 9">
            <a:extLst>
              <a:ext uri="{FF2B5EF4-FFF2-40B4-BE49-F238E27FC236}">
                <a16:creationId xmlns:a16="http://schemas.microsoft.com/office/drawing/2014/main" id="{2BA72B1C-9727-626B-88CF-9A54C9CE119C}"/>
              </a:ext>
            </a:extLst>
          </p:cNvPr>
          <p:cNvPicPr>
            <a:picLocks noChangeAspect="1"/>
          </p:cNvPicPr>
          <p:nvPr/>
        </p:nvPicPr>
        <p:blipFill>
          <a:blip r:embed="rId6"/>
          <a:stretch>
            <a:fillRect/>
          </a:stretch>
        </p:blipFill>
        <p:spPr>
          <a:xfrm>
            <a:off x="12172015" y="3857502"/>
            <a:ext cx="7030385" cy="2352798"/>
          </a:xfrm>
          <a:prstGeom prst="rect">
            <a:avLst/>
          </a:prstGeom>
        </p:spPr>
      </p:pic>
      <p:sp>
        <p:nvSpPr>
          <p:cNvPr id="9" name="TextBox 6">
            <a:extLst>
              <a:ext uri="{FF2B5EF4-FFF2-40B4-BE49-F238E27FC236}">
                <a16:creationId xmlns:a16="http://schemas.microsoft.com/office/drawing/2014/main" id="{62F0264C-A542-37B4-70A8-80C5498F673D}"/>
              </a:ext>
            </a:extLst>
          </p:cNvPr>
          <p:cNvSpPr txBox="1"/>
          <p:nvPr/>
        </p:nvSpPr>
        <p:spPr>
          <a:xfrm>
            <a:off x="152400" y="676513"/>
            <a:ext cx="11887200" cy="3323987"/>
          </a:xfrm>
          <a:prstGeom prst="rect">
            <a:avLst/>
          </a:prstGeom>
        </p:spPr>
        <p:txBody>
          <a:bodyPr wrap="square" lIns="0" tIns="0" rIns="0" bIns="0" rtlCol="0" anchor="t">
            <a:spAutoFit/>
          </a:bodyPr>
          <a:lstStyle/>
          <a:p>
            <a:r>
              <a:rPr lang="en-US" sz="7200" b="1" spc="40" dirty="0" err="1">
                <a:solidFill>
                  <a:srgbClr val="000000"/>
                </a:solidFill>
                <a:latin typeface="Montserrat Heavy"/>
                <a:ea typeface="Montserrat Heavy"/>
                <a:cs typeface="Montserrat Heavy"/>
                <a:sym typeface="Montserrat Heavy"/>
              </a:rPr>
              <a:t>Inimsilm</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ei</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erista</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enam</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tehisintellekti</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loodut</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inimese</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loodust</a:t>
            </a:r>
            <a:endParaRPr lang="en-US" sz="7200" b="1" spc="40" dirty="0">
              <a:solidFill>
                <a:srgbClr val="000000"/>
              </a:solidFill>
              <a:latin typeface="Montserrat Heavy"/>
              <a:ea typeface="Montserrat Heavy"/>
              <a:cs typeface="Montserrat Heavy"/>
              <a:sym typeface="Montserrat Heavy"/>
            </a:endParaRPr>
          </a:p>
        </p:txBody>
      </p:sp>
    </p:spTree>
    <p:extLst>
      <p:ext uri="{BB962C8B-B14F-4D97-AF65-F5344CB8AC3E}">
        <p14:creationId xmlns:p14="http://schemas.microsoft.com/office/powerpoint/2010/main" val="320798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a:grpSpLocks noChangeAspect="1"/>
          </p:cNvGrpSpPr>
          <p:nvPr/>
        </p:nvGrpSpPr>
        <p:grpSpPr>
          <a:xfrm>
            <a:off x="12877800" y="436609"/>
            <a:ext cx="4240922" cy="4240922"/>
            <a:chOff x="0" y="0"/>
            <a:chExt cx="6350000" cy="6350000"/>
          </a:xfrm>
        </p:grpSpPr>
        <p:sp>
          <p:nvSpPr>
            <p:cNvPr id="20" name="Freeform 20"/>
            <p:cNvSpPr/>
            <p:nvPr/>
          </p:nvSpPr>
          <p:spPr>
            <a:xfrm>
              <a:off x="0" y="0"/>
              <a:ext cx="6350000" cy="6350000"/>
            </a:xfrm>
            <a:custGeom>
              <a:avLst/>
              <a:gdLst/>
              <a:ahLst/>
              <a:cxnLst/>
              <a:rect l="l" t="t" r="r" b="b"/>
              <a:pathLst>
                <a:path w="6350000" h="6350000">
                  <a:moveTo>
                    <a:pt x="3806190" y="0"/>
                  </a:moveTo>
                  <a:lnTo>
                    <a:pt x="2543810" y="0"/>
                  </a:lnTo>
                  <a:lnTo>
                    <a:pt x="1376680" y="483870"/>
                  </a:lnTo>
                  <a:lnTo>
                    <a:pt x="483870" y="1376680"/>
                  </a:lnTo>
                  <a:lnTo>
                    <a:pt x="0" y="2543810"/>
                  </a:lnTo>
                  <a:lnTo>
                    <a:pt x="0" y="3806190"/>
                  </a:lnTo>
                  <a:lnTo>
                    <a:pt x="483870" y="4973320"/>
                  </a:lnTo>
                  <a:lnTo>
                    <a:pt x="1376680" y="5866130"/>
                  </a:lnTo>
                  <a:lnTo>
                    <a:pt x="2543810" y="6350000"/>
                  </a:lnTo>
                  <a:lnTo>
                    <a:pt x="3806190" y="6350000"/>
                  </a:lnTo>
                  <a:lnTo>
                    <a:pt x="4973320" y="5866130"/>
                  </a:lnTo>
                  <a:lnTo>
                    <a:pt x="5866130" y="4973320"/>
                  </a:lnTo>
                  <a:lnTo>
                    <a:pt x="6350000" y="3806191"/>
                  </a:lnTo>
                  <a:lnTo>
                    <a:pt x="6350000" y="2543811"/>
                  </a:lnTo>
                  <a:lnTo>
                    <a:pt x="5866130" y="1376681"/>
                  </a:lnTo>
                  <a:lnTo>
                    <a:pt x="4973320" y="483871"/>
                  </a:lnTo>
                  <a:lnTo>
                    <a:pt x="3806190" y="0"/>
                  </a:lnTo>
                  <a:close/>
                </a:path>
              </a:pathLst>
            </a:custGeom>
            <a:blipFill>
              <a:blip r:embed="rId2"/>
              <a:stretch>
                <a:fillRect l="-77777"/>
              </a:stretch>
            </a:blipFill>
          </p:spPr>
          <p:txBody>
            <a:bodyPr/>
            <a:lstStyle/>
            <a:p>
              <a:endParaRPr lang="en-EE"/>
            </a:p>
          </p:txBody>
        </p:sp>
      </p:grpSp>
      <p:pic>
        <p:nvPicPr>
          <p:cNvPr id="23" name="Picture 22">
            <a:extLst>
              <a:ext uri="{FF2B5EF4-FFF2-40B4-BE49-F238E27FC236}">
                <a16:creationId xmlns:a16="http://schemas.microsoft.com/office/drawing/2014/main" id="{5258F8F4-0581-E9B2-38A6-D9E82C3B9CF2}"/>
              </a:ext>
            </a:extLst>
          </p:cNvPr>
          <p:cNvPicPr>
            <a:picLocks noChangeAspect="1"/>
          </p:cNvPicPr>
          <p:nvPr/>
        </p:nvPicPr>
        <p:blipFill>
          <a:blip r:embed="rId3">
            <a:alphaModFix/>
          </a:blip>
          <a:stretch>
            <a:fillRect/>
          </a:stretch>
        </p:blipFill>
        <p:spPr>
          <a:xfrm>
            <a:off x="8382000" y="2763761"/>
            <a:ext cx="10763250" cy="3200400"/>
          </a:xfrm>
          <a:prstGeom prst="rect">
            <a:avLst/>
          </a:prstGeom>
        </p:spPr>
      </p:pic>
      <p:grpSp>
        <p:nvGrpSpPr>
          <p:cNvPr id="5" name="Group 5"/>
          <p:cNvGrpSpPr>
            <a:grpSpLocks noChangeAspect="1"/>
          </p:cNvGrpSpPr>
          <p:nvPr/>
        </p:nvGrpSpPr>
        <p:grpSpPr>
          <a:xfrm>
            <a:off x="9246478" y="-850022"/>
            <a:ext cx="4240922" cy="4240922"/>
            <a:chOff x="0" y="0"/>
            <a:chExt cx="6350000" cy="6350000"/>
          </a:xfrm>
        </p:grpSpPr>
        <p:sp>
          <p:nvSpPr>
            <p:cNvPr id="6" name="Freeform 6"/>
            <p:cNvSpPr/>
            <p:nvPr/>
          </p:nvSpPr>
          <p:spPr>
            <a:xfrm>
              <a:off x="0" y="0"/>
              <a:ext cx="6350000" cy="6350000"/>
            </a:xfrm>
            <a:custGeom>
              <a:avLst/>
              <a:gdLst/>
              <a:ahLst/>
              <a:cxnLst/>
              <a:rect l="l" t="t" r="r" b="b"/>
              <a:pathLst>
                <a:path w="6350000" h="6350000">
                  <a:moveTo>
                    <a:pt x="3806190" y="0"/>
                  </a:moveTo>
                  <a:lnTo>
                    <a:pt x="2543810" y="0"/>
                  </a:lnTo>
                  <a:lnTo>
                    <a:pt x="1376680" y="483870"/>
                  </a:lnTo>
                  <a:lnTo>
                    <a:pt x="483870" y="1376680"/>
                  </a:lnTo>
                  <a:lnTo>
                    <a:pt x="0" y="2543810"/>
                  </a:lnTo>
                  <a:lnTo>
                    <a:pt x="0" y="3806190"/>
                  </a:lnTo>
                  <a:lnTo>
                    <a:pt x="483870" y="4973320"/>
                  </a:lnTo>
                  <a:lnTo>
                    <a:pt x="1376680" y="5866130"/>
                  </a:lnTo>
                  <a:lnTo>
                    <a:pt x="2543810" y="6350000"/>
                  </a:lnTo>
                  <a:lnTo>
                    <a:pt x="3806190" y="6350000"/>
                  </a:lnTo>
                  <a:lnTo>
                    <a:pt x="4973320" y="5866130"/>
                  </a:lnTo>
                  <a:lnTo>
                    <a:pt x="5866130" y="4973320"/>
                  </a:lnTo>
                  <a:lnTo>
                    <a:pt x="6350000" y="3806191"/>
                  </a:lnTo>
                  <a:lnTo>
                    <a:pt x="6350000" y="2543811"/>
                  </a:lnTo>
                  <a:lnTo>
                    <a:pt x="5866130" y="1376681"/>
                  </a:lnTo>
                  <a:lnTo>
                    <a:pt x="4973320" y="483871"/>
                  </a:lnTo>
                  <a:lnTo>
                    <a:pt x="3806190" y="0"/>
                  </a:lnTo>
                  <a:close/>
                </a:path>
              </a:pathLst>
            </a:custGeom>
            <a:blipFill>
              <a:blip r:embed="rId2"/>
              <a:stretch>
                <a:fillRect l="-38888" r="-38888"/>
              </a:stretch>
            </a:blipFill>
          </p:spPr>
          <p:txBody>
            <a:bodyPr/>
            <a:lstStyle/>
            <a:p>
              <a:endParaRPr lang="en-EE"/>
            </a:p>
          </p:txBody>
        </p:sp>
      </p:grpSp>
      <p:grpSp>
        <p:nvGrpSpPr>
          <p:cNvPr id="7" name="Group 7"/>
          <p:cNvGrpSpPr/>
          <p:nvPr/>
        </p:nvGrpSpPr>
        <p:grpSpPr>
          <a:xfrm>
            <a:off x="753026" y="1251275"/>
            <a:ext cx="11627043" cy="2565767"/>
            <a:chOff x="0" y="104775"/>
            <a:chExt cx="10524323" cy="3421021"/>
          </a:xfrm>
        </p:grpSpPr>
        <p:grpSp>
          <p:nvGrpSpPr>
            <p:cNvPr id="8" name="Group 8"/>
            <p:cNvGrpSpPr/>
            <p:nvPr/>
          </p:nvGrpSpPr>
          <p:grpSpPr>
            <a:xfrm>
              <a:off x="0" y="1413192"/>
              <a:ext cx="1409833" cy="481594"/>
              <a:chOff x="0" y="0"/>
              <a:chExt cx="1673026" cy="571500"/>
            </a:xfrm>
          </p:grpSpPr>
          <p:sp>
            <p:nvSpPr>
              <p:cNvPr id="9" name="Freeform 9"/>
              <p:cNvSpPr/>
              <p:nvPr/>
            </p:nvSpPr>
            <p:spPr>
              <a:xfrm>
                <a:off x="0" y="255270"/>
                <a:ext cx="1673026" cy="69850"/>
              </a:xfrm>
              <a:custGeom>
                <a:avLst/>
                <a:gdLst/>
                <a:ahLst/>
                <a:cxnLst/>
                <a:rect l="l" t="t" r="r" b="b"/>
                <a:pathLst>
                  <a:path w="1673026" h="69850">
                    <a:moveTo>
                      <a:pt x="1382196" y="0"/>
                    </a:moveTo>
                    <a:lnTo>
                      <a:pt x="0" y="0"/>
                    </a:lnTo>
                    <a:lnTo>
                      <a:pt x="0" y="69850"/>
                    </a:lnTo>
                    <a:lnTo>
                      <a:pt x="1673026" y="69850"/>
                    </a:lnTo>
                    <a:lnTo>
                      <a:pt x="1673026" y="0"/>
                    </a:lnTo>
                    <a:close/>
                  </a:path>
                </a:pathLst>
              </a:custGeom>
              <a:solidFill>
                <a:srgbClr val="000000"/>
              </a:solidFill>
            </p:spPr>
            <p:txBody>
              <a:bodyPr/>
              <a:lstStyle/>
              <a:p>
                <a:endParaRPr lang="en-EE"/>
              </a:p>
            </p:txBody>
          </p:sp>
        </p:grpSp>
        <p:sp>
          <p:nvSpPr>
            <p:cNvPr id="10" name="TextBox 10"/>
            <p:cNvSpPr txBox="1"/>
            <p:nvPr/>
          </p:nvSpPr>
          <p:spPr>
            <a:xfrm>
              <a:off x="0" y="104775"/>
              <a:ext cx="10524323" cy="3421021"/>
            </a:xfrm>
            <a:prstGeom prst="rect">
              <a:avLst/>
            </a:prstGeom>
          </p:spPr>
          <p:txBody>
            <a:bodyPr lIns="0" tIns="0" rIns="0" bIns="0" rtlCol="0" anchor="t">
              <a:spAutoFit/>
            </a:bodyPr>
            <a:lstStyle/>
            <a:p>
              <a:pPr algn="l">
                <a:lnSpc>
                  <a:spcPts val="5039"/>
                </a:lnSpc>
              </a:pPr>
              <a:r>
                <a:rPr lang="en-US" sz="5090" b="1" spc="40" dirty="0" err="1">
                  <a:solidFill>
                    <a:srgbClr val="000000"/>
                  </a:solidFill>
                  <a:latin typeface="Montserrat Heavy"/>
                  <a:ea typeface="Montserrat Heavy"/>
                  <a:cs typeface="Montserrat Heavy"/>
                  <a:sym typeface="Montserrat Heavy"/>
                </a:rPr>
                <a:t>Surnud</a:t>
              </a:r>
              <a:r>
                <a:rPr lang="en-US" sz="5090" b="1" spc="40" dirty="0">
                  <a:solidFill>
                    <a:srgbClr val="000000"/>
                  </a:solidFill>
                  <a:latin typeface="Montserrat Heavy"/>
                  <a:ea typeface="Montserrat Heavy"/>
                  <a:cs typeface="Montserrat Heavy"/>
                  <a:sym typeface="Montserrat Heavy"/>
                </a:rPr>
                <a:t> internet </a:t>
              </a:r>
              <a:r>
                <a:rPr lang="en-US" sz="5090" b="1" spc="40" dirty="0" err="1">
                  <a:solidFill>
                    <a:srgbClr val="000000"/>
                  </a:solidFill>
                  <a:latin typeface="Montserrat Heavy"/>
                  <a:ea typeface="Montserrat Heavy"/>
                  <a:cs typeface="Montserrat Heavy"/>
                  <a:sym typeface="Montserrat Heavy"/>
                </a:rPr>
                <a:t>teooria</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tundub</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tõenäolisem</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kui</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kunagi</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varem</a:t>
              </a:r>
              <a:endParaRPr lang="en-US" sz="5090" b="1" spc="40" dirty="0">
                <a:solidFill>
                  <a:srgbClr val="000000"/>
                </a:solidFill>
                <a:latin typeface="Montserrat Heavy"/>
                <a:ea typeface="Montserrat Heavy"/>
                <a:cs typeface="Montserrat Heavy"/>
                <a:sym typeface="Montserrat Heavy"/>
              </a:endParaRPr>
            </a:p>
          </p:txBody>
        </p:sp>
      </p:grpSp>
      <p:grpSp>
        <p:nvGrpSpPr>
          <p:cNvPr id="17" name="Group 17"/>
          <p:cNvGrpSpPr>
            <a:grpSpLocks noChangeAspect="1"/>
          </p:cNvGrpSpPr>
          <p:nvPr/>
        </p:nvGrpSpPr>
        <p:grpSpPr>
          <a:xfrm>
            <a:off x="15849600" y="4636378"/>
            <a:ext cx="4240922" cy="4240922"/>
            <a:chOff x="0" y="0"/>
            <a:chExt cx="6350000" cy="6350000"/>
          </a:xfrm>
        </p:grpSpPr>
        <p:sp>
          <p:nvSpPr>
            <p:cNvPr id="18" name="Freeform 18"/>
            <p:cNvSpPr/>
            <p:nvPr/>
          </p:nvSpPr>
          <p:spPr>
            <a:xfrm>
              <a:off x="0" y="0"/>
              <a:ext cx="6350000" cy="6350000"/>
            </a:xfrm>
            <a:custGeom>
              <a:avLst/>
              <a:gdLst/>
              <a:ahLst/>
              <a:cxnLst/>
              <a:rect l="l" t="t" r="r" b="b"/>
              <a:pathLst>
                <a:path w="6350000" h="6350000">
                  <a:moveTo>
                    <a:pt x="3806190" y="0"/>
                  </a:moveTo>
                  <a:lnTo>
                    <a:pt x="2543810" y="0"/>
                  </a:lnTo>
                  <a:lnTo>
                    <a:pt x="1376680" y="483870"/>
                  </a:lnTo>
                  <a:lnTo>
                    <a:pt x="483870" y="1376680"/>
                  </a:lnTo>
                  <a:lnTo>
                    <a:pt x="0" y="2543810"/>
                  </a:lnTo>
                  <a:lnTo>
                    <a:pt x="0" y="3806190"/>
                  </a:lnTo>
                  <a:lnTo>
                    <a:pt x="483870" y="4973320"/>
                  </a:lnTo>
                  <a:lnTo>
                    <a:pt x="1376680" y="5866130"/>
                  </a:lnTo>
                  <a:lnTo>
                    <a:pt x="2543810" y="6350000"/>
                  </a:lnTo>
                  <a:lnTo>
                    <a:pt x="3806190" y="6350000"/>
                  </a:lnTo>
                  <a:lnTo>
                    <a:pt x="4973320" y="5866130"/>
                  </a:lnTo>
                  <a:lnTo>
                    <a:pt x="5866130" y="4973320"/>
                  </a:lnTo>
                  <a:lnTo>
                    <a:pt x="6350000" y="3806191"/>
                  </a:lnTo>
                  <a:lnTo>
                    <a:pt x="6350000" y="2543811"/>
                  </a:lnTo>
                  <a:lnTo>
                    <a:pt x="5866130" y="1376681"/>
                  </a:lnTo>
                  <a:lnTo>
                    <a:pt x="4973320" y="483871"/>
                  </a:lnTo>
                  <a:lnTo>
                    <a:pt x="3806190" y="0"/>
                  </a:lnTo>
                  <a:close/>
                </a:path>
              </a:pathLst>
            </a:custGeom>
            <a:blipFill>
              <a:blip r:embed="rId2"/>
              <a:stretch>
                <a:fillRect l="-77777"/>
              </a:stretch>
            </a:blipFill>
          </p:spPr>
          <p:txBody>
            <a:bodyPr/>
            <a:lstStyle/>
            <a:p>
              <a:endParaRPr lang="en-EE"/>
            </a:p>
          </p:txBody>
        </p:sp>
      </p:grpSp>
      <p:sp>
        <p:nvSpPr>
          <p:cNvPr id="24" name="Content Placeholder 2">
            <a:extLst>
              <a:ext uri="{FF2B5EF4-FFF2-40B4-BE49-F238E27FC236}">
                <a16:creationId xmlns:a16="http://schemas.microsoft.com/office/drawing/2014/main" id="{6F5A32EE-8180-C263-CC53-6CC1D2760462}"/>
              </a:ext>
            </a:extLst>
          </p:cNvPr>
          <p:cNvSpPr txBox="1">
            <a:spLocks/>
          </p:cNvSpPr>
          <p:nvPr/>
        </p:nvSpPr>
        <p:spPr>
          <a:xfrm>
            <a:off x="339926" y="2705100"/>
            <a:ext cx="14694778" cy="667154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28625" indent="-428625"/>
            <a:r>
              <a:rPr lang="en-GB" b="1" dirty="0">
                <a:latin typeface="Verdana Pro" panose="020B0604030504040204" pitchFamily="34" charset="0"/>
              </a:rPr>
              <a:t>Meta Vibes </a:t>
            </a:r>
            <a:r>
              <a:rPr lang="en-GB" dirty="0" err="1">
                <a:latin typeface="Verdana Pro" panose="020B0604030504040204" pitchFamily="34" charset="0"/>
              </a:rPr>
              <a:t>sotsiaalmeediaäpp</a:t>
            </a:r>
            <a:r>
              <a:rPr lang="en-GB" dirty="0">
                <a:latin typeface="Verdana Pro" panose="020B0604030504040204" pitchFamily="34" charset="0"/>
              </a:rPr>
              <a:t> on </a:t>
            </a:r>
            <a:br>
              <a:rPr lang="en-GB" dirty="0">
                <a:latin typeface="Verdana Pro" panose="020B0604030504040204" pitchFamily="34" charset="0"/>
              </a:rPr>
            </a:br>
            <a:r>
              <a:rPr lang="en-GB" dirty="0">
                <a:latin typeface="Verdana Pro" panose="020B0604030504040204" pitchFamily="34" charset="0"/>
              </a:rPr>
              <a:t>AI sisu </a:t>
            </a:r>
            <a:r>
              <a:rPr lang="en-GB" dirty="0" err="1">
                <a:latin typeface="Verdana Pro" panose="020B0604030504040204" pitchFamily="34" charset="0"/>
              </a:rPr>
              <a:t>loomiseks</a:t>
            </a:r>
            <a:r>
              <a:rPr lang="en-GB" dirty="0">
                <a:latin typeface="Verdana Pro" panose="020B0604030504040204" pitchFamily="34" charset="0"/>
              </a:rPr>
              <a:t>, aga ka </a:t>
            </a:r>
            <a:r>
              <a:rPr lang="en-GB" dirty="0" err="1">
                <a:latin typeface="Verdana Pro" panose="020B0604030504040204" pitchFamily="34" charset="0"/>
              </a:rPr>
              <a:t>teiste</a:t>
            </a:r>
            <a:r>
              <a:rPr lang="en-GB" dirty="0">
                <a:latin typeface="Verdana Pro" panose="020B0604030504040204" pitchFamily="34" charset="0"/>
              </a:rPr>
              <a:t> </a:t>
            </a:r>
            <a:br>
              <a:rPr lang="en-GB" dirty="0">
                <a:latin typeface="Verdana Pro" panose="020B0604030504040204" pitchFamily="34" charset="0"/>
              </a:rPr>
            </a:br>
            <a:r>
              <a:rPr lang="en-GB" dirty="0" err="1">
                <a:latin typeface="Verdana Pro" panose="020B0604030504040204" pitchFamily="34" charset="0"/>
              </a:rPr>
              <a:t>loodud</a:t>
            </a:r>
            <a:r>
              <a:rPr lang="en-GB" dirty="0">
                <a:latin typeface="Verdana Pro" panose="020B0604030504040204" pitchFamily="34" charset="0"/>
              </a:rPr>
              <a:t> </a:t>
            </a:r>
            <a:r>
              <a:rPr lang="en-GB" dirty="0" err="1">
                <a:latin typeface="Verdana Pro" panose="020B0604030504040204" pitchFamily="34" charset="0"/>
              </a:rPr>
              <a:t>tehissisu</a:t>
            </a:r>
            <a:r>
              <a:rPr lang="en-GB" dirty="0">
                <a:latin typeface="Verdana Pro" panose="020B0604030504040204" pitchFamily="34" charset="0"/>
              </a:rPr>
              <a:t> </a:t>
            </a:r>
            <a:r>
              <a:rPr lang="en-GB" dirty="0" err="1">
                <a:latin typeface="Verdana Pro" panose="020B0604030504040204" pitchFamily="34" charset="0"/>
              </a:rPr>
              <a:t>õõvarullimiseks</a:t>
            </a:r>
            <a:r>
              <a:rPr lang="en-GB" dirty="0">
                <a:latin typeface="Verdana Pro" panose="020B0604030504040204" pitchFamily="34" charset="0"/>
              </a:rPr>
              <a:t> -&gt; </a:t>
            </a:r>
            <a:br>
              <a:rPr lang="en-GB" dirty="0">
                <a:latin typeface="Verdana Pro" panose="020B0604030504040204" pitchFamily="34" charset="0"/>
              </a:rPr>
            </a:br>
            <a:r>
              <a:rPr lang="en-GB" dirty="0" err="1">
                <a:latin typeface="Verdana Pro" panose="020B0604030504040204" pitchFamily="34" charset="0"/>
              </a:rPr>
              <a:t>täis</a:t>
            </a:r>
            <a:r>
              <a:rPr lang="en-GB" dirty="0">
                <a:latin typeface="Verdana Pro" panose="020B0604030504040204" pitchFamily="34" charset="0"/>
              </a:rPr>
              <a:t> </a:t>
            </a:r>
            <a:r>
              <a:rPr lang="en-GB" dirty="0" err="1">
                <a:latin typeface="Verdana Pro" panose="020B0604030504040204" pitchFamily="34" charset="0"/>
              </a:rPr>
              <a:t>ainult</a:t>
            </a:r>
            <a:r>
              <a:rPr lang="en-GB" dirty="0">
                <a:latin typeface="Verdana Pro" panose="020B0604030504040204" pitchFamily="34" charset="0"/>
              </a:rPr>
              <a:t> </a:t>
            </a:r>
            <a:r>
              <a:rPr lang="en-GB" dirty="0" err="1">
                <a:latin typeface="Verdana Pro" panose="020B0604030504040204" pitchFamily="34" charset="0"/>
              </a:rPr>
              <a:t>tehisintellekti</a:t>
            </a:r>
            <a:r>
              <a:rPr lang="en-GB" dirty="0">
                <a:latin typeface="Verdana Pro" panose="020B0604030504040204" pitchFamily="34" charset="0"/>
              </a:rPr>
              <a:t> </a:t>
            </a:r>
            <a:r>
              <a:rPr lang="en-GB" dirty="0" err="1">
                <a:latin typeface="Verdana Pro" panose="020B0604030504040204" pitchFamily="34" charset="0"/>
              </a:rPr>
              <a:t>läga</a:t>
            </a:r>
            <a:r>
              <a:rPr lang="en-GB" dirty="0">
                <a:latin typeface="Verdana Pro" panose="020B0604030504040204" pitchFamily="34" charset="0"/>
              </a:rPr>
              <a:t> (“AI </a:t>
            </a:r>
            <a:br>
              <a:rPr lang="en-GB" dirty="0">
                <a:latin typeface="Verdana Pro" panose="020B0604030504040204" pitchFamily="34" charset="0"/>
              </a:rPr>
            </a:br>
            <a:r>
              <a:rPr lang="en-GB" dirty="0">
                <a:latin typeface="Verdana Pro" panose="020B0604030504040204" pitchFamily="34" charset="0"/>
              </a:rPr>
              <a:t>slop”, “</a:t>
            </a:r>
            <a:r>
              <a:rPr lang="en-GB" dirty="0" err="1">
                <a:latin typeface="Verdana Pro" panose="020B0604030504040204" pitchFamily="34" charset="0"/>
              </a:rPr>
              <a:t>slopaganda</a:t>
            </a:r>
            <a:r>
              <a:rPr lang="en-GB" dirty="0">
                <a:latin typeface="Verdana Pro" panose="020B0604030504040204" pitchFamily="34" charset="0"/>
              </a:rPr>
              <a:t>”), aga </a:t>
            </a:r>
            <a:r>
              <a:rPr lang="en-GB" dirty="0" err="1">
                <a:latin typeface="Verdana Pro" panose="020B0604030504040204" pitchFamily="34" charset="0"/>
              </a:rPr>
              <a:t>ühendab</a:t>
            </a:r>
            <a:r>
              <a:rPr lang="en-GB" dirty="0">
                <a:latin typeface="Verdana Pro" panose="020B0604030504040204" pitchFamily="34" charset="0"/>
              </a:rPr>
              <a:t> </a:t>
            </a:r>
            <a:br>
              <a:rPr lang="en-GB" dirty="0">
                <a:latin typeface="Verdana Pro" panose="020B0604030504040204" pitchFamily="34" charset="0"/>
              </a:rPr>
            </a:br>
            <a:r>
              <a:rPr lang="en-GB" dirty="0" err="1">
                <a:latin typeface="Verdana Pro" panose="020B0604030504040204" pitchFamily="34" charset="0"/>
              </a:rPr>
              <a:t>kaks</a:t>
            </a:r>
            <a:r>
              <a:rPr lang="en-GB" dirty="0">
                <a:latin typeface="Verdana Pro" panose="020B0604030504040204" pitchFamily="34" charset="0"/>
              </a:rPr>
              <a:t> </a:t>
            </a:r>
            <a:r>
              <a:rPr lang="en-GB" dirty="0" err="1">
                <a:latin typeface="Verdana Pro" panose="020B0604030504040204" pitchFamily="34" charset="0"/>
              </a:rPr>
              <a:t>asja</a:t>
            </a:r>
            <a:r>
              <a:rPr lang="en-GB" dirty="0">
                <a:latin typeface="Verdana Pro" panose="020B0604030504040204" pitchFamily="34" charset="0"/>
              </a:rPr>
              <a:t>, </a:t>
            </a:r>
            <a:r>
              <a:rPr lang="en-GB" dirty="0" err="1">
                <a:latin typeface="Verdana Pro" panose="020B0604030504040204" pitchFamily="34" charset="0"/>
              </a:rPr>
              <a:t>milles</a:t>
            </a:r>
            <a:r>
              <a:rPr lang="en-GB" dirty="0">
                <a:latin typeface="Verdana Pro" panose="020B0604030504040204" pitchFamily="34" charset="0"/>
              </a:rPr>
              <a:t> </a:t>
            </a:r>
            <a:r>
              <a:rPr lang="en-GB" dirty="0" err="1">
                <a:latin typeface="Verdana Pro" panose="020B0604030504040204" pitchFamily="34" charset="0"/>
              </a:rPr>
              <a:t>tehisintellekt</a:t>
            </a:r>
            <a:r>
              <a:rPr lang="en-GB" dirty="0">
                <a:latin typeface="Verdana Pro" panose="020B0604030504040204" pitchFamily="34" charset="0"/>
              </a:rPr>
              <a:t> on *</a:t>
            </a:r>
            <a:br>
              <a:rPr lang="en-GB" dirty="0">
                <a:latin typeface="Verdana Pro" panose="020B0604030504040204" pitchFamily="34" charset="0"/>
              </a:rPr>
            </a:br>
            <a:r>
              <a:rPr lang="en-GB" dirty="0" err="1">
                <a:latin typeface="Verdana Pro" panose="020B0604030504040204" pitchFamily="34" charset="0"/>
              </a:rPr>
              <a:t>väga</a:t>
            </a:r>
            <a:r>
              <a:rPr lang="en-GB" dirty="0">
                <a:latin typeface="Verdana Pro" panose="020B0604030504040204" pitchFamily="34" charset="0"/>
              </a:rPr>
              <a:t> </a:t>
            </a:r>
            <a:r>
              <a:rPr lang="en-GB" dirty="0" err="1">
                <a:latin typeface="Verdana Pro" panose="020B0604030504040204" pitchFamily="34" charset="0"/>
              </a:rPr>
              <a:t>hea</a:t>
            </a:r>
            <a:r>
              <a:rPr lang="en-GB" dirty="0">
                <a:latin typeface="Verdana Pro" panose="020B0604030504040204" pitchFamily="34" charset="0"/>
              </a:rPr>
              <a:t>: sisu </a:t>
            </a:r>
            <a:r>
              <a:rPr lang="en-GB" dirty="0" err="1">
                <a:latin typeface="Verdana Pro" panose="020B0604030504040204" pitchFamily="34" charset="0"/>
              </a:rPr>
              <a:t>soovitamine</a:t>
            </a:r>
            <a:r>
              <a:rPr lang="en-GB" dirty="0">
                <a:latin typeface="Verdana Pro" panose="020B0604030504040204" pitchFamily="34" charset="0"/>
              </a:rPr>
              <a:t> </a:t>
            </a:r>
            <a:r>
              <a:rPr lang="en-GB" dirty="0" err="1">
                <a:latin typeface="Verdana Pro" panose="020B0604030504040204" pitchFamily="34" charset="0"/>
              </a:rPr>
              <a:t>ja</a:t>
            </a:r>
            <a:r>
              <a:rPr lang="en-GB" dirty="0">
                <a:latin typeface="Verdana Pro" panose="020B0604030504040204" pitchFamily="34" charset="0"/>
              </a:rPr>
              <a:t> </a:t>
            </a:r>
            <a:r>
              <a:rPr lang="en-GB" dirty="0" err="1">
                <a:latin typeface="Verdana Pro" panose="020B0604030504040204" pitchFamily="34" charset="0"/>
              </a:rPr>
              <a:t>meie</a:t>
            </a:r>
            <a:r>
              <a:rPr lang="en-GB" dirty="0">
                <a:latin typeface="Verdana Pro" panose="020B0604030504040204" pitchFamily="34" charset="0"/>
              </a:rPr>
              <a:t> </a:t>
            </a:r>
            <a:br>
              <a:rPr lang="en-GB" dirty="0">
                <a:latin typeface="Verdana Pro" panose="020B0604030504040204" pitchFamily="34" charset="0"/>
              </a:rPr>
            </a:br>
            <a:r>
              <a:rPr lang="en-GB" dirty="0" err="1">
                <a:latin typeface="Verdana Pro" panose="020B0604030504040204" pitchFamily="34" charset="0"/>
              </a:rPr>
              <a:t>tundideks</a:t>
            </a:r>
            <a:r>
              <a:rPr lang="en-GB" dirty="0">
                <a:latin typeface="Verdana Pro" panose="020B0604030504040204" pitchFamily="34" charset="0"/>
              </a:rPr>
              <a:t> “</a:t>
            </a:r>
            <a:r>
              <a:rPr lang="en-GB" dirty="0" err="1">
                <a:latin typeface="Verdana Pro" panose="020B0604030504040204" pitchFamily="34" charset="0"/>
              </a:rPr>
              <a:t>kinni</a:t>
            </a:r>
            <a:r>
              <a:rPr lang="en-GB" dirty="0">
                <a:latin typeface="Verdana Pro" panose="020B0604030504040204" pitchFamily="34" charset="0"/>
              </a:rPr>
              <a:t> </a:t>
            </a:r>
            <a:r>
              <a:rPr lang="en-GB" dirty="0" err="1">
                <a:latin typeface="Verdana Pro" panose="020B0604030504040204" pitchFamily="34" charset="0"/>
              </a:rPr>
              <a:t>püüdmine</a:t>
            </a:r>
            <a:r>
              <a:rPr lang="en-GB" dirty="0">
                <a:latin typeface="Verdana Pro" panose="020B0604030504040204" pitchFamily="34" charset="0"/>
              </a:rPr>
              <a:t>”. </a:t>
            </a:r>
          </a:p>
          <a:p>
            <a:pPr marL="428625" indent="-428625"/>
            <a:r>
              <a:rPr lang="en-GB" b="1" dirty="0" err="1">
                <a:latin typeface="Verdana Pro" panose="020B0604030504040204" pitchFamily="34" charset="0"/>
              </a:rPr>
              <a:t>Moltbook</a:t>
            </a:r>
            <a:r>
              <a:rPr lang="en-GB" dirty="0">
                <a:latin typeface="Verdana Pro" panose="020B0604030504040204" pitchFamily="34" charset="0"/>
              </a:rPr>
              <a:t> on </a:t>
            </a:r>
            <a:r>
              <a:rPr lang="en-GB" dirty="0" err="1">
                <a:latin typeface="Verdana Pro" panose="020B0604030504040204" pitchFamily="34" charset="0"/>
              </a:rPr>
              <a:t>esimene</a:t>
            </a:r>
            <a:r>
              <a:rPr lang="en-GB" dirty="0">
                <a:latin typeface="Verdana Pro" panose="020B0604030504040204" pitchFamily="34" charset="0"/>
              </a:rPr>
              <a:t> </a:t>
            </a:r>
            <a:r>
              <a:rPr lang="en-GB" dirty="0" err="1">
                <a:latin typeface="Verdana Pro" panose="020B0604030504040204" pitchFamily="34" charset="0"/>
              </a:rPr>
              <a:t>robotite</a:t>
            </a:r>
            <a:r>
              <a:rPr lang="en-GB" dirty="0">
                <a:latin typeface="Verdana Pro" panose="020B0604030504040204" pitchFamily="34" charset="0"/>
              </a:rPr>
              <a:t> </a:t>
            </a:r>
            <a:r>
              <a:rPr lang="en-GB" dirty="0" err="1">
                <a:latin typeface="Verdana Pro" panose="020B0604030504040204" pitchFamily="34" charset="0"/>
              </a:rPr>
              <a:t>sotsiaalmeediaplatvorm</a:t>
            </a:r>
            <a:r>
              <a:rPr lang="en-GB" dirty="0">
                <a:latin typeface="Verdana Pro" panose="020B0604030504040204" pitchFamily="34" charset="0"/>
              </a:rPr>
              <a:t> – </a:t>
            </a:r>
            <a:r>
              <a:rPr lang="en-GB" dirty="0" err="1">
                <a:latin typeface="Verdana Pro" panose="020B0604030504040204" pitchFamily="34" charset="0"/>
              </a:rPr>
              <a:t>inimesed</a:t>
            </a:r>
            <a:r>
              <a:rPr lang="en-GB" dirty="0">
                <a:latin typeface="Verdana Pro" panose="020B0604030504040204" pitchFamily="34" charset="0"/>
              </a:rPr>
              <a:t> on </a:t>
            </a:r>
            <a:r>
              <a:rPr lang="en-GB" dirty="0" err="1">
                <a:latin typeface="Verdana Pro" panose="020B0604030504040204" pitchFamily="34" charset="0"/>
              </a:rPr>
              <a:t>lubatud</a:t>
            </a:r>
            <a:r>
              <a:rPr lang="en-GB" dirty="0">
                <a:latin typeface="Verdana Pro" panose="020B0604030504040204" pitchFamily="34" charset="0"/>
              </a:rPr>
              <a:t> </a:t>
            </a:r>
            <a:r>
              <a:rPr lang="en-GB" dirty="0" err="1">
                <a:latin typeface="Verdana Pro" panose="020B0604030504040204" pitchFamily="34" charset="0"/>
              </a:rPr>
              <a:t>lugema</a:t>
            </a:r>
            <a:r>
              <a:rPr lang="en-GB" dirty="0">
                <a:latin typeface="Verdana Pro" panose="020B0604030504040204" pitchFamily="34" charset="0"/>
              </a:rPr>
              <a:t> </a:t>
            </a:r>
            <a:r>
              <a:rPr lang="en-GB" dirty="0" err="1">
                <a:latin typeface="Verdana Pro" panose="020B0604030504040204" pitchFamily="34" charset="0"/>
              </a:rPr>
              <a:t>ja</a:t>
            </a:r>
            <a:r>
              <a:rPr lang="en-GB" dirty="0">
                <a:latin typeface="Verdana Pro" panose="020B0604030504040204" pitchFamily="34" charset="0"/>
              </a:rPr>
              <a:t> </a:t>
            </a:r>
            <a:r>
              <a:rPr lang="en-GB" dirty="0" err="1">
                <a:latin typeface="Verdana Pro" panose="020B0604030504040204" pitchFamily="34" charset="0"/>
              </a:rPr>
              <a:t>jälgima</a:t>
            </a:r>
            <a:r>
              <a:rPr lang="en-GB" dirty="0">
                <a:latin typeface="Verdana Pro" panose="020B0604030504040204" pitchFamily="34" charset="0"/>
              </a:rPr>
              <a:t>, aga </a:t>
            </a:r>
            <a:r>
              <a:rPr lang="en-GB" dirty="0" err="1">
                <a:latin typeface="Verdana Pro" panose="020B0604030504040204" pitchFamily="34" charset="0"/>
              </a:rPr>
              <a:t>mitte</a:t>
            </a:r>
            <a:r>
              <a:rPr lang="en-GB" dirty="0">
                <a:latin typeface="Verdana Pro" panose="020B0604030504040204" pitchFamily="34" charset="0"/>
              </a:rPr>
              <a:t> </a:t>
            </a:r>
            <a:r>
              <a:rPr lang="en-GB" dirty="0" err="1">
                <a:latin typeface="Verdana Pro" panose="020B0604030504040204" pitchFamily="34" charset="0"/>
              </a:rPr>
              <a:t>vestluses</a:t>
            </a:r>
            <a:r>
              <a:rPr lang="en-GB" dirty="0">
                <a:latin typeface="Verdana Pro" panose="020B0604030504040204" pitchFamily="34" charset="0"/>
              </a:rPr>
              <a:t> </a:t>
            </a:r>
            <a:r>
              <a:rPr lang="en-GB" dirty="0" err="1">
                <a:latin typeface="Verdana Pro" panose="020B0604030504040204" pitchFamily="34" charset="0"/>
              </a:rPr>
              <a:t>osalema</a:t>
            </a:r>
            <a:r>
              <a:rPr lang="en-GB" dirty="0">
                <a:latin typeface="Verdana Pro" panose="020B0604030504040204" pitchFamily="34" charset="0"/>
              </a:rPr>
              <a:t>. </a:t>
            </a:r>
            <a:r>
              <a:rPr lang="en-GB" dirty="0" err="1">
                <a:latin typeface="Verdana Pro" panose="020B0604030504040204" pitchFamily="34" charset="0"/>
              </a:rPr>
              <a:t>Meenutab</a:t>
            </a:r>
            <a:r>
              <a:rPr lang="en-GB" dirty="0">
                <a:latin typeface="Verdana Pro" panose="020B0604030504040204" pitchFamily="34" charset="0"/>
              </a:rPr>
              <a:t> </a:t>
            </a:r>
            <a:r>
              <a:rPr lang="en-GB" dirty="0" err="1">
                <a:latin typeface="Verdana Pro" panose="020B0604030504040204" pitchFamily="34" charset="0"/>
              </a:rPr>
              <a:t>olemuselt</a:t>
            </a:r>
            <a:r>
              <a:rPr lang="en-GB" dirty="0">
                <a:latin typeface="Verdana Pro" panose="020B0604030504040204" pitchFamily="34" charset="0"/>
              </a:rPr>
              <a:t> </a:t>
            </a:r>
            <a:r>
              <a:rPr lang="en-GB" dirty="0" err="1">
                <a:latin typeface="Verdana Pro" panose="020B0604030504040204" pitchFamily="34" charset="0"/>
              </a:rPr>
              <a:t>foorumit</a:t>
            </a:r>
            <a:r>
              <a:rPr lang="en-GB" dirty="0">
                <a:latin typeface="Verdana Pro" panose="020B0604030504040204" pitchFamily="34" charset="0"/>
              </a:rPr>
              <a:t>. </a:t>
            </a:r>
            <a:endParaRPr lang="en-EE" dirty="0">
              <a:latin typeface="Verdana Pro" panose="020B0604030504040204" pitchFamily="34" charset="0"/>
            </a:endParaRPr>
          </a:p>
          <a:p>
            <a:pPr marL="428625" indent="-428625"/>
            <a:r>
              <a:rPr lang="en-EE" dirty="0">
                <a:latin typeface="Verdana Pro" panose="020B0604030504040204" pitchFamily="34" charset="0"/>
              </a:rPr>
              <a:t>Bottide tuvastamine sotsiaalmeedias – kas nõel heinakuhjas on inimene või kratt?</a:t>
            </a:r>
            <a:endParaRPr lang="en-GB" dirty="0">
              <a:latin typeface="Verdana Pro" panose="020B0604030504040204" pitchFamily="34" charset="0"/>
            </a:endParaRPr>
          </a:p>
        </p:txBody>
      </p:sp>
      <p:grpSp>
        <p:nvGrpSpPr>
          <p:cNvPr id="26" name="Group 11">
            <a:extLst>
              <a:ext uri="{FF2B5EF4-FFF2-40B4-BE49-F238E27FC236}">
                <a16:creationId xmlns:a16="http://schemas.microsoft.com/office/drawing/2014/main" id="{E9BC63B4-839D-7897-469C-EA7240708EF7}"/>
              </a:ext>
            </a:extLst>
          </p:cNvPr>
          <p:cNvGrpSpPr/>
          <p:nvPr/>
        </p:nvGrpSpPr>
        <p:grpSpPr>
          <a:xfrm>
            <a:off x="12115800" y="9410700"/>
            <a:ext cx="5864632" cy="551266"/>
            <a:chOff x="0" y="0"/>
            <a:chExt cx="5843292" cy="735021"/>
          </a:xfrm>
        </p:grpSpPr>
        <p:grpSp>
          <p:nvGrpSpPr>
            <p:cNvPr id="27" name="Group 12">
              <a:extLst>
                <a:ext uri="{FF2B5EF4-FFF2-40B4-BE49-F238E27FC236}">
                  <a16:creationId xmlns:a16="http://schemas.microsoft.com/office/drawing/2014/main" id="{CB2B6237-94AA-2FD0-7789-96A3155324DC}"/>
                </a:ext>
              </a:extLst>
            </p:cNvPr>
            <p:cNvGrpSpPr/>
            <p:nvPr/>
          </p:nvGrpSpPr>
          <p:grpSpPr>
            <a:xfrm>
              <a:off x="0" y="0"/>
              <a:ext cx="5843292" cy="410508"/>
              <a:chOff x="0" y="0"/>
              <a:chExt cx="8134907" cy="571500"/>
            </a:xfrm>
          </p:grpSpPr>
          <p:sp>
            <p:nvSpPr>
              <p:cNvPr id="29" name="Freeform 13">
                <a:extLst>
                  <a:ext uri="{FF2B5EF4-FFF2-40B4-BE49-F238E27FC236}">
                    <a16:creationId xmlns:a16="http://schemas.microsoft.com/office/drawing/2014/main" id="{23AA0A72-3D63-6025-C942-CCEE1E7D2C62}"/>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28" name="TextBox 14">
              <a:extLst>
                <a:ext uri="{FF2B5EF4-FFF2-40B4-BE49-F238E27FC236}">
                  <a16:creationId xmlns:a16="http://schemas.microsoft.com/office/drawing/2014/main" id="{92C926E6-A0B7-BDE3-254E-068DB3A6CF5D}"/>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687396" y="980737"/>
            <a:ext cx="7206928" cy="3323987"/>
          </a:xfrm>
          <a:prstGeom prst="rect">
            <a:avLst/>
          </a:prstGeom>
        </p:spPr>
        <p:txBody>
          <a:bodyPr lIns="0" tIns="0" rIns="0" bIns="0" rtlCol="0" anchor="t">
            <a:spAutoFit/>
          </a:bodyPr>
          <a:lstStyle/>
          <a:p>
            <a:pPr algn="l"/>
            <a:r>
              <a:rPr lang="en-US" sz="7200" b="1" spc="40" dirty="0" err="1">
                <a:solidFill>
                  <a:srgbClr val="000000"/>
                </a:solidFill>
                <a:latin typeface="Montserrat Heavy"/>
                <a:ea typeface="Montserrat Heavy"/>
                <a:cs typeface="Montserrat Heavy"/>
                <a:sym typeface="Montserrat Heavy"/>
              </a:rPr>
              <a:t>Uut</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Facebooki</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enam</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ei</a:t>
            </a:r>
            <a:r>
              <a:rPr lang="en-US" sz="7200" b="1" spc="40" dirty="0">
                <a:solidFill>
                  <a:srgbClr val="000000"/>
                </a:solidFill>
                <a:latin typeface="Montserrat Heavy"/>
                <a:ea typeface="Montserrat Heavy"/>
                <a:cs typeface="Montserrat Heavy"/>
                <a:sym typeface="Montserrat Heavy"/>
              </a:rPr>
              <a:t> tule!</a:t>
            </a:r>
          </a:p>
        </p:txBody>
      </p:sp>
      <p:grpSp>
        <p:nvGrpSpPr>
          <p:cNvPr id="19" name="Group 19"/>
          <p:cNvGrpSpPr>
            <a:grpSpLocks noChangeAspect="1"/>
          </p:cNvGrpSpPr>
          <p:nvPr/>
        </p:nvGrpSpPr>
        <p:grpSpPr>
          <a:xfrm>
            <a:off x="-766689" y="5143500"/>
            <a:ext cx="8661013" cy="5790221"/>
            <a:chOff x="0" y="0"/>
            <a:chExt cx="9498330" cy="6350000"/>
          </a:xfrm>
        </p:grpSpPr>
        <p:sp>
          <p:nvSpPr>
            <p:cNvPr id="20" name="Freeform 20"/>
            <p:cNvSpPr/>
            <p:nvPr/>
          </p:nvSpPr>
          <p:spPr>
            <a:xfrm>
              <a:off x="0" y="0"/>
              <a:ext cx="9498330" cy="6350000"/>
            </a:xfrm>
            <a:custGeom>
              <a:avLst/>
              <a:gdLst/>
              <a:ahLst/>
              <a:cxnLst/>
              <a:rect l="l" t="t" r="r" b="b"/>
              <a:pathLst>
                <a:path w="9498330" h="6350000">
                  <a:moveTo>
                    <a:pt x="6332220" y="1243330"/>
                  </a:moveTo>
                  <a:lnTo>
                    <a:pt x="6332220" y="0"/>
                  </a:lnTo>
                  <a:lnTo>
                    <a:pt x="3166110" y="1243330"/>
                  </a:lnTo>
                  <a:lnTo>
                    <a:pt x="3166110" y="0"/>
                  </a:lnTo>
                  <a:lnTo>
                    <a:pt x="0" y="1243330"/>
                  </a:lnTo>
                  <a:lnTo>
                    <a:pt x="0" y="6350000"/>
                  </a:lnTo>
                  <a:lnTo>
                    <a:pt x="6332220" y="6350000"/>
                  </a:lnTo>
                  <a:lnTo>
                    <a:pt x="9498330" y="6350000"/>
                  </a:lnTo>
                  <a:lnTo>
                    <a:pt x="9498330" y="0"/>
                  </a:lnTo>
                  <a:lnTo>
                    <a:pt x="6332220" y="1243330"/>
                  </a:lnTo>
                  <a:close/>
                </a:path>
              </a:pathLst>
            </a:custGeom>
            <a:blipFill>
              <a:blip r:embed="rId2">
                <a:alphaModFix amt="53000"/>
              </a:blip>
              <a:stretch>
                <a:fillRect l="-140" r="-140"/>
              </a:stretch>
            </a:blipFill>
          </p:spPr>
          <p:txBody>
            <a:bodyPr/>
            <a:lstStyle/>
            <a:p>
              <a:endParaRPr lang="en-EE"/>
            </a:p>
          </p:txBody>
        </p:sp>
      </p:grpSp>
      <p:grpSp>
        <p:nvGrpSpPr>
          <p:cNvPr id="21" name="Group 11">
            <a:extLst>
              <a:ext uri="{FF2B5EF4-FFF2-40B4-BE49-F238E27FC236}">
                <a16:creationId xmlns:a16="http://schemas.microsoft.com/office/drawing/2014/main" id="{DA07A3FC-DFC1-39C6-8238-E543E835EFF3}"/>
              </a:ext>
            </a:extLst>
          </p:cNvPr>
          <p:cNvGrpSpPr/>
          <p:nvPr/>
        </p:nvGrpSpPr>
        <p:grpSpPr>
          <a:xfrm>
            <a:off x="12115800" y="9410700"/>
            <a:ext cx="5864632" cy="551266"/>
            <a:chOff x="0" y="0"/>
            <a:chExt cx="5843292" cy="735021"/>
          </a:xfrm>
        </p:grpSpPr>
        <p:grpSp>
          <p:nvGrpSpPr>
            <p:cNvPr id="22" name="Group 12">
              <a:extLst>
                <a:ext uri="{FF2B5EF4-FFF2-40B4-BE49-F238E27FC236}">
                  <a16:creationId xmlns:a16="http://schemas.microsoft.com/office/drawing/2014/main" id="{2C2B457E-408F-0475-BE3C-CF359FF316FD}"/>
                </a:ext>
              </a:extLst>
            </p:cNvPr>
            <p:cNvGrpSpPr/>
            <p:nvPr/>
          </p:nvGrpSpPr>
          <p:grpSpPr>
            <a:xfrm>
              <a:off x="0" y="0"/>
              <a:ext cx="5843292" cy="410508"/>
              <a:chOff x="0" y="0"/>
              <a:chExt cx="8134907" cy="571500"/>
            </a:xfrm>
          </p:grpSpPr>
          <p:sp>
            <p:nvSpPr>
              <p:cNvPr id="24" name="Freeform 13">
                <a:extLst>
                  <a:ext uri="{FF2B5EF4-FFF2-40B4-BE49-F238E27FC236}">
                    <a16:creationId xmlns:a16="http://schemas.microsoft.com/office/drawing/2014/main" id="{41E69CA3-1D24-9735-D78A-23036643860A}"/>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23" name="TextBox 14">
              <a:extLst>
                <a:ext uri="{FF2B5EF4-FFF2-40B4-BE49-F238E27FC236}">
                  <a16:creationId xmlns:a16="http://schemas.microsoft.com/office/drawing/2014/main" id="{0CBC9434-CEC8-57BA-676B-F0874000B180}"/>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
        <p:nvSpPr>
          <p:cNvPr id="25" name="Content Placeholder 2">
            <a:extLst>
              <a:ext uri="{FF2B5EF4-FFF2-40B4-BE49-F238E27FC236}">
                <a16:creationId xmlns:a16="http://schemas.microsoft.com/office/drawing/2014/main" id="{12A422D8-E089-6B96-07BE-304C587D192A}"/>
              </a:ext>
            </a:extLst>
          </p:cNvPr>
          <p:cNvSpPr txBox="1">
            <a:spLocks/>
          </p:cNvSpPr>
          <p:nvPr/>
        </p:nvSpPr>
        <p:spPr>
          <a:xfrm>
            <a:off x="8459796" y="1018367"/>
            <a:ext cx="9218604" cy="785893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t-EE" dirty="0">
                <a:latin typeface="Verdana Pro" panose="020B0604030504040204" pitchFamily="34" charset="0"/>
              </a:rPr>
              <a:t>Meie digitaalseid suhtlusharjumusi iseloomustab aina enam </a:t>
            </a:r>
            <a:r>
              <a:rPr lang="et-EE" b="1" dirty="0">
                <a:latin typeface="Verdana Pro" panose="020B0604030504040204" pitchFamily="34" charset="0"/>
              </a:rPr>
              <a:t>polariseeritus</a:t>
            </a:r>
            <a:r>
              <a:rPr lang="et-EE" dirty="0">
                <a:latin typeface="Verdana Pro" panose="020B0604030504040204" pitchFamily="34" charset="0"/>
              </a:rPr>
              <a:t>, </a:t>
            </a:r>
            <a:r>
              <a:rPr lang="et-EE" b="1" dirty="0" err="1">
                <a:latin typeface="Verdana Pro" panose="020B0604030504040204" pitchFamily="34" charset="0"/>
              </a:rPr>
              <a:t>fragmenteeritus</a:t>
            </a:r>
            <a:r>
              <a:rPr lang="et-EE" dirty="0">
                <a:latin typeface="Verdana Pro" panose="020B0604030504040204" pitchFamily="34" charset="0"/>
              </a:rPr>
              <a:t> ning enda lemmikutele platvormidele omaste </a:t>
            </a:r>
            <a:r>
              <a:rPr lang="et-EE" b="1" dirty="0">
                <a:latin typeface="Verdana Pro" panose="020B0604030504040204" pitchFamily="34" charset="0"/>
              </a:rPr>
              <a:t>praktikate</a:t>
            </a:r>
            <a:r>
              <a:rPr lang="et-EE" dirty="0">
                <a:latin typeface="Verdana Pro" panose="020B0604030504040204" pitchFamily="34" charset="0"/>
              </a:rPr>
              <a:t> ja </a:t>
            </a:r>
            <a:r>
              <a:rPr lang="et-EE" b="1" dirty="0">
                <a:latin typeface="Verdana Pro" panose="020B0604030504040204" pitchFamily="34" charset="0"/>
              </a:rPr>
              <a:t>kultuurinormide</a:t>
            </a:r>
            <a:r>
              <a:rPr lang="et-EE" dirty="0">
                <a:latin typeface="Verdana Pro" panose="020B0604030504040204" pitchFamily="34" charset="0"/>
              </a:rPr>
              <a:t> üle kandmine igapäevaellu. </a:t>
            </a:r>
          </a:p>
          <a:p>
            <a:pPr marL="0" indent="0">
              <a:buFont typeface="Arial" pitchFamily="34" charset="0"/>
              <a:buNone/>
            </a:pPr>
            <a:endParaRPr lang="et-EE" dirty="0">
              <a:latin typeface="Verdana Pro" panose="020B0604030504040204" pitchFamily="34" charset="0"/>
            </a:endParaRPr>
          </a:p>
          <a:p>
            <a:r>
              <a:rPr lang="et-EE" dirty="0">
                <a:latin typeface="Verdana Pro" panose="020B0604030504040204" pitchFamily="34" charset="0"/>
              </a:rPr>
              <a:t>Vt nt </a:t>
            </a:r>
            <a:r>
              <a:rPr lang="et-EE" dirty="0" err="1">
                <a:latin typeface="Verdana Pro" panose="020B0604030504040204" pitchFamily="34" charset="0"/>
              </a:rPr>
              <a:t>TikTok</a:t>
            </a:r>
            <a:r>
              <a:rPr lang="et-EE" dirty="0">
                <a:latin typeface="Verdana Pro" panose="020B0604030504040204" pitchFamily="34" charset="0"/>
              </a:rPr>
              <a:t> ja koordineeritud tantsud või </a:t>
            </a:r>
            <a:r>
              <a:rPr lang="et-EE" dirty="0" err="1">
                <a:latin typeface="Verdana Pro" panose="020B0604030504040204" pitchFamily="34" charset="0"/>
              </a:rPr>
              <a:t>Youtube</a:t>
            </a:r>
            <a:r>
              <a:rPr lang="et-EE" dirty="0">
                <a:latin typeface="Verdana Pro" panose="020B0604030504040204" pitchFamily="34" charset="0"/>
              </a:rPr>
              <a:t>/</a:t>
            </a:r>
            <a:r>
              <a:rPr lang="et-EE" dirty="0" err="1">
                <a:latin typeface="Verdana Pro" panose="020B0604030504040204" pitchFamily="34" charset="0"/>
              </a:rPr>
              <a:t>Instagrami</a:t>
            </a:r>
            <a:r>
              <a:rPr lang="et-EE" dirty="0">
                <a:latin typeface="Verdana Pro" panose="020B0604030504040204" pitchFamily="34" charset="0"/>
              </a:rPr>
              <a:t> lühivideote loodud normaalsuse, et räägid avalikult enda peegelpildiga. </a:t>
            </a:r>
          </a:p>
          <a:p>
            <a:r>
              <a:rPr lang="et-EE" dirty="0">
                <a:latin typeface="Verdana Pro" panose="020B0604030504040204" pitchFamily="34" charset="0"/>
              </a:rPr>
              <a:t>Pole enam digitaalset mina ja „päris elu“ mina, vaid üks põimunud eksistents. Nende kahe „mina” eristamine tekitab ebakõla. </a:t>
            </a:r>
            <a:endParaRPr lang="en-EE" dirty="0">
              <a:latin typeface="Verdana Pro"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DFD821-C0BC-C4E3-9B7E-8A374D1F8BB5}"/>
              </a:ext>
            </a:extLst>
          </p:cNvPr>
          <p:cNvPicPr>
            <a:picLocks noChangeAspect="1"/>
          </p:cNvPicPr>
          <p:nvPr/>
        </p:nvPicPr>
        <p:blipFill>
          <a:blip r:embed="rId2"/>
          <a:stretch>
            <a:fillRect/>
          </a:stretch>
        </p:blipFill>
        <p:spPr>
          <a:xfrm>
            <a:off x="0" y="-37243"/>
            <a:ext cx="18288000" cy="10324244"/>
          </a:xfrm>
          <a:prstGeom prst="rect">
            <a:avLst/>
          </a:prstGeom>
        </p:spPr>
      </p:pic>
    </p:spTree>
    <p:extLst>
      <p:ext uri="{BB962C8B-B14F-4D97-AF65-F5344CB8AC3E}">
        <p14:creationId xmlns:p14="http://schemas.microsoft.com/office/powerpoint/2010/main" val="3358217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DDA50-26CD-78A0-BC21-E80B5F4891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4873B7-18E6-F498-1330-AA7DC1D17A30}"/>
              </a:ext>
            </a:extLst>
          </p:cNvPr>
          <p:cNvPicPr>
            <a:picLocks noChangeAspect="1"/>
          </p:cNvPicPr>
          <p:nvPr/>
        </p:nvPicPr>
        <p:blipFill>
          <a:blip r:embed="rId2"/>
          <a:stretch>
            <a:fillRect/>
          </a:stretch>
        </p:blipFill>
        <p:spPr>
          <a:xfrm>
            <a:off x="228600" y="0"/>
            <a:ext cx="10565423" cy="10287000"/>
          </a:xfrm>
          <a:prstGeom prst="rect">
            <a:avLst/>
          </a:prstGeom>
        </p:spPr>
      </p:pic>
      <p:sp>
        <p:nvSpPr>
          <p:cNvPr id="4" name="TextBox 6">
            <a:extLst>
              <a:ext uri="{FF2B5EF4-FFF2-40B4-BE49-F238E27FC236}">
                <a16:creationId xmlns:a16="http://schemas.microsoft.com/office/drawing/2014/main" id="{33BEFD91-4217-C346-A3E0-368ADF040C09}"/>
              </a:ext>
            </a:extLst>
          </p:cNvPr>
          <p:cNvSpPr txBox="1"/>
          <p:nvPr/>
        </p:nvSpPr>
        <p:spPr>
          <a:xfrm>
            <a:off x="11125200" y="3120628"/>
            <a:ext cx="7010400" cy="4308872"/>
          </a:xfrm>
          <a:prstGeom prst="rect">
            <a:avLst/>
          </a:prstGeom>
          <a:solidFill>
            <a:srgbClr val="A890FF"/>
          </a:solidFill>
        </p:spPr>
        <p:txBody>
          <a:bodyPr wrap="square" lIns="0" tIns="0" rIns="0" bIns="0" rtlCol="0" anchor="t">
            <a:spAutoFit/>
          </a:bodyPr>
          <a:lstStyle/>
          <a:p>
            <a:pPr algn="ctr">
              <a:lnSpc>
                <a:spcPts val="8417"/>
              </a:lnSpc>
            </a:pPr>
            <a:r>
              <a:rPr lang="et-EE" sz="8417" b="1" dirty="0">
                <a:latin typeface="Verdana Pro" panose="020B0604030504040204" pitchFamily="34" charset="0"/>
                <a:ea typeface="Verdana" panose="020B0604030504040204" pitchFamily="34" charset="0"/>
                <a:cs typeface="Verdana" panose="020B0604030504040204" pitchFamily="34" charset="0"/>
                <a:sym typeface="Lora"/>
              </a:rPr>
              <a:t>Aasta 2007 pressifoto</a:t>
            </a:r>
            <a:endParaRPr lang="et-EE" sz="8417" dirty="0">
              <a:latin typeface="Verdana Pro" panose="020B0604030504040204" pitchFamily="34" charset="0"/>
              <a:ea typeface="Verdana" panose="020B0604030504040204" pitchFamily="34" charset="0"/>
              <a:cs typeface="Verdana" panose="020B0604030504040204" pitchFamily="34" charset="0"/>
              <a:sym typeface="Lora"/>
            </a:endParaRPr>
          </a:p>
          <a:p>
            <a:pPr algn="ctr">
              <a:lnSpc>
                <a:spcPts val="8417"/>
              </a:lnSpc>
            </a:pPr>
            <a:r>
              <a:rPr lang="et-EE" sz="8417" dirty="0">
                <a:latin typeface="Verdana Pro" panose="020B0604030504040204" pitchFamily="34" charset="0"/>
                <a:ea typeface="Verdana" panose="020B0604030504040204" pitchFamily="34" charset="0"/>
                <a:cs typeface="Verdana" panose="020B0604030504040204" pitchFamily="34" charset="0"/>
                <a:sym typeface="Lora"/>
              </a:rPr>
              <a:t>(</a:t>
            </a:r>
            <a:r>
              <a:rPr lang="en-GB" sz="9000" dirty="0">
                <a:latin typeface="Verdana Pro" panose="020B0604030504040204" pitchFamily="34" charset="0"/>
                <a:ea typeface="Verdana" panose="020B0604030504040204" pitchFamily="34" charset="0"/>
                <a:cs typeface="Verdana" panose="020B0604030504040204" pitchFamily="34" charset="0"/>
              </a:rPr>
              <a:t>Liis </a:t>
            </a:r>
            <a:r>
              <a:rPr lang="en-GB" sz="9000" dirty="0" err="1">
                <a:latin typeface="Verdana Pro" panose="020B0604030504040204" pitchFamily="34" charset="0"/>
                <a:ea typeface="Verdana" panose="020B0604030504040204" pitchFamily="34" charset="0"/>
                <a:cs typeface="Verdana" panose="020B0604030504040204" pitchFamily="34" charset="0"/>
              </a:rPr>
              <a:t>Treimann</a:t>
            </a:r>
            <a:r>
              <a:rPr lang="en-GB" sz="9000" dirty="0">
                <a:latin typeface="Verdana Pro" panose="020B0604030504040204" pitchFamily="34" charset="0"/>
                <a:ea typeface="Verdana" panose="020B0604030504040204" pitchFamily="34" charset="0"/>
                <a:cs typeface="Verdana" panose="020B0604030504040204" pitchFamily="34" charset="0"/>
              </a:rPr>
              <a:t>)</a:t>
            </a:r>
            <a:endParaRPr lang="en-US" sz="8417" dirty="0">
              <a:latin typeface="Verdana Pro" panose="020B0604030504040204" pitchFamily="34" charset="0"/>
              <a:ea typeface="Verdana" panose="020B0604030504040204" pitchFamily="34" charset="0"/>
              <a:cs typeface="Verdana" panose="020B0604030504040204" pitchFamily="34" charset="0"/>
              <a:sym typeface="Lora"/>
            </a:endParaRPr>
          </a:p>
        </p:txBody>
      </p:sp>
    </p:spTree>
    <p:extLst>
      <p:ext uri="{BB962C8B-B14F-4D97-AF65-F5344CB8AC3E}">
        <p14:creationId xmlns:p14="http://schemas.microsoft.com/office/powerpoint/2010/main" val="774205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A849D-F357-1C31-1980-FF7826EFED4B}"/>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FBD4276E-359B-F517-E449-E4001D3664F5}"/>
              </a:ext>
            </a:extLst>
          </p:cNvPr>
          <p:cNvSpPr txBox="1"/>
          <p:nvPr/>
        </p:nvSpPr>
        <p:spPr>
          <a:xfrm>
            <a:off x="326573" y="114519"/>
            <a:ext cx="17634855" cy="2590581"/>
          </a:xfrm>
          <a:prstGeom prst="rect">
            <a:avLst/>
          </a:prstGeom>
          <a:solidFill>
            <a:srgbClr val="A890FF"/>
          </a:solidFill>
        </p:spPr>
        <p:txBody>
          <a:bodyPr wrap="square" lIns="0" tIns="0" rIns="0" bIns="0" rtlCol="0" anchor="t">
            <a:spAutoFit/>
          </a:bodyPr>
          <a:lstStyle/>
          <a:p>
            <a:pPr algn="ctr"/>
            <a:r>
              <a:rPr lang="et-EE" sz="8417" b="1" dirty="0">
                <a:latin typeface="Verdana Pro" panose="020B0604030504040204" pitchFamily="34" charset="0"/>
                <a:ea typeface="Lora"/>
                <a:cs typeface="Helvetica" panose="020B0604020202020204" pitchFamily="34" charset="0"/>
                <a:sym typeface="Lora"/>
              </a:rPr>
              <a:t>MÄRKIMISVÄÄRSED HÜBRIIDRÜNNAKUD EESTIS</a:t>
            </a:r>
            <a:endParaRPr lang="en-US" sz="8417" b="1" dirty="0">
              <a:latin typeface="Verdana Pro" panose="020B0604030504040204" pitchFamily="34" charset="0"/>
              <a:ea typeface="Lora"/>
              <a:cs typeface="Helvetica" panose="020B0604020202020204" pitchFamily="34" charset="0"/>
              <a:sym typeface="Lora"/>
            </a:endParaRPr>
          </a:p>
        </p:txBody>
      </p:sp>
      <p:sp>
        <p:nvSpPr>
          <p:cNvPr id="4" name="TextBox 3">
            <a:extLst>
              <a:ext uri="{FF2B5EF4-FFF2-40B4-BE49-F238E27FC236}">
                <a16:creationId xmlns:a16="http://schemas.microsoft.com/office/drawing/2014/main" id="{BB2621A9-3E56-983F-406C-CB95515BB637}"/>
              </a:ext>
            </a:extLst>
          </p:cNvPr>
          <p:cNvSpPr txBox="1"/>
          <p:nvPr/>
        </p:nvSpPr>
        <p:spPr>
          <a:xfrm>
            <a:off x="326574" y="2613779"/>
            <a:ext cx="8817428" cy="3139321"/>
          </a:xfrm>
          <a:prstGeom prst="rect">
            <a:avLst/>
          </a:prstGeom>
          <a:solidFill>
            <a:schemeClr val="accent2">
              <a:lumMod val="20000"/>
              <a:lumOff val="80000"/>
            </a:schemeClr>
          </a:solidFill>
        </p:spPr>
        <p:txBody>
          <a:bodyPr wrap="square" rtlCol="0">
            <a:spAutoFit/>
          </a:bodyPr>
          <a:lstStyle/>
          <a:p>
            <a:pPr algn="ctr"/>
            <a:r>
              <a:rPr lang="en-EE" sz="3600" dirty="0">
                <a:latin typeface="Verdana Pro" panose="020B0604030504040204" pitchFamily="34" charset="0"/>
              </a:rPr>
              <a:t>KÜBER</a:t>
            </a:r>
            <a:endParaRPr lang="en-EE" sz="2700" dirty="0">
              <a:latin typeface="Verdana Pro" panose="020B0604030504040204" pitchFamily="34" charset="0"/>
            </a:endParaRPr>
          </a:p>
          <a:p>
            <a:pPr marL="428625" indent="-428625">
              <a:buFont typeface="Arial" panose="020B0604020202020204" pitchFamily="34" charset="0"/>
              <a:buChar char="•"/>
            </a:pPr>
            <a:r>
              <a:rPr lang="en-EE" sz="2700" dirty="0">
                <a:latin typeface="Verdana Pro" panose="020B0604030504040204" pitchFamily="34" charset="0"/>
              </a:rPr>
              <a:t>DDoS rünnakud pankade, meediamajade, riigiasutuste, haiglate ja koolide vastu </a:t>
            </a:r>
          </a:p>
          <a:p>
            <a:pPr marL="428625" indent="-428625">
              <a:buFont typeface="Arial" panose="020B0604020202020204" pitchFamily="34" charset="0"/>
              <a:buChar char="•"/>
            </a:pPr>
            <a:r>
              <a:rPr lang="en-GB" sz="2700" dirty="0" err="1">
                <a:latin typeface="Verdana Pro" panose="020B0604030504040204" pitchFamily="34" charset="0"/>
              </a:rPr>
              <a:t>Andmelekked</a:t>
            </a:r>
            <a:r>
              <a:rPr lang="en-GB" sz="2700" dirty="0">
                <a:latin typeface="Verdana Pro" panose="020B0604030504040204" pitchFamily="34" charset="0"/>
              </a:rPr>
              <a:t>, et </a:t>
            </a:r>
            <a:r>
              <a:rPr lang="en-GB" sz="2700" dirty="0" err="1">
                <a:latin typeface="Verdana Pro" panose="020B0604030504040204" pitchFamily="34" charset="0"/>
              </a:rPr>
              <a:t>usaldust</a:t>
            </a:r>
            <a:r>
              <a:rPr lang="en-GB" sz="2700" dirty="0">
                <a:latin typeface="Verdana Pro" panose="020B0604030504040204" pitchFamily="34" charset="0"/>
              </a:rPr>
              <a:t> </a:t>
            </a:r>
            <a:r>
              <a:rPr lang="en-GB" sz="2700" dirty="0" err="1">
                <a:latin typeface="Verdana Pro" panose="020B0604030504040204" pitchFamily="34" charset="0"/>
              </a:rPr>
              <a:t>vähendada</a:t>
            </a:r>
            <a:endParaRPr lang="en-GB" sz="2700" dirty="0">
              <a:latin typeface="Verdana Pro" panose="020B0604030504040204" pitchFamily="34" charset="0"/>
            </a:endParaRPr>
          </a:p>
          <a:p>
            <a:pPr marL="428625" indent="-428625">
              <a:buFont typeface="Arial" panose="020B0604020202020204" pitchFamily="34" charset="0"/>
              <a:buChar char="•"/>
            </a:pPr>
            <a:r>
              <a:rPr lang="en-GB" sz="2700" dirty="0">
                <a:latin typeface="Verdana Pro" panose="020B0604030504040204" pitchFamily="34" charset="0"/>
              </a:rPr>
              <a:t>Kolm GRU </a:t>
            </a:r>
            <a:r>
              <a:rPr lang="en-GB" sz="2700" dirty="0" err="1">
                <a:latin typeface="Verdana Pro" panose="020B0604030504040204" pitchFamily="34" charset="0"/>
              </a:rPr>
              <a:t>ohvitseri</a:t>
            </a:r>
            <a:r>
              <a:rPr lang="en-GB" sz="2700" dirty="0">
                <a:latin typeface="Verdana Pro" panose="020B0604030504040204" pitchFamily="34" charset="0"/>
              </a:rPr>
              <a:t> on EU-s </a:t>
            </a:r>
            <a:r>
              <a:rPr lang="en-GB" sz="2700" dirty="0" err="1">
                <a:latin typeface="Verdana Pro" panose="020B0604030504040204" pitchFamily="34" charset="0"/>
              </a:rPr>
              <a:t>tagaotsitavad</a:t>
            </a:r>
            <a:r>
              <a:rPr lang="en-GB" sz="2700" dirty="0">
                <a:latin typeface="Verdana Pro" panose="020B0604030504040204" pitchFamily="34" charset="0"/>
              </a:rPr>
              <a:t> al 2024</a:t>
            </a:r>
            <a:r>
              <a:rPr lang="en-EE" sz="2700" dirty="0">
                <a:latin typeface="Verdana Pro" panose="020B0604030504040204" pitchFamily="34" charset="0"/>
              </a:rPr>
              <a:t>; esimene küberrünnaku välismaisele luureteenistusele omistamine</a:t>
            </a:r>
          </a:p>
        </p:txBody>
      </p:sp>
      <p:sp>
        <p:nvSpPr>
          <p:cNvPr id="5" name="TextBox 4">
            <a:extLst>
              <a:ext uri="{FF2B5EF4-FFF2-40B4-BE49-F238E27FC236}">
                <a16:creationId xmlns:a16="http://schemas.microsoft.com/office/drawing/2014/main" id="{22EEC5D9-42F2-D003-80E7-D5AA03BEE51E}"/>
              </a:ext>
            </a:extLst>
          </p:cNvPr>
          <p:cNvSpPr txBox="1"/>
          <p:nvPr/>
        </p:nvSpPr>
        <p:spPr>
          <a:xfrm>
            <a:off x="326574" y="5753100"/>
            <a:ext cx="8826748" cy="4385816"/>
          </a:xfrm>
          <a:prstGeom prst="rect">
            <a:avLst/>
          </a:prstGeom>
          <a:solidFill>
            <a:schemeClr val="accent4">
              <a:lumMod val="10000"/>
              <a:lumOff val="90000"/>
            </a:schemeClr>
          </a:solidFill>
        </p:spPr>
        <p:txBody>
          <a:bodyPr wrap="square" rtlCol="0">
            <a:spAutoFit/>
          </a:bodyPr>
          <a:lstStyle/>
          <a:p>
            <a:pPr algn="ctr"/>
            <a:r>
              <a:rPr lang="en-EE" sz="3600" dirty="0">
                <a:latin typeface="Verdana Pro" panose="020B0604030504040204" pitchFamily="34" charset="0"/>
              </a:rPr>
              <a:t>MAA JA ÕHK</a:t>
            </a:r>
            <a:endParaRPr lang="en-EE" sz="2700" dirty="0">
              <a:latin typeface="Verdana Pro" panose="020B0604030504040204" pitchFamily="34" charset="0"/>
            </a:endParaRPr>
          </a:p>
          <a:p>
            <a:pPr marL="428625" indent="-428625">
              <a:buFont typeface="Arial" panose="020B0604020202020204" pitchFamily="34" charset="0"/>
              <a:buChar char="•"/>
            </a:pPr>
            <a:r>
              <a:rPr lang="et-EE" sz="2700" dirty="0">
                <a:latin typeface="Verdana Pro" panose="020B0604030504040204" pitchFamily="34" charset="0"/>
              </a:rPr>
              <a:t>Õhupiiride rikkumised (pikim 12min 19.09.25; </a:t>
            </a:r>
            <a:r>
              <a:rPr lang="et-EE" sz="2700" dirty="0" err="1">
                <a:latin typeface="Verdana Pro" panose="020B0604030504040204" pitchFamily="34" charset="0"/>
              </a:rPr>
              <a:t>hiljutiseim</a:t>
            </a:r>
            <a:r>
              <a:rPr lang="et-EE" sz="2700" dirty="0">
                <a:latin typeface="Verdana Pro" panose="020B0604030504040204" pitchFamily="34" charset="0"/>
              </a:rPr>
              <a:t> 20.03.26)</a:t>
            </a:r>
            <a:endParaRPr lang="en-EE" sz="2700" dirty="0">
              <a:latin typeface="Verdana Pro" panose="020B0604030504040204" pitchFamily="34" charset="0"/>
            </a:endParaRPr>
          </a:p>
          <a:p>
            <a:pPr marL="428625" indent="-428625">
              <a:buFont typeface="Arial" panose="020B0604020202020204" pitchFamily="34" charset="0"/>
              <a:buChar char="•"/>
            </a:pPr>
            <a:r>
              <a:rPr lang="et-EE" sz="2700" dirty="0">
                <a:latin typeface="Verdana Pro" panose="020B0604030504040204" pitchFamily="34" charset="0"/>
              </a:rPr>
              <a:t>Eesti agendi relva ähvardusel Eesti territooriumilt lahkuma sundimine ja röövimine (</a:t>
            </a:r>
            <a:r>
              <a:rPr lang="et-EE" sz="2700" dirty="0" err="1">
                <a:latin typeface="Verdana Pro" panose="020B0604030504040204" pitchFamily="34" charset="0"/>
              </a:rPr>
              <a:t>Eston</a:t>
            </a:r>
            <a:r>
              <a:rPr lang="et-EE" sz="2700" dirty="0">
                <a:latin typeface="Verdana Pro" panose="020B0604030504040204" pitchFamily="34" charset="0"/>
              </a:rPr>
              <a:t> Kohver, 2014)</a:t>
            </a:r>
          </a:p>
          <a:p>
            <a:pPr marL="428625" indent="-428625">
              <a:buFont typeface="Arial" panose="020B0604020202020204" pitchFamily="34" charset="0"/>
              <a:buChar char="•"/>
            </a:pPr>
            <a:r>
              <a:rPr lang="et-EE" sz="2700" dirty="0">
                <a:latin typeface="Verdana Pro" panose="020B0604030504040204" pitchFamily="34" charset="0"/>
              </a:rPr>
              <a:t>Poide varastamine, et veepiir poleks markeeritud (2024) </a:t>
            </a:r>
            <a:endParaRPr lang="en-EE" sz="2700" dirty="0">
              <a:latin typeface="Verdana Pro" panose="020B0604030504040204" pitchFamily="34" charset="0"/>
            </a:endParaRPr>
          </a:p>
          <a:p>
            <a:pPr marL="428625" indent="-428625">
              <a:buFont typeface="Arial" panose="020B0604020202020204" pitchFamily="34" charset="0"/>
              <a:buChar char="•"/>
            </a:pPr>
            <a:r>
              <a:rPr lang="en-EE" sz="2700" dirty="0">
                <a:latin typeface="Verdana Pro" panose="020B0604030504040204" pitchFamily="34" charset="0"/>
              </a:rPr>
              <a:t>Pidev GPS segamine al 2023</a:t>
            </a:r>
          </a:p>
          <a:p>
            <a:pPr marL="428625" indent="-428625">
              <a:buFont typeface="Arial" panose="020B0604020202020204" pitchFamily="34" charset="0"/>
              <a:buChar char="•"/>
            </a:pPr>
            <a:r>
              <a:rPr lang="en-EE" sz="2700" dirty="0">
                <a:latin typeface="Verdana Pro" panose="020B0604030504040204" pitchFamily="34" charset="0"/>
              </a:rPr>
              <a:t>Luurevarustusega õhulaevad</a:t>
            </a:r>
          </a:p>
        </p:txBody>
      </p:sp>
      <p:sp>
        <p:nvSpPr>
          <p:cNvPr id="6" name="TextBox 5">
            <a:extLst>
              <a:ext uri="{FF2B5EF4-FFF2-40B4-BE49-F238E27FC236}">
                <a16:creationId xmlns:a16="http://schemas.microsoft.com/office/drawing/2014/main" id="{F00CACD9-738C-95F4-A4C8-16078AB7A1E0}"/>
              </a:ext>
            </a:extLst>
          </p:cNvPr>
          <p:cNvSpPr txBox="1"/>
          <p:nvPr/>
        </p:nvSpPr>
        <p:spPr>
          <a:xfrm>
            <a:off x="9144000" y="2620982"/>
            <a:ext cx="8826748" cy="3970318"/>
          </a:xfrm>
          <a:prstGeom prst="rect">
            <a:avLst/>
          </a:prstGeom>
          <a:solidFill>
            <a:schemeClr val="accent4">
              <a:lumMod val="10000"/>
              <a:lumOff val="90000"/>
            </a:schemeClr>
          </a:solidFill>
        </p:spPr>
        <p:txBody>
          <a:bodyPr wrap="square" rtlCol="0">
            <a:spAutoFit/>
          </a:bodyPr>
          <a:lstStyle/>
          <a:p>
            <a:pPr algn="ctr"/>
            <a:r>
              <a:rPr lang="en-EE" sz="3600" dirty="0">
                <a:latin typeface="Verdana Pro" panose="020B0604030504040204" pitchFamily="34" charset="0"/>
              </a:rPr>
              <a:t>KOGNITIIVNE</a:t>
            </a:r>
            <a:endParaRPr lang="en-EE" sz="2700" dirty="0">
              <a:latin typeface="Verdana Pro" panose="020B0604030504040204" pitchFamily="34" charset="0"/>
            </a:endParaRPr>
          </a:p>
          <a:p>
            <a:pPr marL="428625" indent="-428625">
              <a:buFont typeface="Arial" panose="020B0604020202020204" pitchFamily="34" charset="0"/>
              <a:buChar char="•"/>
            </a:pPr>
            <a:r>
              <a:rPr lang="en-EE" sz="2700" dirty="0">
                <a:latin typeface="Verdana Pro" panose="020B0604030504040204" pitchFamily="34" charset="0"/>
              </a:rPr>
              <a:t>Valeväidete valang: natsid, russofoobid, paganad, moraalitud, ründamist väärt </a:t>
            </a:r>
          </a:p>
          <a:p>
            <a:pPr marL="428625" indent="-428625">
              <a:buFont typeface="Arial" panose="020B0604020202020204" pitchFamily="34" charset="0"/>
              <a:buChar char="•"/>
            </a:pPr>
            <a:r>
              <a:rPr lang="en-EE" sz="2700" dirty="0">
                <a:latin typeface="Verdana Pro" panose="020B0604030504040204" pitchFamily="34" charset="0"/>
              </a:rPr>
              <a:t>Massilised meilikampaaniad pommiähvardustega koolidele ja lasteaedadele</a:t>
            </a:r>
          </a:p>
          <a:p>
            <a:pPr marL="428625" indent="-428625">
              <a:buFont typeface="Arial" panose="020B0604020202020204" pitchFamily="34" charset="0"/>
              <a:buChar char="•"/>
            </a:pPr>
            <a:r>
              <a:rPr lang="en-EE" sz="2700" dirty="0">
                <a:latin typeface="Verdana Pro" panose="020B0604030504040204" pitchFamily="34" charset="0"/>
              </a:rPr>
              <a:t>Ühekordsete diversantide palkamine: siseministri autoaknad, kujude ja monumentide rüüstamine (10in al 2024 arreteeritud ja välja saadetud)</a:t>
            </a:r>
          </a:p>
        </p:txBody>
      </p:sp>
      <p:sp>
        <p:nvSpPr>
          <p:cNvPr id="7" name="TextBox 6">
            <a:extLst>
              <a:ext uri="{FF2B5EF4-FFF2-40B4-BE49-F238E27FC236}">
                <a16:creationId xmlns:a16="http://schemas.microsoft.com/office/drawing/2014/main" id="{C4BDF26A-451E-C9F2-5C36-266F212DA2C0}"/>
              </a:ext>
            </a:extLst>
          </p:cNvPr>
          <p:cNvSpPr txBox="1"/>
          <p:nvPr/>
        </p:nvSpPr>
        <p:spPr>
          <a:xfrm>
            <a:off x="9162638" y="6591300"/>
            <a:ext cx="8808109" cy="3554819"/>
          </a:xfrm>
          <a:prstGeom prst="rect">
            <a:avLst/>
          </a:prstGeom>
          <a:solidFill>
            <a:schemeClr val="accent2">
              <a:lumMod val="20000"/>
              <a:lumOff val="80000"/>
            </a:schemeClr>
          </a:solidFill>
        </p:spPr>
        <p:txBody>
          <a:bodyPr wrap="square" rtlCol="0">
            <a:spAutoFit/>
          </a:bodyPr>
          <a:lstStyle/>
          <a:p>
            <a:pPr algn="ctr"/>
            <a:r>
              <a:rPr lang="en-EE" sz="3600" dirty="0">
                <a:latin typeface="Verdana Pro" panose="020B0604030504040204" pitchFamily="34" charset="0"/>
              </a:rPr>
              <a:t>MERI</a:t>
            </a:r>
            <a:endParaRPr lang="en-EE" sz="2700" dirty="0">
              <a:latin typeface="Verdana Pro" panose="020B0604030504040204" pitchFamily="34" charset="0"/>
            </a:endParaRPr>
          </a:p>
          <a:p>
            <a:pPr marL="428625" indent="-428625">
              <a:buFont typeface="Arial" panose="020B0604020202020204" pitchFamily="34" charset="0"/>
              <a:buChar char="•"/>
            </a:pPr>
            <a:r>
              <a:rPr lang="et-EE" sz="2700" dirty="0">
                <a:latin typeface="Verdana Pro" panose="020B0604030504040204" pitchFamily="34" charset="0"/>
              </a:rPr>
              <a:t>Rünnakud infrastruktuuri vastu, nt gaasitorud (</a:t>
            </a:r>
            <a:r>
              <a:rPr lang="et-EE" sz="2700" dirty="0" err="1">
                <a:latin typeface="Verdana Pro" panose="020B0604030504040204" pitchFamily="34" charset="0"/>
              </a:rPr>
              <a:t>Balticconnector</a:t>
            </a:r>
            <a:r>
              <a:rPr lang="et-EE" sz="2700" dirty="0">
                <a:latin typeface="Verdana Pro" panose="020B0604030504040204" pitchFamily="34" charset="0"/>
              </a:rPr>
              <a:t>, 2023) ja telekommunikatsiooni kaablid (nädal hiljem, Hiina alus)</a:t>
            </a:r>
          </a:p>
          <a:p>
            <a:pPr marL="428625" indent="-428625">
              <a:buFont typeface="Arial" panose="020B0604020202020204" pitchFamily="34" charset="0"/>
              <a:buChar char="•"/>
            </a:pPr>
            <a:r>
              <a:rPr lang="et-EE" sz="2700" dirty="0">
                <a:latin typeface="Verdana Pro" panose="020B0604030504040204" pitchFamily="34" charset="0"/>
              </a:rPr>
              <a:t>Varilaevastiku trajektooril; pardal käiakse dokumente kontrollimas peamiselt aeglustamiseks, mitte lootuses tõendeid leida</a:t>
            </a:r>
            <a:endParaRPr lang="en-EE" sz="2700" dirty="0">
              <a:latin typeface="Verdana Pro" panose="020B0604030504040204" pitchFamily="34" charset="0"/>
            </a:endParaRPr>
          </a:p>
        </p:txBody>
      </p:sp>
    </p:spTree>
    <p:extLst>
      <p:ext uri="{BB962C8B-B14F-4D97-AF65-F5344CB8AC3E}">
        <p14:creationId xmlns:p14="http://schemas.microsoft.com/office/powerpoint/2010/main" val="69030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2B76B67D-C47A-0EE7-A0C0-AE23A10F0A22}"/>
              </a:ext>
            </a:extLst>
          </p:cNvPr>
          <p:cNvSpPr txBox="1"/>
          <p:nvPr/>
        </p:nvSpPr>
        <p:spPr>
          <a:xfrm>
            <a:off x="326573" y="399471"/>
            <a:ext cx="17634855" cy="2590581"/>
          </a:xfrm>
          <a:prstGeom prst="rect">
            <a:avLst/>
          </a:prstGeom>
          <a:solidFill>
            <a:srgbClr val="FFC66F"/>
          </a:solidFill>
        </p:spPr>
        <p:txBody>
          <a:bodyPr wrap="square" lIns="0" tIns="0" rIns="0" bIns="0" rtlCol="0" anchor="t">
            <a:spAutoFit/>
          </a:bodyPr>
          <a:lstStyle/>
          <a:p>
            <a:pPr algn="ctr"/>
            <a:r>
              <a:rPr lang="et-EE" sz="8417" b="1" dirty="0">
                <a:latin typeface="Verdana Pro" panose="020B0604030504040204" pitchFamily="34" charset="0"/>
                <a:ea typeface="Lora"/>
                <a:cs typeface="Helvetica" panose="020B0604020202020204" pitchFamily="34" charset="0"/>
                <a:sym typeface="Lora"/>
              </a:rPr>
              <a:t>MÄRKIMISVÄÄRSED HÜBRIIDRÜNNAKUD LÄTIS</a:t>
            </a:r>
            <a:endParaRPr lang="en-US" sz="8417" b="1" dirty="0">
              <a:latin typeface="Verdana Pro" panose="020B0604030504040204" pitchFamily="34" charset="0"/>
              <a:ea typeface="Lora"/>
              <a:cs typeface="Helvetica" panose="020B0604020202020204" pitchFamily="34" charset="0"/>
              <a:sym typeface="Lora"/>
            </a:endParaRPr>
          </a:p>
        </p:txBody>
      </p:sp>
      <p:sp>
        <p:nvSpPr>
          <p:cNvPr id="4" name="TextBox 3">
            <a:extLst>
              <a:ext uri="{FF2B5EF4-FFF2-40B4-BE49-F238E27FC236}">
                <a16:creationId xmlns:a16="http://schemas.microsoft.com/office/drawing/2014/main" id="{32308B3B-7865-24D5-F90F-0A2EFEC3AD54}"/>
              </a:ext>
            </a:extLst>
          </p:cNvPr>
          <p:cNvSpPr txBox="1"/>
          <p:nvPr/>
        </p:nvSpPr>
        <p:spPr>
          <a:xfrm>
            <a:off x="381000" y="3029277"/>
            <a:ext cx="8817428" cy="2723823"/>
          </a:xfrm>
          <a:prstGeom prst="rect">
            <a:avLst/>
          </a:prstGeom>
          <a:solidFill>
            <a:schemeClr val="accent2">
              <a:lumMod val="20000"/>
              <a:lumOff val="80000"/>
            </a:schemeClr>
          </a:solidFill>
        </p:spPr>
        <p:txBody>
          <a:bodyPr wrap="square" rtlCol="0">
            <a:spAutoFit/>
          </a:bodyPr>
          <a:lstStyle/>
          <a:p>
            <a:pPr algn="ctr"/>
            <a:r>
              <a:rPr lang="en-EE" sz="3600" dirty="0">
                <a:latin typeface="Verdana Pro" panose="020B0604030504040204" pitchFamily="34" charset="0"/>
              </a:rPr>
              <a:t>KÜBER</a:t>
            </a:r>
            <a:endParaRPr lang="en-EE" sz="2700" dirty="0">
              <a:latin typeface="Verdana Pro" panose="020B0604030504040204" pitchFamily="34" charset="0"/>
            </a:endParaRPr>
          </a:p>
          <a:p>
            <a:pPr marL="428625" indent="-428625">
              <a:buFont typeface="Arial" panose="020B0604020202020204" pitchFamily="34" charset="0"/>
              <a:buChar char="•"/>
            </a:pPr>
            <a:r>
              <a:rPr lang="en-EE" sz="2700" dirty="0">
                <a:latin typeface="Verdana Pro" panose="020B0604030504040204" pitchFamily="34" charset="0"/>
              </a:rPr>
              <a:t>DDoS rünnakud pankade, meediamajade, valitsusasutuste, haiglate ja koolide vastu</a:t>
            </a:r>
          </a:p>
          <a:p>
            <a:pPr marL="428625" indent="-428625">
              <a:buFont typeface="Arial" panose="020B0604020202020204" pitchFamily="34" charset="0"/>
              <a:buChar char="•"/>
            </a:pPr>
            <a:r>
              <a:rPr lang="en-EE" sz="2700" dirty="0">
                <a:latin typeface="Verdana Pro" panose="020B0604030504040204" pitchFamily="34" charset="0"/>
              </a:rPr>
              <a:t>Andmelekked </a:t>
            </a:r>
          </a:p>
          <a:p>
            <a:pPr marL="428625" indent="-428625">
              <a:buFont typeface="Arial" panose="020B0604020202020204" pitchFamily="34" charset="0"/>
              <a:buChar char="•"/>
            </a:pPr>
            <a:r>
              <a:rPr lang="en-EE" sz="2700" dirty="0">
                <a:latin typeface="Verdana Pro" panose="020B0604030504040204" pitchFamily="34" charset="0"/>
              </a:rPr>
              <a:t>GRU rünnak sotsiaalteenuste ja haiglate vastu (2024)</a:t>
            </a:r>
          </a:p>
        </p:txBody>
      </p:sp>
      <p:sp>
        <p:nvSpPr>
          <p:cNvPr id="5" name="TextBox 4">
            <a:extLst>
              <a:ext uri="{FF2B5EF4-FFF2-40B4-BE49-F238E27FC236}">
                <a16:creationId xmlns:a16="http://schemas.microsoft.com/office/drawing/2014/main" id="{758B0E4B-EBB9-2B1E-8ABA-1DA8396EDB50}"/>
              </a:ext>
            </a:extLst>
          </p:cNvPr>
          <p:cNvSpPr txBox="1"/>
          <p:nvPr/>
        </p:nvSpPr>
        <p:spPr>
          <a:xfrm>
            <a:off x="326573" y="5745319"/>
            <a:ext cx="8798790" cy="3554819"/>
          </a:xfrm>
          <a:prstGeom prst="rect">
            <a:avLst/>
          </a:prstGeom>
          <a:solidFill>
            <a:srgbClr val="FCB3AB"/>
          </a:solidFill>
        </p:spPr>
        <p:txBody>
          <a:bodyPr wrap="square" rtlCol="0">
            <a:spAutoFit/>
          </a:bodyPr>
          <a:lstStyle/>
          <a:p>
            <a:pPr algn="ctr"/>
            <a:r>
              <a:rPr lang="en-EE" sz="3600" dirty="0">
                <a:latin typeface="Verdana Pro" panose="020B0604030504040204" pitchFamily="34" charset="0"/>
              </a:rPr>
              <a:t>MAA JA ÕHK</a:t>
            </a:r>
            <a:endParaRPr lang="en-EE" sz="2700" dirty="0">
              <a:latin typeface="Verdana Pro" panose="020B0604030504040204" pitchFamily="34" charset="0"/>
            </a:endParaRPr>
          </a:p>
          <a:p>
            <a:pPr marL="428625" indent="-428625">
              <a:buFont typeface="Arial" panose="020B0604020202020204" pitchFamily="34" charset="0"/>
              <a:buChar char="•"/>
            </a:pPr>
            <a:r>
              <a:rPr lang="et-EE" sz="2700" dirty="0">
                <a:latin typeface="Verdana Pro" panose="020B0604030504040204" pitchFamily="34" charset="0"/>
              </a:rPr>
              <a:t>Piiriasutuste ja füüsilise piiri lõhkumine „teadmatute“ poolt</a:t>
            </a:r>
          </a:p>
          <a:p>
            <a:pPr marL="428625" indent="-428625">
              <a:buFont typeface="Arial" panose="020B0604020202020204" pitchFamily="34" charset="0"/>
              <a:buChar char="•"/>
            </a:pPr>
            <a:r>
              <a:rPr lang="et-EE" sz="2700" dirty="0">
                <a:latin typeface="Verdana Pro" panose="020B0604030504040204" pitchFamily="34" charset="0"/>
              </a:rPr>
              <a:t>2024 </a:t>
            </a:r>
            <a:r>
              <a:rPr lang="et-EE" sz="2700" dirty="0" err="1">
                <a:latin typeface="Verdana Pro" panose="020B0604030504040204" pitchFamily="34" charset="0"/>
              </a:rPr>
              <a:t>Shahedi</a:t>
            </a:r>
            <a:r>
              <a:rPr lang="et-EE" sz="2700" dirty="0">
                <a:latin typeface="Verdana Pro" panose="020B0604030504040204" pitchFamily="34" charset="0"/>
              </a:rPr>
              <a:t> intsident: vene ründedroon kukkus </a:t>
            </a:r>
            <a:r>
              <a:rPr lang="et-EE" sz="2700" dirty="0" err="1">
                <a:latin typeface="Verdana Pro" panose="020B0604030504040204" pitchFamily="34" charset="0"/>
              </a:rPr>
              <a:t>Rezekene</a:t>
            </a:r>
            <a:r>
              <a:rPr lang="et-EE" sz="2700" dirty="0">
                <a:latin typeface="Verdana Pro" panose="020B0604030504040204" pitchFamily="34" charset="0"/>
              </a:rPr>
              <a:t> lähedal alla; Läti õhutõrjest sai läbi ka 19.05.26 Eesti jõudnud droon </a:t>
            </a:r>
          </a:p>
          <a:p>
            <a:pPr marL="428625" indent="-428625">
              <a:buFont typeface="Arial" panose="020B0604020202020204" pitchFamily="34" charset="0"/>
              <a:buChar char="•"/>
            </a:pPr>
            <a:r>
              <a:rPr lang="et-EE" sz="2700" dirty="0">
                <a:latin typeface="Verdana Pro" panose="020B0604030504040204" pitchFamily="34" charset="0"/>
              </a:rPr>
              <a:t>GPS segamine sundis 2025. aastal rohkem kui 700 lendu ümber suunama (rekord)</a:t>
            </a:r>
          </a:p>
        </p:txBody>
      </p:sp>
      <p:sp>
        <p:nvSpPr>
          <p:cNvPr id="6" name="TextBox 5">
            <a:extLst>
              <a:ext uri="{FF2B5EF4-FFF2-40B4-BE49-F238E27FC236}">
                <a16:creationId xmlns:a16="http://schemas.microsoft.com/office/drawing/2014/main" id="{34AAC71A-F31A-938F-4E3D-91B68641FDB1}"/>
              </a:ext>
            </a:extLst>
          </p:cNvPr>
          <p:cNvSpPr txBox="1"/>
          <p:nvPr/>
        </p:nvSpPr>
        <p:spPr>
          <a:xfrm>
            <a:off x="9067800" y="3001982"/>
            <a:ext cx="8817426" cy="3970318"/>
          </a:xfrm>
          <a:prstGeom prst="rect">
            <a:avLst/>
          </a:prstGeom>
          <a:solidFill>
            <a:srgbClr val="FCB3AB"/>
          </a:solidFill>
        </p:spPr>
        <p:txBody>
          <a:bodyPr wrap="square" rtlCol="0">
            <a:spAutoFit/>
          </a:bodyPr>
          <a:lstStyle/>
          <a:p>
            <a:pPr algn="ctr"/>
            <a:r>
              <a:rPr lang="en-EE" sz="3600" dirty="0">
                <a:latin typeface="Verdana Pro" panose="020B0604030504040204" pitchFamily="34" charset="0"/>
              </a:rPr>
              <a:t>KOGNITIIVNE</a:t>
            </a:r>
            <a:endParaRPr lang="en-EE" sz="2700" dirty="0">
              <a:latin typeface="Verdana Pro" panose="020B0604030504040204" pitchFamily="34" charset="0"/>
            </a:endParaRPr>
          </a:p>
          <a:p>
            <a:pPr marL="428625" indent="-428625">
              <a:buFont typeface="Arial" panose="020B0604020202020204" pitchFamily="34" charset="0"/>
              <a:buChar char="•"/>
            </a:pPr>
            <a:r>
              <a:rPr lang="en-EE" sz="2700" dirty="0">
                <a:latin typeface="Verdana Pro" panose="020B0604030504040204" pitchFamily="34" charset="0"/>
              </a:rPr>
              <a:t>Valeinfo valang: natsid, russofoobid, ajalooline revisionism, venekeelsete propagandakanalite suur jälgijaskond </a:t>
            </a:r>
          </a:p>
          <a:p>
            <a:pPr marL="428625" indent="-428625">
              <a:buFont typeface="Arial" panose="020B0604020202020204" pitchFamily="34" charset="0"/>
              <a:buChar char="•"/>
            </a:pPr>
            <a:r>
              <a:rPr lang="en-EE" sz="2700" dirty="0">
                <a:latin typeface="Verdana Pro" panose="020B0604030504040204" pitchFamily="34" charset="0"/>
              </a:rPr>
              <a:t>Massilised meilikampaaniad alusetute pommiähvardustega koolidele ja lasteaedadele </a:t>
            </a:r>
          </a:p>
          <a:p>
            <a:pPr marL="428625" indent="-428625">
              <a:buFont typeface="Arial" panose="020B0604020202020204" pitchFamily="34" charset="0"/>
              <a:buChar char="•"/>
            </a:pPr>
            <a:r>
              <a:rPr lang="en-EE" sz="2700" dirty="0">
                <a:latin typeface="Verdana Pro" panose="020B0604030504040204" pitchFamily="34" charset="0"/>
              </a:rPr>
              <a:t>Süütamine ja rüüstamine</a:t>
            </a:r>
          </a:p>
          <a:p>
            <a:pPr marL="428625" indent="-428625">
              <a:buFont typeface="Arial" panose="020B0604020202020204" pitchFamily="34" charset="0"/>
              <a:buChar char="•"/>
            </a:pPr>
            <a:r>
              <a:rPr lang="et-EE" sz="2700" dirty="0">
                <a:latin typeface="Verdana Pro" panose="020B0604030504040204" pitchFamily="34" charset="0"/>
              </a:rPr>
              <a:t>Agendid arreteeriti seoses sabotaažiga muuseumis (2024)</a:t>
            </a:r>
          </a:p>
        </p:txBody>
      </p:sp>
      <p:sp>
        <p:nvSpPr>
          <p:cNvPr id="7" name="TextBox 6">
            <a:extLst>
              <a:ext uri="{FF2B5EF4-FFF2-40B4-BE49-F238E27FC236}">
                <a16:creationId xmlns:a16="http://schemas.microsoft.com/office/drawing/2014/main" id="{A1D50DF3-983D-DD56-5940-3BB7019DCE4A}"/>
              </a:ext>
            </a:extLst>
          </p:cNvPr>
          <p:cNvSpPr txBox="1"/>
          <p:nvPr/>
        </p:nvSpPr>
        <p:spPr>
          <a:xfrm>
            <a:off x="9067800" y="6972300"/>
            <a:ext cx="8798788" cy="2308324"/>
          </a:xfrm>
          <a:prstGeom prst="rect">
            <a:avLst/>
          </a:prstGeom>
          <a:solidFill>
            <a:schemeClr val="accent2">
              <a:lumMod val="20000"/>
              <a:lumOff val="80000"/>
            </a:schemeClr>
          </a:solidFill>
        </p:spPr>
        <p:txBody>
          <a:bodyPr wrap="square" rtlCol="0">
            <a:spAutoFit/>
          </a:bodyPr>
          <a:lstStyle/>
          <a:p>
            <a:pPr algn="ctr"/>
            <a:r>
              <a:rPr lang="en-EE" sz="3600" dirty="0">
                <a:latin typeface="Verdana Pro" panose="020B0604030504040204" pitchFamily="34" charset="0"/>
              </a:rPr>
              <a:t>MERI</a:t>
            </a:r>
            <a:endParaRPr lang="en-EE" sz="2700" dirty="0">
              <a:latin typeface="Verdana Pro" panose="020B0604030504040204" pitchFamily="34" charset="0"/>
            </a:endParaRPr>
          </a:p>
          <a:p>
            <a:pPr marL="428625" indent="-428625">
              <a:buFont typeface="Arial" panose="020B0604020202020204" pitchFamily="34" charset="0"/>
              <a:buChar char="•"/>
            </a:pPr>
            <a:r>
              <a:rPr lang="et-EE" sz="2700" dirty="0">
                <a:latin typeface="Verdana Pro" panose="020B0604030504040204" pitchFamily="34" charset="0"/>
              </a:rPr>
              <a:t>GPS segamine teeb merel liiklemise ohtlikuks ja keeruliseks </a:t>
            </a:r>
          </a:p>
          <a:p>
            <a:pPr marL="428625" indent="-428625">
              <a:buFont typeface="Arial" panose="020B0604020202020204" pitchFamily="34" charset="0"/>
              <a:buChar char="•"/>
            </a:pPr>
            <a:r>
              <a:rPr lang="et-EE" sz="2700" dirty="0">
                <a:latin typeface="Verdana Pro" panose="020B0604030504040204" pitchFamily="34" charset="0"/>
              </a:rPr>
              <a:t>Katsed infrastruktuuri kahjustada on siiani olnud ebaedukad</a:t>
            </a:r>
          </a:p>
        </p:txBody>
      </p:sp>
    </p:spTree>
    <p:extLst>
      <p:ext uri="{BB962C8B-B14F-4D97-AF65-F5344CB8AC3E}">
        <p14:creationId xmlns:p14="http://schemas.microsoft.com/office/powerpoint/2010/main" val="2139014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BC457-A54E-AE81-6288-884D3A06C0D0}"/>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C3F43F19-C2C1-86A9-9969-DA48579BB2C3}"/>
              </a:ext>
            </a:extLst>
          </p:cNvPr>
          <p:cNvSpPr txBox="1"/>
          <p:nvPr/>
        </p:nvSpPr>
        <p:spPr>
          <a:xfrm>
            <a:off x="326573" y="190500"/>
            <a:ext cx="17634855" cy="2590581"/>
          </a:xfrm>
          <a:prstGeom prst="rect">
            <a:avLst/>
          </a:prstGeom>
          <a:solidFill>
            <a:srgbClr val="A890FF"/>
          </a:solidFill>
        </p:spPr>
        <p:txBody>
          <a:bodyPr wrap="square" lIns="0" tIns="0" rIns="0" bIns="0" rtlCol="0" anchor="t">
            <a:spAutoFit/>
          </a:bodyPr>
          <a:lstStyle/>
          <a:p>
            <a:pPr algn="ctr"/>
            <a:r>
              <a:rPr lang="et-EE" sz="8417" b="1" dirty="0">
                <a:latin typeface="Helvetica" panose="020B0604020202020204" pitchFamily="34" charset="0"/>
                <a:ea typeface="Lora"/>
                <a:cs typeface="Helvetica" panose="020B0604020202020204" pitchFamily="34" charset="0"/>
                <a:sym typeface="Lora"/>
              </a:rPr>
              <a:t>MÄRKIMISVÄÄRSED HÜBRIIDRÜNNAKUD LEEDUS</a:t>
            </a:r>
            <a:endParaRPr lang="en-US" sz="8417" b="1" dirty="0">
              <a:latin typeface="Helvetica" panose="020B0604020202020204" pitchFamily="34" charset="0"/>
              <a:ea typeface="Lora"/>
              <a:cs typeface="Helvetica" panose="020B0604020202020204" pitchFamily="34" charset="0"/>
              <a:sym typeface="Lora"/>
            </a:endParaRPr>
          </a:p>
        </p:txBody>
      </p:sp>
      <p:sp>
        <p:nvSpPr>
          <p:cNvPr id="4" name="TextBox 3">
            <a:extLst>
              <a:ext uri="{FF2B5EF4-FFF2-40B4-BE49-F238E27FC236}">
                <a16:creationId xmlns:a16="http://schemas.microsoft.com/office/drawing/2014/main" id="{34F0145A-EF9F-8ED2-BA11-103519DAB984}"/>
              </a:ext>
            </a:extLst>
          </p:cNvPr>
          <p:cNvSpPr txBox="1"/>
          <p:nvPr/>
        </p:nvSpPr>
        <p:spPr>
          <a:xfrm>
            <a:off x="326572" y="2743203"/>
            <a:ext cx="8817429" cy="2723823"/>
          </a:xfrm>
          <a:prstGeom prst="rect">
            <a:avLst/>
          </a:prstGeom>
          <a:solidFill>
            <a:schemeClr val="accent2">
              <a:lumMod val="20000"/>
              <a:lumOff val="80000"/>
            </a:schemeClr>
          </a:solidFill>
        </p:spPr>
        <p:txBody>
          <a:bodyPr wrap="square" rtlCol="0">
            <a:spAutoFit/>
          </a:bodyPr>
          <a:lstStyle/>
          <a:p>
            <a:pPr algn="ctr"/>
            <a:r>
              <a:rPr lang="en-EE" sz="3600" dirty="0">
                <a:latin typeface="Grotesque" panose="020B0504020202020204" pitchFamily="34" charset="0"/>
              </a:rPr>
              <a:t>KÜBER</a:t>
            </a:r>
            <a:endParaRPr lang="en-EE" sz="2700" dirty="0">
              <a:latin typeface="Grotesque" panose="020B0504020202020204" pitchFamily="34" charset="0"/>
            </a:endParaRPr>
          </a:p>
          <a:p>
            <a:pPr marL="428625" indent="-428625">
              <a:buFont typeface="Arial" panose="020B0604020202020204" pitchFamily="34" charset="0"/>
              <a:buChar char="•"/>
            </a:pPr>
            <a:r>
              <a:rPr lang="en-EE" sz="2700" dirty="0"/>
              <a:t>DDoS rünnakud intensiivistusid pärast sanktsioone kaupade liikumisele Kalingradis 2022. aastal (Killneti poolt; sihiti lennujaamasid, riigiasutusi ning energeetika-asutusi)</a:t>
            </a:r>
          </a:p>
          <a:p>
            <a:pPr marL="428625" indent="-428625">
              <a:buFont typeface="Arial" panose="020B0604020202020204" pitchFamily="34" charset="0"/>
              <a:buChar char="•"/>
            </a:pPr>
            <a:r>
              <a:rPr lang="en-EE" sz="2700" dirty="0"/>
              <a:t>Küberrünnakud intensiivisistuvad käsikäes kriitika kasvuga Venemaa poliitika suunal</a:t>
            </a:r>
          </a:p>
        </p:txBody>
      </p:sp>
      <p:sp>
        <p:nvSpPr>
          <p:cNvPr id="5" name="TextBox 4">
            <a:extLst>
              <a:ext uri="{FF2B5EF4-FFF2-40B4-BE49-F238E27FC236}">
                <a16:creationId xmlns:a16="http://schemas.microsoft.com/office/drawing/2014/main" id="{9A418BDC-AB51-69EB-C369-AC9AAA5B7CED}"/>
              </a:ext>
            </a:extLst>
          </p:cNvPr>
          <p:cNvSpPr txBox="1"/>
          <p:nvPr/>
        </p:nvSpPr>
        <p:spPr>
          <a:xfrm>
            <a:off x="335892" y="5510401"/>
            <a:ext cx="8817429" cy="3970318"/>
          </a:xfrm>
          <a:prstGeom prst="rect">
            <a:avLst/>
          </a:prstGeom>
          <a:solidFill>
            <a:schemeClr val="bg2">
              <a:lumMod val="90000"/>
            </a:schemeClr>
          </a:solidFill>
        </p:spPr>
        <p:txBody>
          <a:bodyPr wrap="square" rtlCol="0">
            <a:spAutoFit/>
          </a:bodyPr>
          <a:lstStyle/>
          <a:p>
            <a:pPr algn="ctr"/>
            <a:r>
              <a:rPr lang="en-EE" sz="3600" dirty="0">
                <a:latin typeface="Grotesque" panose="020B0504020202020204" pitchFamily="34" charset="0"/>
              </a:rPr>
              <a:t>MAA JA ÕHK</a:t>
            </a:r>
            <a:endParaRPr lang="en-EE" sz="2700" dirty="0">
              <a:latin typeface="Grotesque" panose="020B0504020202020204" pitchFamily="34" charset="0"/>
            </a:endParaRPr>
          </a:p>
          <a:p>
            <a:pPr marL="428625" indent="-428625">
              <a:buFont typeface="Arial" panose="020B0604020202020204" pitchFamily="34" charset="0"/>
              <a:buChar char="•"/>
            </a:pPr>
            <a:r>
              <a:rPr lang="et-EE" sz="2700" dirty="0"/>
              <a:t>Valgevene ja Leedu piirikriis (alates 2021a): tuhandeid migrante tõugatakse piirile, et piiri patrullimist raskendada ja ametnikke üle koormata; tagasitõukamine toob pingeid ka Euroopas!</a:t>
            </a:r>
          </a:p>
          <a:p>
            <a:pPr marL="428625" indent="-428625">
              <a:buFont typeface="Arial" panose="020B0604020202020204" pitchFamily="34" charset="0"/>
              <a:buChar char="•"/>
            </a:pPr>
            <a:r>
              <a:rPr lang="et-EE" sz="2700" dirty="0"/>
              <a:t>Sabotaaž: IKEA laohoone süütamine ja DHLi kaudu liikunud plahvatusseadmed on seostatud GRU agentidega </a:t>
            </a:r>
          </a:p>
          <a:p>
            <a:pPr marL="428625" indent="-428625">
              <a:buFont typeface="Arial" panose="020B0604020202020204" pitchFamily="34" charset="0"/>
              <a:buChar char="•"/>
            </a:pPr>
            <a:r>
              <a:rPr lang="en-EE" sz="2700" dirty="0"/>
              <a:t>Teadmata droonid lendavad kaitsepolügoonide kohal </a:t>
            </a:r>
          </a:p>
          <a:p>
            <a:pPr marL="428625" indent="-428625">
              <a:buFont typeface="Arial" panose="020B0604020202020204" pitchFamily="34" charset="0"/>
              <a:buChar char="•"/>
            </a:pPr>
            <a:r>
              <a:rPr lang="en-EE" sz="2700" dirty="0"/>
              <a:t>Agressiivsed õhuruumi rikkumised sõjalennukite poolt </a:t>
            </a:r>
          </a:p>
        </p:txBody>
      </p:sp>
      <p:sp>
        <p:nvSpPr>
          <p:cNvPr id="6" name="TextBox 5">
            <a:extLst>
              <a:ext uri="{FF2B5EF4-FFF2-40B4-BE49-F238E27FC236}">
                <a16:creationId xmlns:a16="http://schemas.microsoft.com/office/drawing/2014/main" id="{7A624177-B64C-7372-D8A2-DA076943F8ED}"/>
              </a:ext>
            </a:extLst>
          </p:cNvPr>
          <p:cNvSpPr txBox="1"/>
          <p:nvPr/>
        </p:nvSpPr>
        <p:spPr>
          <a:xfrm>
            <a:off x="9144000" y="2743204"/>
            <a:ext cx="8808108" cy="4801314"/>
          </a:xfrm>
          <a:prstGeom prst="rect">
            <a:avLst/>
          </a:prstGeom>
          <a:solidFill>
            <a:schemeClr val="bg2">
              <a:lumMod val="90000"/>
            </a:schemeClr>
          </a:solidFill>
        </p:spPr>
        <p:txBody>
          <a:bodyPr wrap="square" rtlCol="0">
            <a:spAutoFit/>
          </a:bodyPr>
          <a:lstStyle/>
          <a:p>
            <a:pPr algn="ctr"/>
            <a:r>
              <a:rPr lang="en-EE" sz="3600" dirty="0">
                <a:latin typeface="Grotesque" panose="020B0504020202020204" pitchFamily="34" charset="0"/>
              </a:rPr>
              <a:t>KOGNITIIVNE</a:t>
            </a:r>
            <a:endParaRPr lang="en-EE" sz="2700" dirty="0">
              <a:latin typeface="Grotesque" panose="020B0504020202020204" pitchFamily="34" charset="0"/>
            </a:endParaRPr>
          </a:p>
          <a:p>
            <a:pPr marL="428625" indent="-428625">
              <a:buFont typeface="Arial" panose="020B0604020202020204" pitchFamily="34" charset="0"/>
              <a:buChar char="•"/>
            </a:pPr>
            <a:r>
              <a:rPr lang="en-EE" sz="2700" dirty="0"/>
              <a:t>Valeinfo valangud: natsid, ajalooline revisionism, Vilnius ei kuulu Leedule jmt</a:t>
            </a:r>
          </a:p>
          <a:p>
            <a:pPr marL="428625" indent="-428625">
              <a:buFont typeface="Arial" panose="020B0604020202020204" pitchFamily="34" charset="0"/>
              <a:buChar char="•"/>
            </a:pPr>
            <a:r>
              <a:rPr lang="en-EE" sz="2700" dirty="0"/>
              <a:t>Suwalki koridori sulgemise ähvardused</a:t>
            </a:r>
          </a:p>
          <a:p>
            <a:pPr marL="428625" indent="-428625">
              <a:buFont typeface="Arial" panose="020B0604020202020204" pitchFamily="34" charset="0"/>
              <a:buChar char="•"/>
            </a:pPr>
            <a:r>
              <a:rPr lang="en-EE" sz="2700" dirty="0"/>
              <a:t>Massilised meilikampaaniad alusetute pommiähvardustega lasteaedade ja koolide vastu </a:t>
            </a:r>
          </a:p>
          <a:p>
            <a:pPr marL="428625" indent="-428625">
              <a:buFont typeface="Arial" panose="020B0604020202020204" pitchFamily="34" charset="0"/>
              <a:buChar char="•"/>
            </a:pPr>
            <a:r>
              <a:rPr lang="en-EE" sz="2700" dirty="0"/>
              <a:t>Vene tänavanimede eemaldamine kui provokatsioon? </a:t>
            </a:r>
          </a:p>
          <a:p>
            <a:pPr marL="428625" indent="-428625">
              <a:buFont typeface="Arial" panose="020B0604020202020204" pitchFamily="34" charset="0"/>
              <a:buChar char="•"/>
            </a:pPr>
            <a:r>
              <a:rPr lang="en-GB" sz="2700" dirty="0"/>
              <a:t>P</a:t>
            </a:r>
            <a:r>
              <a:rPr lang="en-EE" sz="2700" dirty="0"/>
              <a:t>eamine erinevus Lätist ja Leedust: palju väiksem vene emakeelega kodanike hulk; valjuhäälne ning oponeeriv välispoliitika kui provokatsioon</a:t>
            </a:r>
          </a:p>
          <a:p>
            <a:pPr marL="428625" indent="-428625">
              <a:buFont typeface="Arial" panose="020B0604020202020204" pitchFamily="34" charset="0"/>
              <a:buChar char="•"/>
            </a:pPr>
            <a:r>
              <a:rPr lang="en-EE" sz="2700" dirty="0"/>
              <a:t>Ajaloolisele taustale rõhumine!</a:t>
            </a:r>
          </a:p>
        </p:txBody>
      </p:sp>
      <p:sp>
        <p:nvSpPr>
          <p:cNvPr id="7" name="TextBox 6">
            <a:extLst>
              <a:ext uri="{FF2B5EF4-FFF2-40B4-BE49-F238E27FC236}">
                <a16:creationId xmlns:a16="http://schemas.microsoft.com/office/drawing/2014/main" id="{A598A1AD-790C-0A51-282C-FB0C27E4921E}"/>
              </a:ext>
            </a:extLst>
          </p:cNvPr>
          <p:cNvSpPr txBox="1"/>
          <p:nvPr/>
        </p:nvSpPr>
        <p:spPr>
          <a:xfrm>
            <a:off x="9153321" y="7586453"/>
            <a:ext cx="8817428" cy="1892826"/>
          </a:xfrm>
          <a:prstGeom prst="rect">
            <a:avLst/>
          </a:prstGeom>
          <a:solidFill>
            <a:schemeClr val="accent2">
              <a:lumMod val="20000"/>
              <a:lumOff val="80000"/>
            </a:schemeClr>
          </a:solidFill>
        </p:spPr>
        <p:txBody>
          <a:bodyPr wrap="square" rtlCol="0">
            <a:spAutoFit/>
          </a:bodyPr>
          <a:lstStyle/>
          <a:p>
            <a:pPr algn="ctr"/>
            <a:r>
              <a:rPr lang="en-EE" sz="3600" dirty="0">
                <a:latin typeface="Grotesque" panose="020B0504020202020204" pitchFamily="34" charset="0"/>
              </a:rPr>
              <a:t>MERI</a:t>
            </a:r>
            <a:endParaRPr lang="en-EE" sz="2700" dirty="0">
              <a:latin typeface="Grotesque" panose="020B0504020202020204" pitchFamily="34" charset="0"/>
            </a:endParaRPr>
          </a:p>
          <a:p>
            <a:pPr marL="428625" indent="-428625">
              <a:buFont typeface="Arial" panose="020B0604020202020204" pitchFamily="34" charset="0"/>
              <a:buChar char="•"/>
            </a:pPr>
            <a:r>
              <a:rPr lang="et-EE" sz="2700" dirty="0"/>
              <a:t>GPS segamine merel ja maal </a:t>
            </a:r>
            <a:r>
              <a:rPr lang="et-EE" sz="2700" dirty="0" err="1"/>
              <a:t>Kalingradi</a:t>
            </a:r>
            <a:r>
              <a:rPr lang="et-EE" sz="2700" dirty="0"/>
              <a:t> poolt</a:t>
            </a:r>
          </a:p>
          <a:p>
            <a:pPr marL="428625" indent="-428625">
              <a:buFont typeface="Arial" panose="020B0604020202020204" pitchFamily="34" charset="0"/>
              <a:buChar char="•"/>
            </a:pPr>
            <a:r>
              <a:rPr lang="et-EE" sz="2700" dirty="0"/>
              <a:t>Vene sõjalaevade provokatsioonid Leedu majandustsoonis</a:t>
            </a:r>
          </a:p>
          <a:p>
            <a:pPr marL="428625" indent="-428625">
              <a:buFont typeface="Arial" panose="020B0604020202020204" pitchFamily="34" charset="0"/>
              <a:buChar char="•"/>
            </a:pPr>
            <a:r>
              <a:rPr lang="et-EE" sz="2700" dirty="0"/>
              <a:t>Infrastruktuuri hävitamiskatsed ja kahjud</a:t>
            </a:r>
          </a:p>
        </p:txBody>
      </p:sp>
    </p:spTree>
    <p:extLst>
      <p:ext uri="{BB962C8B-B14F-4D97-AF65-F5344CB8AC3E}">
        <p14:creationId xmlns:p14="http://schemas.microsoft.com/office/powerpoint/2010/main" val="82254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B8DC-8483-A47B-843E-DE620F61B75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6E64FA-1499-D8A6-8FDF-539268995BAD}"/>
              </a:ext>
            </a:extLst>
          </p:cNvPr>
          <p:cNvSpPr/>
          <p:nvPr/>
        </p:nvSpPr>
        <p:spPr>
          <a:xfrm rot="282963">
            <a:off x="13527671" y="222352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dpi="0" rotWithShape="1">
            <a:blip>
              <a:alphaModFix amt="87307"/>
              <a:extLst>
                <a:ext uri="{96DAC541-7B7A-43D3-8B79-37D633B846F1}">
                  <asvg:svgBlip xmlns:asvg="http://schemas.microsoft.com/office/drawing/2016/SVG/main" r:embed="rId2"/>
                </a:ext>
              </a:extLst>
            </a:blip>
            <a:srcRect/>
            <a:stretch>
              <a:fillRect/>
            </a:stretch>
          </a:blipFill>
        </p:spPr>
        <p:txBody>
          <a:bodyPr/>
          <a:lstStyle/>
          <a:p>
            <a:endParaRPr lang="en-EE"/>
          </a:p>
        </p:txBody>
      </p:sp>
      <p:sp>
        <p:nvSpPr>
          <p:cNvPr id="3" name="Freeform 3">
            <a:extLst>
              <a:ext uri="{FF2B5EF4-FFF2-40B4-BE49-F238E27FC236}">
                <a16:creationId xmlns:a16="http://schemas.microsoft.com/office/drawing/2014/main" id="{8B1EF458-4D61-F33E-6A69-E0C6AD150D77}"/>
              </a:ext>
            </a:extLst>
          </p:cNvPr>
          <p:cNvSpPr/>
          <p:nvPr/>
        </p:nvSpPr>
        <p:spPr>
          <a:xfrm rot="7271333">
            <a:off x="7638165" y="-125059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4" name="Freeform 4">
            <a:extLst>
              <a:ext uri="{FF2B5EF4-FFF2-40B4-BE49-F238E27FC236}">
                <a16:creationId xmlns:a16="http://schemas.microsoft.com/office/drawing/2014/main" id="{1DF12A61-7D8D-29F5-E4AA-EC36DE479247}"/>
              </a:ext>
            </a:extLst>
          </p:cNvPr>
          <p:cNvSpPr/>
          <p:nvPr/>
        </p:nvSpPr>
        <p:spPr>
          <a:xfrm rot="7105270">
            <a:off x="9898439" y="463414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dpi="0" rotWithShape="1">
            <a:blip>
              <a:alphaModFix amt="48269"/>
              <a:extLst>
                <a:ext uri="{96DAC541-7B7A-43D3-8B79-37D633B846F1}">
                  <asvg:svgBlip xmlns:asvg="http://schemas.microsoft.com/office/drawing/2016/SVG/main" r:embed="rId2"/>
                </a:ext>
              </a:extLst>
            </a:blip>
            <a:srcRect/>
            <a:stretch>
              <a:fillRect/>
            </a:stretch>
          </a:blipFill>
        </p:spPr>
        <p:txBody>
          <a:bodyPr/>
          <a:lstStyle/>
          <a:p>
            <a:endParaRPr lang="en-EE"/>
          </a:p>
        </p:txBody>
      </p:sp>
      <p:sp>
        <p:nvSpPr>
          <p:cNvPr id="5" name="TextBox 5">
            <a:extLst>
              <a:ext uri="{FF2B5EF4-FFF2-40B4-BE49-F238E27FC236}">
                <a16:creationId xmlns:a16="http://schemas.microsoft.com/office/drawing/2014/main" id="{CEECDE89-CACB-DC5B-0EDB-2377EF4C4D6E}"/>
              </a:ext>
            </a:extLst>
          </p:cNvPr>
          <p:cNvSpPr txBox="1"/>
          <p:nvPr/>
        </p:nvSpPr>
        <p:spPr>
          <a:xfrm>
            <a:off x="1028700" y="2899415"/>
            <a:ext cx="16954500" cy="5809732"/>
          </a:xfrm>
          <a:prstGeom prst="rect">
            <a:avLst/>
          </a:prstGeom>
        </p:spPr>
        <p:txBody>
          <a:bodyPr wrap="square" lIns="0" tIns="0" rIns="0" bIns="0" rtlCol="0" anchor="t">
            <a:spAutoFit/>
          </a:bodyPr>
          <a:lstStyle/>
          <a:p>
            <a:pPr marL="342900" indent="-342900" algn="l">
              <a:lnSpc>
                <a:spcPct val="150000"/>
              </a:lnSpc>
              <a:buFont typeface="Arial" panose="020B0604020202020204" pitchFamily="34" charset="0"/>
              <a:buChar char="•"/>
            </a:pPr>
            <a:r>
              <a:rPr lang="en-US" sz="3200" b="1" spc="61" dirty="0" err="1">
                <a:solidFill>
                  <a:srgbClr val="000000"/>
                </a:solidFill>
                <a:latin typeface="Verdana Pro" panose="020B0604030504040204" pitchFamily="34" charset="0"/>
                <a:ea typeface="Montserrat"/>
                <a:cs typeface="Montserrat"/>
                <a:sym typeface="Montserrat"/>
              </a:rPr>
              <a:t>Inforuumi</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süsteemsed</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nõrkused</a:t>
            </a:r>
            <a:endParaRPr lang="en-US" sz="3200" b="1" spc="61" dirty="0">
              <a:solidFill>
                <a:srgbClr val="000000"/>
              </a:solidFill>
              <a:latin typeface="Verdana Pro" panose="020B0604030504040204" pitchFamily="34" charset="0"/>
              <a:ea typeface="Montserrat"/>
              <a:cs typeface="Montserrat"/>
              <a:sym typeface="Montserrat"/>
            </a:endParaRPr>
          </a:p>
          <a:p>
            <a:pPr marL="342900" indent="-342900" algn="l">
              <a:lnSpc>
                <a:spcPct val="150000"/>
              </a:lnSpc>
              <a:buFont typeface="Arial" panose="020B0604020202020204" pitchFamily="34" charset="0"/>
              <a:buChar char="•"/>
            </a:pPr>
            <a:r>
              <a:rPr lang="en-US" sz="3200" b="1" spc="61" dirty="0" err="1">
                <a:solidFill>
                  <a:srgbClr val="000000"/>
                </a:solidFill>
                <a:latin typeface="Verdana Pro" panose="020B0604030504040204" pitchFamily="34" charset="0"/>
                <a:ea typeface="Montserrat"/>
                <a:cs typeface="Montserrat"/>
                <a:sym typeface="Montserrat"/>
              </a:rPr>
              <a:t>Inimene</a:t>
            </a:r>
            <a:r>
              <a:rPr lang="en-US" sz="3200" b="1" spc="61" dirty="0">
                <a:solidFill>
                  <a:srgbClr val="000000"/>
                </a:solidFill>
                <a:latin typeface="Verdana Pro" panose="020B0604030504040204" pitchFamily="34" charset="0"/>
                <a:ea typeface="Montserrat"/>
                <a:cs typeface="Montserrat"/>
                <a:sym typeface="Montserrat"/>
              </a:rPr>
              <a:t> ja </a:t>
            </a:r>
            <a:r>
              <a:rPr lang="en-US" sz="3200" b="1" spc="61" dirty="0" err="1">
                <a:solidFill>
                  <a:srgbClr val="000000"/>
                </a:solidFill>
                <a:latin typeface="Verdana Pro" panose="020B0604030504040204" pitchFamily="34" charset="0"/>
                <a:ea typeface="Montserrat"/>
                <a:cs typeface="Montserrat"/>
                <a:sym typeface="Montserrat"/>
              </a:rPr>
              <a:t>algoritmistunud</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inforuum</a:t>
            </a:r>
            <a:endParaRPr lang="en-US" sz="3200" b="1" spc="61" dirty="0">
              <a:solidFill>
                <a:srgbClr val="000000"/>
              </a:solidFill>
              <a:latin typeface="Verdana Pro" panose="020B0604030504040204" pitchFamily="34" charset="0"/>
              <a:ea typeface="Montserrat"/>
              <a:cs typeface="Montserrat"/>
              <a:sym typeface="Montserrat"/>
            </a:endParaRPr>
          </a:p>
          <a:p>
            <a:pPr marL="342900" indent="-342900" algn="l">
              <a:lnSpc>
                <a:spcPct val="150000"/>
              </a:lnSpc>
              <a:buFont typeface="Arial" panose="020B0604020202020204" pitchFamily="34" charset="0"/>
              <a:buChar char="•"/>
            </a:pPr>
            <a:r>
              <a:rPr lang="en-US" sz="3200" b="1" spc="61" dirty="0" err="1">
                <a:solidFill>
                  <a:srgbClr val="000000"/>
                </a:solidFill>
                <a:latin typeface="Verdana Pro" panose="020B0604030504040204" pitchFamily="34" charset="0"/>
                <a:ea typeface="Montserrat"/>
                <a:cs typeface="Montserrat"/>
                <a:sym typeface="Montserrat"/>
              </a:rPr>
              <a:t>Välismaine</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mõjutustegevus</a:t>
            </a:r>
            <a:r>
              <a:rPr lang="en-US" sz="3200" b="1" spc="61" dirty="0">
                <a:solidFill>
                  <a:srgbClr val="000000"/>
                </a:solidFill>
                <a:latin typeface="Verdana Pro" panose="020B0604030504040204" pitchFamily="34" charset="0"/>
                <a:ea typeface="Montserrat"/>
                <a:cs typeface="Montserrat"/>
                <a:sym typeface="Montserrat"/>
              </a:rPr>
              <a:t>: mis, </a:t>
            </a:r>
            <a:r>
              <a:rPr lang="en-US" sz="3200" b="1" spc="61" dirty="0" err="1">
                <a:solidFill>
                  <a:srgbClr val="000000"/>
                </a:solidFill>
                <a:latin typeface="Verdana Pro" panose="020B0604030504040204" pitchFamily="34" charset="0"/>
                <a:ea typeface="Montserrat"/>
                <a:cs typeface="Montserrat"/>
                <a:sym typeface="Montserrat"/>
              </a:rPr>
              <a:t>miks</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kuidas</a:t>
            </a:r>
            <a:endParaRPr lang="en-US" sz="3200" b="1" spc="61" dirty="0">
              <a:solidFill>
                <a:srgbClr val="000000"/>
              </a:solidFill>
              <a:latin typeface="Verdana Pro" panose="020B0604030504040204" pitchFamily="34" charset="0"/>
              <a:ea typeface="Montserrat"/>
              <a:cs typeface="Montserrat"/>
              <a:sym typeface="Montserrat"/>
            </a:endParaRPr>
          </a:p>
          <a:p>
            <a:pPr marL="342900" indent="-342900" algn="l">
              <a:lnSpc>
                <a:spcPct val="150000"/>
              </a:lnSpc>
              <a:buFont typeface="Arial" panose="020B0604020202020204" pitchFamily="34" charset="0"/>
              <a:buChar char="•"/>
            </a:pPr>
            <a:r>
              <a:rPr lang="en-US" sz="3200" b="1" spc="61" dirty="0" err="1">
                <a:solidFill>
                  <a:srgbClr val="000000"/>
                </a:solidFill>
                <a:latin typeface="Verdana Pro" panose="020B0604030504040204" pitchFamily="34" charset="0"/>
                <a:ea typeface="Montserrat"/>
                <a:cs typeface="Montserrat"/>
                <a:sym typeface="Montserrat"/>
              </a:rPr>
              <a:t>Tehisintellekti</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võimendus</a:t>
            </a:r>
            <a:endParaRPr lang="en-US" sz="3200" b="1" spc="61" dirty="0">
              <a:solidFill>
                <a:srgbClr val="000000"/>
              </a:solidFill>
              <a:latin typeface="Verdana Pro" panose="020B0604030504040204" pitchFamily="34" charset="0"/>
              <a:ea typeface="Montserrat"/>
              <a:cs typeface="Montserrat"/>
              <a:sym typeface="Montserrat"/>
            </a:endParaRPr>
          </a:p>
          <a:p>
            <a:pPr marL="342900" indent="-342900" algn="l">
              <a:lnSpc>
                <a:spcPct val="150000"/>
              </a:lnSpc>
              <a:buFont typeface="Arial" panose="020B0604020202020204" pitchFamily="34" charset="0"/>
              <a:buChar char="•"/>
            </a:pPr>
            <a:r>
              <a:rPr lang="en-US" sz="3200" b="1" spc="61" dirty="0" err="1">
                <a:solidFill>
                  <a:srgbClr val="000000"/>
                </a:solidFill>
                <a:latin typeface="Verdana Pro" panose="020B0604030504040204" pitchFamily="34" charset="0"/>
                <a:ea typeface="Montserrat"/>
                <a:cs typeface="Montserrat"/>
                <a:sym typeface="Montserrat"/>
              </a:rPr>
              <a:t>Hübriidsõda</a:t>
            </a:r>
            <a:r>
              <a:rPr lang="en-US" sz="3200" b="1" spc="61" dirty="0">
                <a:solidFill>
                  <a:srgbClr val="000000"/>
                </a:solidFill>
                <a:latin typeface="Verdana Pro" panose="020B0604030504040204" pitchFamily="34" charset="0"/>
                <a:ea typeface="Montserrat"/>
                <a:cs typeface="Montserrat"/>
                <a:sym typeface="Montserrat"/>
              </a:rPr>
              <a:t> ja </a:t>
            </a:r>
            <a:r>
              <a:rPr lang="en-US" sz="3200" b="1" spc="61" dirty="0" err="1">
                <a:solidFill>
                  <a:srgbClr val="000000"/>
                </a:solidFill>
                <a:latin typeface="Verdana Pro" panose="020B0604030504040204" pitchFamily="34" charset="0"/>
                <a:ea typeface="Montserrat"/>
                <a:cs typeface="Montserrat"/>
                <a:sym typeface="Montserrat"/>
              </a:rPr>
              <a:t>viimaste</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aastate</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tähelepanuväärseimad</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hübriidintsidendid</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Baltikumis</a:t>
            </a:r>
            <a:endParaRPr lang="en-US" sz="3200" b="1" spc="61" dirty="0">
              <a:solidFill>
                <a:srgbClr val="000000"/>
              </a:solidFill>
              <a:latin typeface="Verdana Pro" panose="020B0604030504040204" pitchFamily="34" charset="0"/>
              <a:ea typeface="Montserrat"/>
              <a:cs typeface="Montserrat"/>
              <a:sym typeface="Montserrat"/>
            </a:endParaRPr>
          </a:p>
          <a:p>
            <a:pPr marL="342900" indent="-342900" algn="l">
              <a:lnSpc>
                <a:spcPct val="150000"/>
              </a:lnSpc>
              <a:buFont typeface="Arial" panose="020B0604020202020204" pitchFamily="34" charset="0"/>
              <a:buChar char="•"/>
            </a:pPr>
            <a:r>
              <a:rPr lang="en-US" sz="3200" b="1" spc="61" dirty="0">
                <a:solidFill>
                  <a:srgbClr val="000000"/>
                </a:solidFill>
                <a:latin typeface="Verdana Pro" panose="020B0604030504040204" pitchFamily="34" charset="0"/>
                <a:ea typeface="Montserrat"/>
                <a:cs typeface="Montserrat"/>
                <a:sym typeface="Montserrat"/>
              </a:rPr>
              <a:t>Halli ala </a:t>
            </a:r>
            <a:r>
              <a:rPr lang="en-US" sz="3200" b="1" spc="61" dirty="0" err="1">
                <a:solidFill>
                  <a:srgbClr val="000000"/>
                </a:solidFill>
                <a:latin typeface="Verdana Pro" panose="020B0604030504040204" pitchFamily="34" charset="0"/>
                <a:ea typeface="Montserrat"/>
                <a:cs typeface="Montserrat"/>
                <a:sym typeface="Montserrat"/>
              </a:rPr>
              <a:t>mõjustamine</a:t>
            </a:r>
            <a:r>
              <a:rPr lang="en-US" sz="3200" b="1" spc="61" dirty="0">
                <a:solidFill>
                  <a:srgbClr val="000000"/>
                </a:solidFill>
                <a:latin typeface="Verdana Pro" panose="020B0604030504040204" pitchFamily="34" charset="0"/>
                <a:ea typeface="Montserrat"/>
                <a:cs typeface="Montserrat"/>
                <a:sym typeface="Montserrat"/>
              </a:rPr>
              <a:t> ja </a:t>
            </a:r>
            <a:r>
              <a:rPr lang="en-US" sz="3200" b="1" spc="61" dirty="0" err="1">
                <a:solidFill>
                  <a:srgbClr val="000000"/>
                </a:solidFill>
                <a:latin typeface="Verdana Pro" panose="020B0604030504040204" pitchFamily="34" charset="0"/>
                <a:ea typeface="Montserrat"/>
                <a:cs typeface="Montserrat"/>
                <a:sym typeface="Montserrat"/>
              </a:rPr>
              <a:t>koolidelt</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legitiimsuse</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otsimine</a:t>
            </a:r>
            <a:endParaRPr lang="en-US" sz="3200" b="1" spc="61" dirty="0">
              <a:solidFill>
                <a:srgbClr val="000000"/>
              </a:solidFill>
              <a:latin typeface="Verdana Pro" panose="020B0604030504040204" pitchFamily="34" charset="0"/>
              <a:ea typeface="Montserrat"/>
              <a:cs typeface="Montserrat"/>
              <a:sym typeface="Montserrat"/>
            </a:endParaRPr>
          </a:p>
          <a:p>
            <a:pPr marL="342900" indent="-342900" algn="l">
              <a:lnSpc>
                <a:spcPct val="150000"/>
              </a:lnSpc>
              <a:buFont typeface="Arial" panose="020B0604020202020204" pitchFamily="34" charset="0"/>
              <a:buChar char="•"/>
            </a:pPr>
            <a:r>
              <a:rPr lang="en-US" sz="3200" b="1" spc="61" dirty="0" err="1">
                <a:solidFill>
                  <a:srgbClr val="000000"/>
                </a:solidFill>
                <a:latin typeface="Verdana Pro" panose="020B0604030504040204" pitchFamily="34" charset="0"/>
                <a:ea typeface="Montserrat"/>
                <a:cs typeface="Montserrat"/>
                <a:sym typeface="Montserrat"/>
              </a:rPr>
              <a:t>Kuidas</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riigi</a:t>
            </a:r>
            <a:r>
              <a:rPr lang="en-US" sz="3200" b="1" spc="61" dirty="0">
                <a:solidFill>
                  <a:srgbClr val="000000"/>
                </a:solidFill>
                <a:latin typeface="Verdana Pro" panose="020B0604030504040204" pitchFamily="34" charset="0"/>
                <a:ea typeface="Montserrat"/>
                <a:cs typeface="Montserrat"/>
                <a:sym typeface="Montserrat"/>
              </a:rPr>
              <a:t> ja EU </a:t>
            </a:r>
            <a:r>
              <a:rPr lang="en-US" sz="3200" b="1" spc="61" dirty="0" err="1">
                <a:solidFill>
                  <a:srgbClr val="000000"/>
                </a:solidFill>
                <a:latin typeface="Verdana Pro" panose="020B0604030504040204" pitchFamily="34" charset="0"/>
                <a:ea typeface="Montserrat"/>
                <a:cs typeface="Montserrat"/>
                <a:sym typeface="Montserrat"/>
              </a:rPr>
              <a:t>tasandil</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infohäirete</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tagajärgi</a:t>
            </a:r>
            <a:r>
              <a:rPr lang="en-US" sz="3200" b="1" spc="61" dirty="0">
                <a:solidFill>
                  <a:srgbClr val="000000"/>
                </a:solidFill>
                <a:latin typeface="Verdana Pro" panose="020B0604030504040204" pitchFamily="34" charset="0"/>
                <a:ea typeface="Montserrat"/>
                <a:cs typeface="Montserrat"/>
                <a:sym typeface="Montserrat"/>
              </a:rPr>
              <a:t> </a:t>
            </a:r>
            <a:r>
              <a:rPr lang="en-US" sz="3200" b="1" spc="61" dirty="0" err="1">
                <a:solidFill>
                  <a:srgbClr val="000000"/>
                </a:solidFill>
                <a:latin typeface="Verdana Pro" panose="020B0604030504040204" pitchFamily="34" charset="0"/>
                <a:ea typeface="Montserrat"/>
                <a:cs typeface="Montserrat"/>
                <a:sym typeface="Montserrat"/>
              </a:rPr>
              <a:t>tasakaalustatakse</a:t>
            </a:r>
            <a:r>
              <a:rPr lang="en-US" sz="3200" b="1" spc="61" dirty="0">
                <a:solidFill>
                  <a:srgbClr val="000000"/>
                </a:solidFill>
                <a:latin typeface="Verdana Pro" panose="020B0604030504040204" pitchFamily="34" charset="0"/>
                <a:ea typeface="Montserrat"/>
                <a:cs typeface="Montserrat"/>
                <a:sym typeface="Montserrat"/>
              </a:rPr>
              <a:t>?</a:t>
            </a:r>
          </a:p>
        </p:txBody>
      </p:sp>
      <p:sp>
        <p:nvSpPr>
          <p:cNvPr id="6" name="TextBox 6">
            <a:extLst>
              <a:ext uri="{FF2B5EF4-FFF2-40B4-BE49-F238E27FC236}">
                <a16:creationId xmlns:a16="http://schemas.microsoft.com/office/drawing/2014/main" id="{7A750B4B-0BD3-7415-7997-8904CEB47D2F}"/>
              </a:ext>
            </a:extLst>
          </p:cNvPr>
          <p:cNvSpPr txBox="1"/>
          <p:nvPr/>
        </p:nvSpPr>
        <p:spPr>
          <a:xfrm>
            <a:off x="1019175" y="1653119"/>
            <a:ext cx="8676391" cy="731547"/>
          </a:xfrm>
          <a:prstGeom prst="rect">
            <a:avLst/>
          </a:prstGeom>
        </p:spPr>
        <p:txBody>
          <a:bodyPr lIns="0" tIns="0" rIns="0" bIns="0" rtlCol="0" anchor="t">
            <a:spAutoFit/>
          </a:bodyPr>
          <a:lstStyle/>
          <a:p>
            <a:pPr algn="l">
              <a:lnSpc>
                <a:spcPts val="4983"/>
              </a:lnSpc>
            </a:pPr>
            <a:r>
              <a:rPr lang="en-US" sz="7200" b="1" spc="63" dirty="0" err="1">
                <a:solidFill>
                  <a:srgbClr val="000000"/>
                </a:solidFill>
                <a:latin typeface="Montserrat Heavy"/>
                <a:ea typeface="Montserrat Heavy"/>
                <a:cs typeface="Montserrat Heavy"/>
                <a:sym typeface="Montserrat Heavy"/>
              </a:rPr>
              <a:t>Täna</a:t>
            </a:r>
            <a:r>
              <a:rPr lang="en-US" sz="7200" b="1" spc="63" dirty="0">
                <a:solidFill>
                  <a:srgbClr val="000000"/>
                </a:solidFill>
                <a:latin typeface="Montserrat Heavy"/>
                <a:ea typeface="Montserrat Heavy"/>
                <a:cs typeface="Montserrat Heavy"/>
                <a:sym typeface="Montserrat Heavy"/>
              </a:rPr>
              <a:t> </a:t>
            </a:r>
            <a:r>
              <a:rPr lang="en-US" sz="7200" b="1" spc="63" dirty="0" err="1">
                <a:solidFill>
                  <a:srgbClr val="000000"/>
                </a:solidFill>
                <a:latin typeface="Montserrat Heavy"/>
                <a:ea typeface="Montserrat Heavy"/>
                <a:cs typeface="Montserrat Heavy"/>
                <a:sym typeface="Montserrat Heavy"/>
              </a:rPr>
              <a:t>plaanis</a:t>
            </a:r>
            <a:endParaRPr lang="en-US" sz="7200" b="1" spc="63" dirty="0">
              <a:solidFill>
                <a:srgbClr val="000000"/>
              </a:solidFill>
              <a:latin typeface="Montserrat Heavy"/>
              <a:ea typeface="Montserrat Heavy"/>
              <a:cs typeface="Montserrat Heavy"/>
              <a:sym typeface="Montserrat Heavy"/>
            </a:endParaRPr>
          </a:p>
        </p:txBody>
      </p:sp>
      <p:grpSp>
        <p:nvGrpSpPr>
          <p:cNvPr id="11" name="Group 11">
            <a:extLst>
              <a:ext uri="{FF2B5EF4-FFF2-40B4-BE49-F238E27FC236}">
                <a16:creationId xmlns:a16="http://schemas.microsoft.com/office/drawing/2014/main" id="{97A0E0A4-0E2D-C2B2-789B-306A506EEDE3}"/>
              </a:ext>
            </a:extLst>
          </p:cNvPr>
          <p:cNvGrpSpPr/>
          <p:nvPr/>
        </p:nvGrpSpPr>
        <p:grpSpPr>
          <a:xfrm>
            <a:off x="12118568" y="9469034"/>
            <a:ext cx="5864632" cy="551266"/>
            <a:chOff x="0" y="0"/>
            <a:chExt cx="5843292" cy="735021"/>
          </a:xfrm>
        </p:grpSpPr>
        <p:grpSp>
          <p:nvGrpSpPr>
            <p:cNvPr id="12" name="Group 12">
              <a:extLst>
                <a:ext uri="{FF2B5EF4-FFF2-40B4-BE49-F238E27FC236}">
                  <a16:creationId xmlns:a16="http://schemas.microsoft.com/office/drawing/2014/main" id="{6BCFB5CF-D587-0699-E60E-0BDF3A83FC30}"/>
                </a:ext>
              </a:extLst>
            </p:cNvPr>
            <p:cNvGrpSpPr/>
            <p:nvPr/>
          </p:nvGrpSpPr>
          <p:grpSpPr>
            <a:xfrm>
              <a:off x="0" y="0"/>
              <a:ext cx="5843292" cy="410508"/>
              <a:chOff x="0" y="0"/>
              <a:chExt cx="8134907" cy="571500"/>
            </a:xfrm>
          </p:grpSpPr>
          <p:sp>
            <p:nvSpPr>
              <p:cNvPr id="13" name="Freeform 13">
                <a:extLst>
                  <a:ext uri="{FF2B5EF4-FFF2-40B4-BE49-F238E27FC236}">
                    <a16:creationId xmlns:a16="http://schemas.microsoft.com/office/drawing/2014/main" id="{622C612B-00A2-4BA9-7ED5-130924207FBD}"/>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14" name="TextBox 14">
              <a:extLst>
                <a:ext uri="{FF2B5EF4-FFF2-40B4-BE49-F238E27FC236}">
                  <a16:creationId xmlns:a16="http://schemas.microsoft.com/office/drawing/2014/main" id="{FF2179B2-CB8B-63DF-66D7-E430A93260BA}"/>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Tree>
    <p:extLst>
      <p:ext uri="{BB962C8B-B14F-4D97-AF65-F5344CB8AC3E}">
        <p14:creationId xmlns:p14="http://schemas.microsoft.com/office/powerpoint/2010/main" val="3653693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0;p40">
            <a:extLst>
              <a:ext uri="{FF2B5EF4-FFF2-40B4-BE49-F238E27FC236}">
                <a16:creationId xmlns:a16="http://schemas.microsoft.com/office/drawing/2014/main" id="{E864EA83-28E6-C868-6100-5A9BB4ABC076}"/>
              </a:ext>
            </a:extLst>
          </p:cNvPr>
          <p:cNvSpPr txBox="1">
            <a:spLocks/>
          </p:cNvSpPr>
          <p:nvPr/>
        </p:nvSpPr>
        <p:spPr>
          <a:xfrm>
            <a:off x="933694" y="459426"/>
            <a:ext cx="16491860" cy="2883849"/>
          </a:xfrm>
          <a:prstGeom prst="rect">
            <a:avLst/>
          </a:prstGeom>
          <a:solidFill>
            <a:srgbClr val="A890FF"/>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RPr lang="en-US"/>
            </a:defPPr>
            <a:lvl1pPr marL="0" marR="0" lvl="0" algn="l" defTabSz="609539" rtl="0" eaLnBrk="1" latinLnBrk="0" hangingPunct="1">
              <a:lnSpc>
                <a:spcPct val="90000"/>
              </a:lnSpc>
              <a:spcBef>
                <a:spcPts val="0"/>
              </a:spcBef>
              <a:spcAft>
                <a:spcPts val="0"/>
              </a:spcAft>
              <a:buClr>
                <a:schemeClr val="dk1"/>
              </a:buClr>
              <a:buSzPts val="6000"/>
              <a:buFont typeface="Calibri"/>
              <a:buNone/>
              <a:defRPr sz="1200" b="0" i="0" u="none" strike="noStrike" kern="1200" cap="none">
                <a:solidFill>
                  <a:schemeClr val="tx1"/>
                </a:solidFill>
                <a:latin typeface="+mn-lt"/>
                <a:ea typeface="+mn-ea"/>
                <a:cs typeface="+mn-cs"/>
                <a:sym typeface="Helvetica Neue"/>
              </a:defRPr>
            </a:lvl1pPr>
            <a:lvl2pPr marL="304770" marR="0" lvl="1"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2pPr>
            <a:lvl3pPr marL="609539" marR="0" lvl="2"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3pPr>
            <a:lvl4pPr marL="914309" marR="0" lvl="3"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4pPr>
            <a:lvl5pPr marL="1219078" marR="0" lvl="4"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5pPr>
            <a:lvl6pPr marL="1523848" marR="0" lvl="5"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6pPr>
            <a:lvl7pPr marL="1828617" marR="0" lvl="6"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7pPr>
            <a:lvl8pPr marL="2133387" marR="0" lvl="7"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8pPr>
            <a:lvl9pPr marL="2438156" marR="0" lvl="8" algn="l" defTabSz="609539" rtl="0" eaLnBrk="1" latinLnBrk="0" hangingPunct="1">
              <a:lnSpc>
                <a:spcPct val="100000"/>
              </a:lnSpc>
              <a:spcBef>
                <a:spcPts val="0"/>
              </a:spcBef>
              <a:spcAft>
                <a:spcPts val="0"/>
              </a:spcAft>
              <a:buClr>
                <a:srgbClr val="000000"/>
              </a:buClr>
              <a:buSzPts val="1500"/>
              <a:buFont typeface="Arial"/>
              <a:buNone/>
              <a:defRPr sz="1200" b="0" i="0" u="none" strike="noStrike" kern="1200" cap="none">
                <a:solidFill>
                  <a:schemeClr val="tx1"/>
                </a:solidFill>
                <a:latin typeface="+mn-lt"/>
                <a:ea typeface="+mn-ea"/>
                <a:cs typeface="+mn-cs"/>
                <a:sym typeface="Arial"/>
              </a:defRPr>
            </a:lvl9pPr>
          </a:lstStyle>
          <a:p>
            <a:pPr marL="101606" algn="ctr">
              <a:buSzPts val="2800"/>
            </a:pPr>
            <a:r>
              <a:rPr lang="en-GB" sz="6600" b="1" dirty="0" err="1">
                <a:latin typeface="Verdana Pro" panose="020B0604030504040204" pitchFamily="34" charset="0"/>
                <a:cs typeface="Rubik" panose="020B0604020202020204" charset="-79"/>
              </a:rPr>
              <a:t>Mitteautentne</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koordineeritud</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mõjutustegevus</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kui</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ärimudel</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ja</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hübriidsõja</a:t>
            </a:r>
            <a:r>
              <a:rPr lang="en-GB" sz="6600" b="1" dirty="0">
                <a:latin typeface="Verdana Pro" panose="020B0604030504040204" pitchFamily="34" charset="0"/>
                <a:cs typeface="Rubik" panose="020B0604020202020204" charset="-79"/>
              </a:rPr>
              <a:t> </a:t>
            </a:r>
            <a:r>
              <a:rPr lang="en-GB" sz="6600" b="1" dirty="0" err="1">
                <a:latin typeface="Verdana Pro" panose="020B0604030504040204" pitchFamily="34" charset="0"/>
                <a:cs typeface="Rubik" panose="020B0604020202020204" charset="-79"/>
              </a:rPr>
              <a:t>tööriist</a:t>
            </a:r>
            <a:endParaRPr lang="en-GB" sz="6600" b="1" dirty="0">
              <a:latin typeface="Verdana Pro" panose="020B0604030504040204" pitchFamily="34" charset="0"/>
              <a:cs typeface="Rubik" panose="020B0604020202020204" charset="-79"/>
            </a:endParaRPr>
          </a:p>
        </p:txBody>
      </p:sp>
      <p:pic>
        <p:nvPicPr>
          <p:cNvPr id="5" name="Google Shape;5268;p538">
            <a:extLst>
              <a:ext uri="{FF2B5EF4-FFF2-40B4-BE49-F238E27FC236}">
                <a16:creationId xmlns:a16="http://schemas.microsoft.com/office/drawing/2014/main" id="{79E98C9A-DCEE-AFCB-49D9-54C18E664CA7}"/>
              </a:ext>
            </a:extLst>
          </p:cNvPr>
          <p:cNvPicPr preferRelativeResize="0"/>
          <p:nvPr/>
        </p:nvPicPr>
        <p:blipFill rotWithShape="1">
          <a:blip r:embed="rId2">
            <a:alphaModFix/>
          </a:blip>
          <a:srcRect/>
          <a:stretch/>
        </p:blipFill>
        <p:spPr>
          <a:xfrm>
            <a:off x="27413" y="6692789"/>
            <a:ext cx="6177764" cy="6197349"/>
          </a:xfrm>
          <a:prstGeom prst="rect">
            <a:avLst/>
          </a:prstGeom>
          <a:noFill/>
          <a:ln>
            <a:noFill/>
          </a:ln>
        </p:spPr>
      </p:pic>
      <p:pic>
        <p:nvPicPr>
          <p:cNvPr id="6" name="Google Shape;5270;p538">
            <a:extLst>
              <a:ext uri="{FF2B5EF4-FFF2-40B4-BE49-F238E27FC236}">
                <a16:creationId xmlns:a16="http://schemas.microsoft.com/office/drawing/2014/main" id="{C77031D8-55BF-E568-1E1D-D95C24A61270}"/>
              </a:ext>
            </a:extLst>
          </p:cNvPr>
          <p:cNvPicPr preferRelativeResize="0"/>
          <p:nvPr/>
        </p:nvPicPr>
        <p:blipFill rotWithShape="1">
          <a:blip r:embed="rId3">
            <a:alphaModFix/>
          </a:blip>
          <a:srcRect/>
          <a:stretch/>
        </p:blipFill>
        <p:spPr>
          <a:xfrm>
            <a:off x="10848254" y="3594212"/>
            <a:ext cx="7192097" cy="5144936"/>
          </a:xfrm>
          <a:prstGeom prst="rect">
            <a:avLst/>
          </a:prstGeom>
          <a:noFill/>
          <a:ln>
            <a:noFill/>
          </a:ln>
        </p:spPr>
      </p:pic>
      <p:pic>
        <p:nvPicPr>
          <p:cNvPr id="7" name="Google Shape;5269;p538">
            <a:extLst>
              <a:ext uri="{FF2B5EF4-FFF2-40B4-BE49-F238E27FC236}">
                <a16:creationId xmlns:a16="http://schemas.microsoft.com/office/drawing/2014/main" id="{68788D6F-77B1-9639-E8DA-2FE36156F894}"/>
              </a:ext>
            </a:extLst>
          </p:cNvPr>
          <p:cNvPicPr preferRelativeResize="0"/>
          <p:nvPr/>
        </p:nvPicPr>
        <p:blipFill rotWithShape="1">
          <a:blip r:embed="rId4">
            <a:alphaModFix/>
          </a:blip>
          <a:srcRect/>
          <a:stretch/>
        </p:blipFill>
        <p:spPr>
          <a:xfrm>
            <a:off x="6240065" y="6692789"/>
            <a:ext cx="8450162" cy="6797394"/>
          </a:xfrm>
          <a:prstGeom prst="rect">
            <a:avLst/>
          </a:prstGeom>
          <a:noFill/>
          <a:ln>
            <a:noFill/>
          </a:ln>
        </p:spPr>
      </p:pic>
      <p:pic>
        <p:nvPicPr>
          <p:cNvPr id="8" name="Google Shape;5271;p538">
            <a:extLst>
              <a:ext uri="{FF2B5EF4-FFF2-40B4-BE49-F238E27FC236}">
                <a16:creationId xmlns:a16="http://schemas.microsoft.com/office/drawing/2014/main" id="{0D9BDC2F-45D4-FA8F-CC21-6803F7925931}"/>
              </a:ext>
            </a:extLst>
          </p:cNvPr>
          <p:cNvPicPr preferRelativeResize="0"/>
          <p:nvPr/>
        </p:nvPicPr>
        <p:blipFill rotWithShape="1">
          <a:blip r:embed="rId5">
            <a:alphaModFix/>
          </a:blip>
          <a:srcRect/>
          <a:stretch/>
        </p:blipFill>
        <p:spPr>
          <a:xfrm>
            <a:off x="1" y="3359701"/>
            <a:ext cx="9548636" cy="3206633"/>
          </a:xfrm>
          <a:prstGeom prst="rect">
            <a:avLst/>
          </a:prstGeom>
          <a:noFill/>
          <a:ln>
            <a:noFill/>
          </a:ln>
        </p:spPr>
      </p:pic>
    </p:spTree>
    <p:extLst>
      <p:ext uri="{BB962C8B-B14F-4D97-AF65-F5344CB8AC3E}">
        <p14:creationId xmlns:p14="http://schemas.microsoft.com/office/powerpoint/2010/main" val="3121035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8E54425-AD85-1E14-5A44-E0E6834F05B2}"/>
              </a:ext>
            </a:extLst>
          </p:cNvPr>
          <p:cNvSpPr txBox="1">
            <a:spLocks/>
          </p:cNvSpPr>
          <p:nvPr/>
        </p:nvSpPr>
        <p:spPr>
          <a:xfrm>
            <a:off x="7010400" y="0"/>
            <a:ext cx="11277600" cy="10287000"/>
          </a:xfrm>
          <a:prstGeom prst="rect">
            <a:avLst/>
          </a:prstGeom>
          <a:solidFill>
            <a:srgbClr val="A890FF"/>
          </a:solid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t-EE" sz="3200" b="1" dirty="0">
                <a:latin typeface="Verdana Pro" panose="020B0604030504040204" pitchFamily="34" charset="0"/>
              </a:rPr>
              <a:t>Demokraatlikud </a:t>
            </a:r>
            <a:r>
              <a:rPr lang="en-GB" sz="3200" b="1" dirty="0" err="1">
                <a:latin typeface="Verdana Pro" panose="020B0604030504040204" pitchFamily="34" charset="0"/>
              </a:rPr>
              <a:t>ühiskonnad</a:t>
            </a:r>
            <a:r>
              <a:rPr lang="en-GB" sz="3200" b="1" dirty="0">
                <a:latin typeface="Verdana Pro" panose="020B0604030504040204" pitchFamily="34" charset="0"/>
              </a:rPr>
              <a:t> on </a:t>
            </a:r>
            <a:r>
              <a:rPr lang="et-EE" sz="3200" b="1" dirty="0">
                <a:latin typeface="Verdana Pro" panose="020B0604030504040204" pitchFamily="34" charset="0"/>
              </a:rPr>
              <a:t>loomupäraselt </a:t>
            </a:r>
            <a:r>
              <a:rPr lang="en-GB" sz="3200" b="1" dirty="0" err="1">
                <a:latin typeface="Verdana Pro" panose="020B0604030504040204" pitchFamily="34" charset="0"/>
              </a:rPr>
              <a:t>haavatavad</a:t>
            </a:r>
            <a:r>
              <a:rPr lang="en-GB" sz="3200" b="1" dirty="0">
                <a:latin typeface="Verdana Pro" panose="020B0604030504040204" pitchFamily="34" charset="0"/>
              </a:rPr>
              <a:t> </a:t>
            </a:r>
            <a:r>
              <a:rPr lang="et-EE" sz="3200" dirty="0">
                <a:latin typeface="Verdana Pro" panose="020B0604030504040204" pitchFamily="34" charset="0"/>
              </a:rPr>
              <a:t>välise sekkumise </a:t>
            </a:r>
            <a:r>
              <a:rPr lang="en-GB" sz="3200" dirty="0" err="1">
                <a:latin typeface="Verdana Pro" panose="020B0604030504040204" pitchFamily="34" charset="0"/>
              </a:rPr>
              <a:t>suhtes</a:t>
            </a:r>
            <a:r>
              <a:rPr lang="et-EE" sz="3200" dirty="0">
                <a:latin typeface="Verdana Pro" panose="020B0604030504040204" pitchFamily="34" charset="0"/>
              </a:rPr>
              <a:t>, mida kasutavad enda huvides ära teised (mittedemokraatlikud) riigid.</a:t>
            </a:r>
          </a:p>
          <a:p>
            <a:r>
              <a:rPr lang="et-EE" sz="3200" dirty="0">
                <a:latin typeface="Verdana Pro" panose="020B0604030504040204" pitchFamily="34" charset="0"/>
              </a:rPr>
              <a:t>Välisriikide inforuumiga manipuleerimist tuleks näha </a:t>
            </a:r>
            <a:r>
              <a:rPr lang="et-EE" sz="3200" b="1" dirty="0">
                <a:latin typeface="Verdana Pro" panose="020B0604030504040204" pitchFamily="34" charset="0"/>
              </a:rPr>
              <a:t>osana laiemast välise sekkumise </a:t>
            </a:r>
            <a:r>
              <a:rPr lang="et-EE" sz="3200" dirty="0">
                <a:latin typeface="Verdana Pro" panose="020B0604030504040204" pitchFamily="34" charset="0"/>
              </a:rPr>
              <a:t>(või pehme võimu, või riikliku brändi/propaganda) </a:t>
            </a:r>
            <a:r>
              <a:rPr lang="et-EE" sz="3200" b="1" dirty="0">
                <a:latin typeface="Verdana Pro" panose="020B0604030504040204" pitchFamily="34" charset="0"/>
              </a:rPr>
              <a:t>püüdlustest</a:t>
            </a:r>
            <a:r>
              <a:rPr lang="et-EE" sz="3200" dirty="0">
                <a:latin typeface="Verdana Pro" panose="020B0604030504040204" pitchFamily="34" charset="0"/>
              </a:rPr>
              <a:t>.</a:t>
            </a:r>
          </a:p>
          <a:p>
            <a:r>
              <a:rPr lang="et-EE" sz="3200" dirty="0">
                <a:latin typeface="Verdana Pro" panose="020B0604030504040204" pitchFamily="34" charset="0"/>
              </a:rPr>
              <a:t>FIMI </a:t>
            </a:r>
            <a:r>
              <a:rPr lang="et-EE" sz="3200" b="1" dirty="0">
                <a:latin typeface="Verdana Pro" panose="020B0604030504040204" pitchFamily="34" charset="0"/>
              </a:rPr>
              <a:t>on vastuseks probleemidele infohäirete sisupõhiste lähenemisviisidega</a:t>
            </a:r>
            <a:r>
              <a:rPr lang="et-EE" sz="3200" dirty="0">
                <a:latin typeface="Verdana Pro" panose="020B0604030504040204" pitchFamily="34" charset="0"/>
              </a:rPr>
              <a:t>, mis taanduvad tõe mõistele. Tõde võib aga muutuda, on kohati tundmatu ning kergesti </a:t>
            </a:r>
            <a:r>
              <a:rPr lang="et-EE" sz="3200" b="1" dirty="0">
                <a:latin typeface="Verdana Pro" panose="020B0604030504040204" pitchFamily="34" charset="0"/>
              </a:rPr>
              <a:t>politiseeritav</a:t>
            </a:r>
            <a:r>
              <a:rPr lang="et-EE" sz="3200" dirty="0">
                <a:latin typeface="Verdana Pro" panose="020B0604030504040204" pitchFamily="34" charset="0"/>
              </a:rPr>
              <a:t>.</a:t>
            </a:r>
          </a:p>
          <a:p>
            <a:r>
              <a:rPr lang="et-EE" sz="3200" dirty="0">
                <a:latin typeface="Verdana Pro" panose="020B0604030504040204" pitchFamily="34" charset="0"/>
              </a:rPr>
              <a:t>ELi desinformatsioonialase võitluse nn hallid kardinalid toetavad FIMI/</a:t>
            </a:r>
            <a:r>
              <a:rPr lang="et-EE" sz="3200" dirty="0" err="1">
                <a:latin typeface="Verdana Pro" panose="020B0604030504040204" pitchFamily="34" charset="0"/>
              </a:rPr>
              <a:t>DISARMi</a:t>
            </a:r>
            <a:r>
              <a:rPr lang="et-EE" sz="3200" dirty="0">
                <a:latin typeface="Verdana Pro" panose="020B0604030504040204" pitchFamily="34" charset="0"/>
              </a:rPr>
              <a:t> kulisside taga, nagu näiteks </a:t>
            </a:r>
            <a:r>
              <a:rPr lang="et-EE" sz="3200" dirty="0" err="1">
                <a:latin typeface="Verdana Pro" panose="020B0604030504040204" pitchFamily="34" charset="0"/>
              </a:rPr>
              <a:t>Disarm</a:t>
            </a:r>
            <a:r>
              <a:rPr lang="et-EE" sz="3200" dirty="0">
                <a:latin typeface="Verdana Pro" panose="020B0604030504040204" pitchFamily="34" charset="0"/>
              </a:rPr>
              <a:t> Foundation ja/või </a:t>
            </a:r>
            <a:r>
              <a:rPr lang="et-EE" sz="3200" dirty="0">
                <a:latin typeface="Verdana Pro" panose="020B0604030504040204" pitchFamily="34" charset="0"/>
                <a:hlinkClick r:id="rId2"/>
              </a:rPr>
              <a:t>FIMI-ISAC </a:t>
            </a:r>
            <a:r>
              <a:rPr lang="et-EE" sz="3200" dirty="0">
                <a:latin typeface="Verdana Pro" panose="020B0604030504040204" pitchFamily="34" charset="0"/>
              </a:rPr>
              <a:t>(teabe jagamise ja analüüsi keskus, mille kutsus ellu </a:t>
            </a:r>
            <a:r>
              <a:rPr lang="et-EE" sz="3200" dirty="0" err="1">
                <a:latin typeface="Verdana Pro" panose="020B0604030504040204" pitchFamily="34" charset="0"/>
              </a:rPr>
              <a:t>Josep</a:t>
            </a:r>
            <a:r>
              <a:rPr lang="et-EE" sz="3200" dirty="0">
                <a:latin typeface="Verdana Pro" panose="020B0604030504040204" pitchFamily="34" charset="0"/>
              </a:rPr>
              <a:t> </a:t>
            </a:r>
            <a:r>
              <a:rPr lang="et-EE" sz="3200" dirty="0" err="1">
                <a:latin typeface="Verdana Pro" panose="020B0604030504040204" pitchFamily="34" charset="0"/>
              </a:rPr>
              <a:t>Borrell</a:t>
            </a:r>
            <a:r>
              <a:rPr lang="et-EE" sz="3200" dirty="0">
                <a:latin typeface="Verdana Pro" panose="020B0604030504040204" pitchFamily="34" charset="0"/>
              </a:rPr>
              <a:t>). Ilmselt on see peagi osa </a:t>
            </a:r>
            <a:r>
              <a:rPr lang="et-EE" sz="3200" b="1" dirty="0">
                <a:latin typeface="Verdana Pro" panose="020B0604030504040204" pitchFamily="34" charset="0"/>
              </a:rPr>
              <a:t>EU </a:t>
            </a:r>
            <a:r>
              <a:rPr lang="et-EE" sz="3200" b="1" dirty="0" err="1">
                <a:latin typeface="Verdana Pro" panose="020B0604030504040204" pitchFamily="34" charset="0"/>
              </a:rPr>
              <a:t>Democracy</a:t>
            </a:r>
            <a:r>
              <a:rPr lang="et-EE" sz="3200" b="1" dirty="0">
                <a:latin typeface="Verdana Pro" panose="020B0604030504040204" pitchFamily="34" charset="0"/>
              </a:rPr>
              <a:t> </a:t>
            </a:r>
            <a:r>
              <a:rPr lang="et-EE" sz="3200" b="1" dirty="0" err="1">
                <a:latin typeface="Verdana Pro" panose="020B0604030504040204" pitchFamily="34" charset="0"/>
              </a:rPr>
              <a:t>Shield</a:t>
            </a:r>
            <a:r>
              <a:rPr lang="et-EE" sz="3200" b="1" dirty="0">
                <a:latin typeface="Verdana Pro" panose="020B0604030504040204" pitchFamily="34" charset="0"/>
              </a:rPr>
              <a:t> </a:t>
            </a:r>
            <a:r>
              <a:rPr lang="et-EE" sz="3200" dirty="0">
                <a:latin typeface="Verdana Pro" panose="020B0604030504040204" pitchFamily="34" charset="0"/>
              </a:rPr>
              <a:t>tegevusest. </a:t>
            </a:r>
          </a:p>
          <a:p>
            <a:r>
              <a:rPr lang="et-EE" sz="3200" dirty="0">
                <a:latin typeface="Verdana Pro" panose="020B0604030504040204" pitchFamily="34" charset="0"/>
              </a:rPr>
              <a:t>On kaks riiki/</a:t>
            </a:r>
            <a:r>
              <a:rPr lang="et-EE" sz="3200" dirty="0" err="1">
                <a:latin typeface="Verdana Pro" panose="020B0604030504040204" pitchFamily="34" charset="0"/>
              </a:rPr>
              <a:t>stratkomi</a:t>
            </a:r>
            <a:r>
              <a:rPr lang="et-EE" sz="3200" dirty="0">
                <a:latin typeface="Verdana Pro" panose="020B0604030504040204" pitchFamily="34" charset="0"/>
              </a:rPr>
              <a:t>, mis keskenduvad FIMI-</a:t>
            </a:r>
            <a:r>
              <a:rPr lang="et-EE" sz="3200" dirty="0" err="1">
                <a:latin typeface="Verdana Pro" panose="020B0604030504040204" pitchFamily="34" charset="0"/>
              </a:rPr>
              <a:t>le</a:t>
            </a:r>
            <a:r>
              <a:rPr lang="et-EE" sz="3200" dirty="0">
                <a:latin typeface="Verdana Pro" panose="020B0604030504040204" pitchFamily="34" charset="0"/>
              </a:rPr>
              <a:t> eraldi: Prantsusmaa (VIGINUM ja IRSEM) ja Rootsi (Psühholoogilise kaitse agentuur).</a:t>
            </a:r>
            <a:endParaRPr lang="en-GB" sz="3200" dirty="0">
              <a:latin typeface="Verdana Pro" panose="020B0604030504040204" pitchFamily="34" charset="0"/>
            </a:endParaRPr>
          </a:p>
        </p:txBody>
      </p:sp>
      <p:sp>
        <p:nvSpPr>
          <p:cNvPr id="2" name="TextBox 9">
            <a:extLst>
              <a:ext uri="{FF2B5EF4-FFF2-40B4-BE49-F238E27FC236}">
                <a16:creationId xmlns:a16="http://schemas.microsoft.com/office/drawing/2014/main" id="{89ED464F-6340-254A-453F-3E24EA092C76}"/>
              </a:ext>
            </a:extLst>
          </p:cNvPr>
          <p:cNvSpPr txBox="1"/>
          <p:nvPr/>
        </p:nvSpPr>
        <p:spPr>
          <a:xfrm>
            <a:off x="685800" y="1943100"/>
            <a:ext cx="6801823" cy="7054175"/>
          </a:xfrm>
          <a:prstGeom prst="rect">
            <a:avLst/>
          </a:prstGeom>
        </p:spPr>
        <p:txBody>
          <a:bodyPr wrap="square" lIns="0" tIns="0" rIns="0" bIns="0" rtlCol="0" anchor="t">
            <a:spAutoFit/>
          </a:bodyPr>
          <a:lstStyle/>
          <a:p>
            <a:pPr algn="l">
              <a:lnSpc>
                <a:spcPts val="5039"/>
              </a:lnSpc>
            </a:pPr>
            <a:r>
              <a:rPr lang="en-US" sz="5090" b="1" spc="40" dirty="0" err="1">
                <a:solidFill>
                  <a:srgbClr val="000000"/>
                </a:solidFill>
                <a:latin typeface="Montserrat Heavy"/>
                <a:ea typeface="Montserrat Heavy"/>
                <a:cs typeface="Montserrat Heavy"/>
                <a:sym typeface="Montserrat Heavy"/>
              </a:rPr>
              <a:t>Välismaine</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mõjutustegevus</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ehk</a:t>
            </a:r>
            <a:r>
              <a:rPr lang="en-US" sz="5090" b="1" spc="40" dirty="0">
                <a:solidFill>
                  <a:srgbClr val="000000"/>
                </a:solidFill>
                <a:latin typeface="Montserrat Heavy"/>
                <a:ea typeface="Montserrat Heavy"/>
                <a:cs typeface="Montserrat Heavy"/>
                <a:sym typeface="Montserrat Heavy"/>
              </a:rPr>
              <a:t> </a:t>
            </a:r>
            <a:r>
              <a:rPr lang="en-US" sz="5090" b="1" spc="40" dirty="0">
                <a:solidFill>
                  <a:srgbClr val="A890FF"/>
                </a:solidFill>
                <a:latin typeface="Montserrat Heavy"/>
                <a:ea typeface="Montserrat Heavy"/>
                <a:cs typeface="Montserrat Heavy"/>
                <a:sym typeface="Montserrat Heavy"/>
              </a:rPr>
              <a:t>FIMI</a:t>
            </a:r>
          </a:p>
          <a:p>
            <a:pPr algn="l">
              <a:lnSpc>
                <a:spcPts val="5039"/>
              </a:lnSpc>
            </a:pPr>
            <a:endParaRPr lang="en-US" sz="5090" b="1" spc="40" dirty="0">
              <a:solidFill>
                <a:srgbClr val="000000"/>
              </a:solidFill>
              <a:latin typeface="Montserrat Heavy"/>
              <a:ea typeface="Montserrat Heavy"/>
              <a:cs typeface="Montserrat Heavy"/>
              <a:sym typeface="Montserrat Heavy"/>
            </a:endParaRPr>
          </a:p>
          <a:p>
            <a:pPr algn="l">
              <a:lnSpc>
                <a:spcPts val="5039"/>
              </a:lnSpc>
            </a:pPr>
            <a:br>
              <a:rPr lang="en-US" sz="5090" b="1" spc="40" dirty="0">
                <a:solidFill>
                  <a:srgbClr val="000000"/>
                </a:solidFill>
                <a:latin typeface="Montserrat Heavy"/>
                <a:ea typeface="Montserrat Heavy"/>
                <a:cs typeface="Montserrat Heavy"/>
                <a:sym typeface="Montserrat Heavy"/>
              </a:rPr>
            </a:br>
            <a:br>
              <a:rPr lang="en-US" sz="5090" b="1" spc="40" dirty="0">
                <a:solidFill>
                  <a:srgbClr val="000000"/>
                </a:solidFill>
                <a:latin typeface="Montserrat Heavy"/>
                <a:ea typeface="Montserrat Heavy"/>
                <a:cs typeface="Montserrat Heavy"/>
                <a:sym typeface="Montserrat Heavy"/>
              </a:rPr>
            </a:br>
            <a:r>
              <a:rPr lang="en-US" sz="5090" b="1" spc="40" dirty="0">
                <a:solidFill>
                  <a:srgbClr val="A890FF"/>
                </a:solidFill>
                <a:latin typeface="Montserrat Heavy"/>
                <a:ea typeface="Montserrat Heavy"/>
                <a:cs typeface="Montserrat Heavy"/>
                <a:sym typeface="Montserrat Heavy"/>
              </a:rPr>
              <a:t>F</a:t>
            </a:r>
            <a:r>
              <a:rPr lang="en-US" sz="5090" b="1" spc="40" dirty="0">
                <a:solidFill>
                  <a:srgbClr val="000000"/>
                </a:solidFill>
                <a:latin typeface="Montserrat Heavy"/>
                <a:ea typeface="Montserrat Heavy"/>
                <a:cs typeface="Montserrat Heavy"/>
                <a:sym typeface="Montserrat Heavy"/>
              </a:rPr>
              <a:t>OREIGN</a:t>
            </a:r>
            <a:br>
              <a:rPr lang="en-US" sz="5090" b="1" spc="40" dirty="0">
                <a:solidFill>
                  <a:srgbClr val="000000"/>
                </a:solidFill>
                <a:latin typeface="Montserrat Heavy"/>
                <a:ea typeface="Montserrat Heavy"/>
                <a:cs typeface="Montserrat Heavy"/>
                <a:sym typeface="Montserrat Heavy"/>
              </a:rPr>
            </a:br>
            <a:r>
              <a:rPr lang="en-US" sz="5090" b="1" spc="40" dirty="0">
                <a:solidFill>
                  <a:srgbClr val="A890FF"/>
                </a:solidFill>
                <a:latin typeface="Montserrat Heavy"/>
                <a:ea typeface="Montserrat Heavy"/>
                <a:cs typeface="Montserrat Heavy"/>
                <a:sym typeface="Montserrat Heavy"/>
              </a:rPr>
              <a:t>I</a:t>
            </a:r>
            <a:r>
              <a:rPr lang="en-US" sz="5090" b="1" spc="40" dirty="0">
                <a:solidFill>
                  <a:srgbClr val="000000"/>
                </a:solidFill>
                <a:latin typeface="Montserrat Heavy"/>
                <a:ea typeface="Montserrat Heavy"/>
                <a:cs typeface="Montserrat Heavy"/>
                <a:sym typeface="Montserrat Heavy"/>
              </a:rPr>
              <a:t>NFORMATION</a:t>
            </a:r>
            <a:br>
              <a:rPr lang="en-US" sz="5090" b="1" spc="40" dirty="0">
                <a:solidFill>
                  <a:srgbClr val="000000"/>
                </a:solidFill>
                <a:latin typeface="Montserrat Heavy"/>
                <a:ea typeface="Montserrat Heavy"/>
                <a:cs typeface="Montserrat Heavy"/>
                <a:sym typeface="Montserrat Heavy"/>
              </a:rPr>
            </a:br>
            <a:r>
              <a:rPr lang="en-US" sz="5090" b="1" spc="40" dirty="0">
                <a:solidFill>
                  <a:srgbClr val="A890FF"/>
                </a:solidFill>
                <a:latin typeface="Montserrat Heavy"/>
                <a:ea typeface="Montserrat Heavy"/>
                <a:cs typeface="Montserrat Heavy"/>
                <a:sym typeface="Montserrat Heavy"/>
              </a:rPr>
              <a:t>M</a:t>
            </a:r>
            <a:r>
              <a:rPr lang="en-US" sz="5090" b="1" spc="40" dirty="0">
                <a:solidFill>
                  <a:srgbClr val="000000"/>
                </a:solidFill>
                <a:latin typeface="Montserrat Heavy"/>
                <a:ea typeface="Montserrat Heavy"/>
                <a:cs typeface="Montserrat Heavy"/>
                <a:sym typeface="Montserrat Heavy"/>
              </a:rPr>
              <a:t>ANIPULATION</a:t>
            </a:r>
            <a:br>
              <a:rPr lang="en-US" sz="5090" b="1" spc="40" dirty="0">
                <a:solidFill>
                  <a:srgbClr val="000000"/>
                </a:solidFill>
                <a:latin typeface="Montserrat Heavy"/>
                <a:ea typeface="Montserrat Heavy"/>
                <a:cs typeface="Montserrat Heavy"/>
                <a:sym typeface="Montserrat Heavy"/>
              </a:rPr>
            </a:br>
            <a:r>
              <a:rPr lang="en-US" sz="5090" b="1" spc="40" dirty="0">
                <a:solidFill>
                  <a:srgbClr val="000000"/>
                </a:solidFill>
                <a:latin typeface="Montserrat Heavy"/>
                <a:ea typeface="Montserrat Heavy"/>
                <a:cs typeface="Montserrat Heavy"/>
                <a:sym typeface="Montserrat Heavy"/>
              </a:rPr>
              <a:t>AND</a:t>
            </a:r>
            <a:br>
              <a:rPr lang="en-US" sz="5090" b="1" spc="40" dirty="0">
                <a:solidFill>
                  <a:srgbClr val="000000"/>
                </a:solidFill>
                <a:latin typeface="Montserrat Heavy"/>
                <a:ea typeface="Montserrat Heavy"/>
                <a:cs typeface="Montserrat Heavy"/>
                <a:sym typeface="Montserrat Heavy"/>
              </a:rPr>
            </a:br>
            <a:r>
              <a:rPr lang="en-US" sz="5090" b="1" spc="40" dirty="0">
                <a:solidFill>
                  <a:srgbClr val="A890FF"/>
                </a:solidFill>
                <a:latin typeface="Montserrat Heavy"/>
                <a:ea typeface="Montserrat Heavy"/>
                <a:cs typeface="Montserrat Heavy"/>
                <a:sym typeface="Montserrat Heavy"/>
              </a:rPr>
              <a:t>I</a:t>
            </a:r>
            <a:r>
              <a:rPr lang="en-US" sz="5090" b="1" spc="40" dirty="0">
                <a:solidFill>
                  <a:srgbClr val="000000"/>
                </a:solidFill>
                <a:latin typeface="Montserrat Heavy"/>
                <a:ea typeface="Montserrat Heavy"/>
                <a:cs typeface="Montserrat Heavy"/>
                <a:sym typeface="Montserrat Heavy"/>
              </a:rPr>
              <a:t>NTERFERENCE</a:t>
            </a:r>
          </a:p>
        </p:txBody>
      </p:sp>
    </p:spTree>
    <p:extLst>
      <p:ext uri="{BB962C8B-B14F-4D97-AF65-F5344CB8AC3E}">
        <p14:creationId xmlns:p14="http://schemas.microsoft.com/office/powerpoint/2010/main" val="340358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75" t="-11616" r="-1775" b="-11148"/>
            </a:stretch>
          </a:blipFill>
        </p:spPr>
        <p:txBody>
          <a:bodyPr/>
          <a:lstStyle/>
          <a:p>
            <a:endParaRPr lang="en-EE"/>
          </a:p>
        </p:txBody>
      </p:sp>
      <p:grpSp>
        <p:nvGrpSpPr>
          <p:cNvPr id="3" name="Group 3"/>
          <p:cNvGrpSpPr/>
          <p:nvPr/>
        </p:nvGrpSpPr>
        <p:grpSpPr>
          <a:xfrm>
            <a:off x="618280" y="675168"/>
            <a:ext cx="17081592" cy="8877187"/>
            <a:chOff x="0" y="0"/>
            <a:chExt cx="5778217" cy="3002900"/>
          </a:xfrm>
        </p:grpSpPr>
        <p:sp>
          <p:nvSpPr>
            <p:cNvPr id="4" name="Freeform 4"/>
            <p:cNvSpPr/>
            <p:nvPr/>
          </p:nvSpPr>
          <p:spPr>
            <a:xfrm>
              <a:off x="0" y="0"/>
              <a:ext cx="5778217" cy="3002900"/>
            </a:xfrm>
            <a:custGeom>
              <a:avLst/>
              <a:gdLst/>
              <a:ahLst/>
              <a:cxnLst/>
              <a:rect l="l" t="t" r="r" b="b"/>
              <a:pathLst>
                <a:path w="5778217" h="3002900">
                  <a:moveTo>
                    <a:pt x="0" y="0"/>
                  </a:moveTo>
                  <a:lnTo>
                    <a:pt x="5778217" y="0"/>
                  </a:lnTo>
                  <a:lnTo>
                    <a:pt x="5778217" y="3002900"/>
                  </a:lnTo>
                  <a:lnTo>
                    <a:pt x="0" y="3002900"/>
                  </a:lnTo>
                  <a:close/>
                </a:path>
              </a:pathLst>
            </a:custGeom>
            <a:solidFill>
              <a:srgbClr val="FFFFFF"/>
            </a:solidFill>
          </p:spPr>
          <p:txBody>
            <a:bodyPr/>
            <a:lstStyle/>
            <a:p>
              <a:endParaRPr lang="en-EE"/>
            </a:p>
          </p:txBody>
        </p:sp>
      </p:grpSp>
      <p:sp>
        <p:nvSpPr>
          <p:cNvPr id="9" name="TextBox 9"/>
          <p:cNvSpPr txBox="1"/>
          <p:nvPr/>
        </p:nvSpPr>
        <p:spPr>
          <a:xfrm>
            <a:off x="990600" y="1562100"/>
            <a:ext cx="7746417" cy="709040"/>
          </a:xfrm>
          <a:prstGeom prst="rect">
            <a:avLst/>
          </a:prstGeom>
        </p:spPr>
        <p:txBody>
          <a:bodyPr lIns="0" tIns="0" rIns="0" bIns="0" rtlCol="0" anchor="t">
            <a:spAutoFit/>
          </a:bodyPr>
          <a:lstStyle/>
          <a:p>
            <a:pPr algn="l">
              <a:lnSpc>
                <a:spcPts val="5039"/>
              </a:lnSpc>
            </a:pPr>
            <a:r>
              <a:rPr lang="en-US" sz="7200" b="1" spc="40" dirty="0">
                <a:solidFill>
                  <a:srgbClr val="000000"/>
                </a:solidFill>
                <a:latin typeface="Montserrat Heavy"/>
                <a:ea typeface="Montserrat Heavy"/>
                <a:cs typeface="Montserrat Heavy"/>
                <a:sym typeface="Montserrat Heavy"/>
              </a:rPr>
              <a:t>FIMI ABC(DE)</a:t>
            </a:r>
          </a:p>
        </p:txBody>
      </p:sp>
      <p:sp>
        <p:nvSpPr>
          <p:cNvPr id="16" name="TextBox 15">
            <a:extLst>
              <a:ext uri="{FF2B5EF4-FFF2-40B4-BE49-F238E27FC236}">
                <a16:creationId xmlns:a16="http://schemas.microsoft.com/office/drawing/2014/main" id="{445E3D5E-7B88-504B-F458-CEC031A0D9FB}"/>
              </a:ext>
            </a:extLst>
          </p:cNvPr>
          <p:cNvSpPr txBox="1"/>
          <p:nvPr/>
        </p:nvSpPr>
        <p:spPr>
          <a:xfrm>
            <a:off x="1440461" y="4351975"/>
            <a:ext cx="2247475" cy="692497"/>
          </a:xfrm>
          <a:prstGeom prst="rect">
            <a:avLst/>
          </a:prstGeom>
          <a:solidFill>
            <a:srgbClr val="A890FF"/>
          </a:solidFill>
        </p:spPr>
        <p:txBody>
          <a:bodyPr wrap="none" rtlCol="0">
            <a:spAutoFit/>
          </a:bodyPr>
          <a:lstStyle/>
          <a:p>
            <a:pPr algn="r"/>
            <a:r>
              <a:rPr lang="et-EE" sz="3900" dirty="0"/>
              <a:t>Käitumine</a:t>
            </a:r>
            <a:endParaRPr lang="en-GB" sz="3900" dirty="0"/>
          </a:p>
        </p:txBody>
      </p:sp>
      <p:sp>
        <p:nvSpPr>
          <p:cNvPr id="17" name="TextBox 16">
            <a:extLst>
              <a:ext uri="{FF2B5EF4-FFF2-40B4-BE49-F238E27FC236}">
                <a16:creationId xmlns:a16="http://schemas.microsoft.com/office/drawing/2014/main" id="{D7385EDE-3BFE-E9A8-0254-8017C9522F77}"/>
              </a:ext>
            </a:extLst>
          </p:cNvPr>
          <p:cNvSpPr txBox="1"/>
          <p:nvPr/>
        </p:nvSpPr>
        <p:spPr>
          <a:xfrm>
            <a:off x="1098421" y="2849240"/>
            <a:ext cx="2589514" cy="692497"/>
          </a:xfrm>
          <a:prstGeom prst="rect">
            <a:avLst/>
          </a:prstGeom>
          <a:solidFill>
            <a:srgbClr val="A890FF"/>
          </a:solidFill>
        </p:spPr>
        <p:txBody>
          <a:bodyPr wrap="square" rtlCol="0">
            <a:spAutoFit/>
          </a:bodyPr>
          <a:lstStyle/>
          <a:p>
            <a:pPr algn="r"/>
            <a:r>
              <a:rPr lang="et-EE" sz="3900" dirty="0"/>
              <a:t>Tegutseja</a:t>
            </a:r>
            <a:endParaRPr lang="en-GB" sz="3900" dirty="0"/>
          </a:p>
        </p:txBody>
      </p:sp>
      <p:sp>
        <p:nvSpPr>
          <p:cNvPr id="18" name="TextBox 17">
            <a:extLst>
              <a:ext uri="{FF2B5EF4-FFF2-40B4-BE49-F238E27FC236}">
                <a16:creationId xmlns:a16="http://schemas.microsoft.com/office/drawing/2014/main" id="{881DAC67-AE79-A869-DF12-8C5C32F75E6F}"/>
              </a:ext>
            </a:extLst>
          </p:cNvPr>
          <p:cNvSpPr txBox="1"/>
          <p:nvPr/>
        </p:nvSpPr>
        <p:spPr>
          <a:xfrm>
            <a:off x="2590800" y="5732124"/>
            <a:ext cx="1097136" cy="692497"/>
          </a:xfrm>
          <a:prstGeom prst="rect">
            <a:avLst/>
          </a:prstGeom>
          <a:solidFill>
            <a:srgbClr val="A890FF"/>
          </a:solidFill>
        </p:spPr>
        <p:txBody>
          <a:bodyPr wrap="square" rtlCol="0">
            <a:spAutoFit/>
          </a:bodyPr>
          <a:lstStyle/>
          <a:p>
            <a:pPr algn="r"/>
            <a:r>
              <a:rPr lang="et-EE" sz="3900" dirty="0"/>
              <a:t>Sisu</a:t>
            </a:r>
            <a:endParaRPr lang="en-GB" sz="3900" dirty="0"/>
          </a:p>
        </p:txBody>
      </p:sp>
      <p:sp>
        <p:nvSpPr>
          <p:cNvPr id="19" name="TextBox 18">
            <a:extLst>
              <a:ext uri="{FF2B5EF4-FFF2-40B4-BE49-F238E27FC236}">
                <a16:creationId xmlns:a16="http://schemas.microsoft.com/office/drawing/2014/main" id="{B7485433-5C26-6B8F-2A40-0CE210949B40}"/>
              </a:ext>
            </a:extLst>
          </p:cNvPr>
          <p:cNvSpPr txBox="1"/>
          <p:nvPr/>
        </p:nvSpPr>
        <p:spPr>
          <a:xfrm>
            <a:off x="2206252" y="7112273"/>
            <a:ext cx="1481689" cy="692497"/>
          </a:xfrm>
          <a:prstGeom prst="rect">
            <a:avLst/>
          </a:prstGeom>
          <a:solidFill>
            <a:srgbClr val="A890FF"/>
          </a:solidFill>
        </p:spPr>
        <p:txBody>
          <a:bodyPr wrap="none" rtlCol="0">
            <a:spAutoFit/>
          </a:bodyPr>
          <a:lstStyle/>
          <a:p>
            <a:pPr algn="r"/>
            <a:r>
              <a:rPr lang="et-EE" sz="3900" dirty="0"/>
              <a:t>Ulatus</a:t>
            </a:r>
            <a:endParaRPr lang="en-GB" sz="3900" dirty="0"/>
          </a:p>
        </p:txBody>
      </p:sp>
      <p:sp>
        <p:nvSpPr>
          <p:cNvPr id="20" name="TextBox 19">
            <a:extLst>
              <a:ext uri="{FF2B5EF4-FFF2-40B4-BE49-F238E27FC236}">
                <a16:creationId xmlns:a16="http://schemas.microsoft.com/office/drawing/2014/main" id="{AC4A12F0-66E9-E838-29AA-4A4F4F702E19}"/>
              </a:ext>
            </a:extLst>
          </p:cNvPr>
          <p:cNvSpPr txBox="1"/>
          <p:nvPr/>
        </p:nvSpPr>
        <p:spPr>
          <a:xfrm>
            <a:off x="2427655" y="8492421"/>
            <a:ext cx="1260281" cy="692497"/>
          </a:xfrm>
          <a:prstGeom prst="rect">
            <a:avLst/>
          </a:prstGeom>
          <a:solidFill>
            <a:srgbClr val="A890FF"/>
          </a:solidFill>
        </p:spPr>
        <p:txBody>
          <a:bodyPr wrap="none" rtlCol="0">
            <a:spAutoFit/>
          </a:bodyPr>
          <a:lstStyle/>
          <a:p>
            <a:pPr algn="r"/>
            <a:r>
              <a:rPr lang="et-EE" sz="3900" dirty="0"/>
              <a:t>Mõju</a:t>
            </a:r>
            <a:endParaRPr lang="en-GB" sz="3900" dirty="0"/>
          </a:p>
        </p:txBody>
      </p:sp>
      <p:grpSp>
        <p:nvGrpSpPr>
          <p:cNvPr id="21" name="Group 20">
            <a:extLst>
              <a:ext uri="{FF2B5EF4-FFF2-40B4-BE49-F238E27FC236}">
                <a16:creationId xmlns:a16="http://schemas.microsoft.com/office/drawing/2014/main" id="{F122C33E-9FCB-4333-218B-8537C150D0A3}"/>
              </a:ext>
            </a:extLst>
          </p:cNvPr>
          <p:cNvGrpSpPr/>
          <p:nvPr/>
        </p:nvGrpSpPr>
        <p:grpSpPr>
          <a:xfrm>
            <a:off x="588128" y="2257426"/>
            <a:ext cx="17111743" cy="7860323"/>
            <a:chOff x="1335477" y="1648992"/>
            <a:chExt cx="9686508" cy="4249271"/>
          </a:xfrm>
        </p:grpSpPr>
        <p:pic>
          <p:nvPicPr>
            <p:cNvPr id="22" name="Picture 21">
              <a:extLst>
                <a:ext uri="{FF2B5EF4-FFF2-40B4-BE49-F238E27FC236}">
                  <a16:creationId xmlns:a16="http://schemas.microsoft.com/office/drawing/2014/main" id="{4D41B3A3-2925-EA94-EC76-51CC922D7E7D}"/>
                </a:ext>
              </a:extLst>
            </p:cNvPr>
            <p:cNvPicPr>
              <a:picLocks noChangeAspect="1"/>
            </p:cNvPicPr>
            <p:nvPr/>
          </p:nvPicPr>
          <p:blipFill rotWithShape="1">
            <a:blip r:embed="rId3"/>
            <a:srcRect t="14019"/>
            <a:stretch/>
          </p:blipFill>
          <p:spPr>
            <a:xfrm>
              <a:off x="1335477" y="1648992"/>
              <a:ext cx="9686508" cy="4249271"/>
            </a:xfrm>
            <a:prstGeom prst="rect">
              <a:avLst/>
            </a:prstGeom>
            <a:solidFill>
              <a:schemeClr val="accent5">
                <a:lumMod val="40000"/>
                <a:lumOff val="60000"/>
              </a:schemeClr>
            </a:solidFill>
          </p:spPr>
        </p:pic>
        <p:sp>
          <p:nvSpPr>
            <p:cNvPr id="23" name="TextBox 22">
              <a:extLst>
                <a:ext uri="{FF2B5EF4-FFF2-40B4-BE49-F238E27FC236}">
                  <a16:creationId xmlns:a16="http://schemas.microsoft.com/office/drawing/2014/main" id="{93406330-04B4-EB9F-93A3-1997E8AF46DF}"/>
                </a:ext>
              </a:extLst>
            </p:cNvPr>
            <p:cNvSpPr txBox="1"/>
            <p:nvPr/>
          </p:nvSpPr>
          <p:spPr>
            <a:xfrm>
              <a:off x="1744923" y="2781300"/>
              <a:ext cx="1319293" cy="374362"/>
            </a:xfrm>
            <a:prstGeom prst="rect">
              <a:avLst/>
            </a:prstGeom>
            <a:solidFill>
              <a:srgbClr val="A890FF"/>
            </a:solidFill>
          </p:spPr>
          <p:txBody>
            <a:bodyPr wrap="none" rtlCol="0">
              <a:spAutoFit/>
            </a:bodyPr>
            <a:lstStyle/>
            <a:p>
              <a:pPr algn="r"/>
              <a:r>
                <a:rPr lang="et-EE" sz="3900" dirty="0"/>
                <a:t>Käitumine</a:t>
              </a:r>
              <a:endParaRPr lang="en-GB" sz="3900" dirty="0"/>
            </a:p>
          </p:txBody>
        </p:sp>
        <p:sp>
          <p:nvSpPr>
            <p:cNvPr id="24" name="TextBox 23">
              <a:extLst>
                <a:ext uri="{FF2B5EF4-FFF2-40B4-BE49-F238E27FC236}">
                  <a16:creationId xmlns:a16="http://schemas.microsoft.com/office/drawing/2014/main" id="{807C61B5-FB33-F6EA-5A46-BA29912A110A}"/>
                </a:ext>
              </a:extLst>
            </p:cNvPr>
            <p:cNvSpPr txBox="1"/>
            <p:nvPr/>
          </p:nvSpPr>
          <p:spPr>
            <a:xfrm>
              <a:off x="1544142" y="1968925"/>
              <a:ext cx="1520074" cy="374362"/>
            </a:xfrm>
            <a:prstGeom prst="rect">
              <a:avLst/>
            </a:prstGeom>
            <a:solidFill>
              <a:srgbClr val="A890FF"/>
            </a:solidFill>
          </p:spPr>
          <p:txBody>
            <a:bodyPr wrap="square" rtlCol="0">
              <a:spAutoFit/>
            </a:bodyPr>
            <a:lstStyle/>
            <a:p>
              <a:pPr algn="r"/>
              <a:r>
                <a:rPr lang="et-EE" sz="3900" dirty="0"/>
                <a:t>Tegutseja</a:t>
              </a:r>
              <a:endParaRPr lang="en-GB" sz="3900" dirty="0"/>
            </a:p>
          </p:txBody>
        </p:sp>
        <p:sp>
          <p:nvSpPr>
            <p:cNvPr id="25" name="TextBox 24">
              <a:extLst>
                <a:ext uri="{FF2B5EF4-FFF2-40B4-BE49-F238E27FC236}">
                  <a16:creationId xmlns:a16="http://schemas.microsoft.com/office/drawing/2014/main" id="{D67BE358-CEED-3D0B-D36C-C952C6E375E1}"/>
                </a:ext>
              </a:extLst>
            </p:cNvPr>
            <p:cNvSpPr txBox="1"/>
            <p:nvPr/>
          </p:nvSpPr>
          <p:spPr>
            <a:xfrm>
              <a:off x="2420185" y="3527405"/>
              <a:ext cx="644031" cy="374362"/>
            </a:xfrm>
            <a:prstGeom prst="rect">
              <a:avLst/>
            </a:prstGeom>
            <a:solidFill>
              <a:srgbClr val="A890FF"/>
            </a:solidFill>
          </p:spPr>
          <p:txBody>
            <a:bodyPr wrap="square" rtlCol="0">
              <a:spAutoFit/>
            </a:bodyPr>
            <a:lstStyle/>
            <a:p>
              <a:pPr algn="r"/>
              <a:r>
                <a:rPr lang="et-EE" sz="3900" dirty="0"/>
                <a:t>Sisu</a:t>
              </a:r>
              <a:endParaRPr lang="en-GB" sz="3900" dirty="0"/>
            </a:p>
          </p:txBody>
        </p:sp>
        <p:sp>
          <p:nvSpPr>
            <p:cNvPr id="26" name="TextBox 25">
              <a:extLst>
                <a:ext uri="{FF2B5EF4-FFF2-40B4-BE49-F238E27FC236}">
                  <a16:creationId xmlns:a16="http://schemas.microsoft.com/office/drawing/2014/main" id="{71225249-0FF5-338B-6733-F2BF35F00AEF}"/>
                </a:ext>
              </a:extLst>
            </p:cNvPr>
            <p:cNvSpPr txBox="1"/>
            <p:nvPr/>
          </p:nvSpPr>
          <p:spPr>
            <a:xfrm>
              <a:off x="2194451" y="4273510"/>
              <a:ext cx="869768" cy="374362"/>
            </a:xfrm>
            <a:prstGeom prst="rect">
              <a:avLst/>
            </a:prstGeom>
            <a:solidFill>
              <a:srgbClr val="A890FF"/>
            </a:solidFill>
          </p:spPr>
          <p:txBody>
            <a:bodyPr wrap="none" rtlCol="0">
              <a:spAutoFit/>
            </a:bodyPr>
            <a:lstStyle/>
            <a:p>
              <a:pPr algn="r"/>
              <a:r>
                <a:rPr lang="et-EE" sz="3900" dirty="0"/>
                <a:t>Ulatus</a:t>
              </a:r>
              <a:endParaRPr lang="en-GB" sz="3900" dirty="0"/>
            </a:p>
          </p:txBody>
        </p:sp>
        <p:sp>
          <p:nvSpPr>
            <p:cNvPr id="27" name="TextBox 26">
              <a:extLst>
                <a:ext uri="{FF2B5EF4-FFF2-40B4-BE49-F238E27FC236}">
                  <a16:creationId xmlns:a16="http://schemas.microsoft.com/office/drawing/2014/main" id="{78EFE41D-040C-3E87-64B4-01E5472BA941}"/>
                </a:ext>
              </a:extLst>
            </p:cNvPr>
            <p:cNvSpPr txBox="1"/>
            <p:nvPr/>
          </p:nvSpPr>
          <p:spPr>
            <a:xfrm>
              <a:off x="2324417" y="5019615"/>
              <a:ext cx="739799" cy="374362"/>
            </a:xfrm>
            <a:prstGeom prst="rect">
              <a:avLst/>
            </a:prstGeom>
            <a:solidFill>
              <a:srgbClr val="A890FF"/>
            </a:solidFill>
          </p:spPr>
          <p:txBody>
            <a:bodyPr wrap="none" rtlCol="0">
              <a:spAutoFit/>
            </a:bodyPr>
            <a:lstStyle/>
            <a:p>
              <a:pPr algn="r"/>
              <a:r>
                <a:rPr lang="et-EE" sz="3900" dirty="0"/>
                <a:t>Mõju</a:t>
              </a:r>
              <a:endParaRPr lang="en-GB" sz="3900"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D0A1-3735-2295-0CE1-FC0CC2B8E942}"/>
              </a:ext>
            </a:extLst>
          </p:cNvPr>
          <p:cNvSpPr>
            <a:spLocks noGrp="1"/>
          </p:cNvSpPr>
          <p:nvPr>
            <p:ph type="title"/>
          </p:nvPr>
        </p:nvSpPr>
        <p:spPr/>
        <p:txBody>
          <a:bodyPr/>
          <a:lstStyle/>
          <a:p>
            <a:endParaRPr lang="en-EE"/>
          </a:p>
        </p:txBody>
      </p:sp>
      <p:pic>
        <p:nvPicPr>
          <p:cNvPr id="3" name="Picture 2">
            <a:extLst>
              <a:ext uri="{FF2B5EF4-FFF2-40B4-BE49-F238E27FC236}">
                <a16:creationId xmlns:a16="http://schemas.microsoft.com/office/drawing/2014/main" id="{4EFBF05E-5D6A-828B-9360-E4AB1389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369"/>
            <a:ext cx="18085209" cy="10287000"/>
          </a:xfrm>
          <a:prstGeom prst="rect">
            <a:avLst/>
          </a:prstGeom>
        </p:spPr>
      </p:pic>
      <p:sp>
        <p:nvSpPr>
          <p:cNvPr id="5" name="TextBox 9">
            <a:extLst>
              <a:ext uri="{FF2B5EF4-FFF2-40B4-BE49-F238E27FC236}">
                <a16:creationId xmlns:a16="http://schemas.microsoft.com/office/drawing/2014/main" id="{4B845AB1-1961-F53F-8778-B8A50813487C}"/>
              </a:ext>
            </a:extLst>
          </p:cNvPr>
          <p:cNvSpPr txBox="1"/>
          <p:nvPr/>
        </p:nvSpPr>
        <p:spPr>
          <a:xfrm>
            <a:off x="304800" y="190500"/>
            <a:ext cx="17526000" cy="1566583"/>
          </a:xfrm>
          <a:prstGeom prst="rect">
            <a:avLst/>
          </a:prstGeom>
          <a:solidFill>
            <a:srgbClr val="A890FF"/>
          </a:solidFill>
        </p:spPr>
        <p:txBody>
          <a:bodyPr wrap="square" lIns="0" tIns="0" rIns="0" bIns="0" rtlCol="0" anchor="t">
            <a:spAutoFit/>
          </a:bodyPr>
          <a:lstStyle/>
          <a:p>
            <a:pPr algn="l"/>
            <a:r>
              <a:rPr lang="en-US" sz="5090" b="1" spc="40" dirty="0">
                <a:solidFill>
                  <a:srgbClr val="000000"/>
                </a:solidFill>
                <a:latin typeface="Montserrat Heavy"/>
                <a:ea typeface="Montserrat Heavy"/>
                <a:cs typeface="Montserrat Heavy"/>
                <a:sym typeface="Montserrat Heavy"/>
              </a:rPr>
              <a:t>FIMI </a:t>
            </a:r>
            <a:r>
              <a:rPr lang="en-US" sz="5090" b="1" spc="40" dirty="0" err="1">
                <a:solidFill>
                  <a:srgbClr val="000000"/>
                </a:solidFill>
                <a:latin typeface="Montserrat Heavy"/>
                <a:ea typeface="Montserrat Heavy"/>
                <a:cs typeface="Montserrat Heavy"/>
                <a:sym typeface="Montserrat Heavy"/>
              </a:rPr>
              <a:t>kui</a:t>
            </a:r>
            <a:r>
              <a:rPr lang="en-US" sz="5090" b="1" spc="40" dirty="0">
                <a:solidFill>
                  <a:srgbClr val="000000"/>
                </a:solidFill>
                <a:latin typeface="Montserrat Heavy"/>
                <a:ea typeface="Montserrat Heavy"/>
                <a:cs typeface="Montserrat Heavy"/>
                <a:sym typeface="Montserrat Heavy"/>
              </a:rPr>
              <a:t> EU </a:t>
            </a:r>
            <a:r>
              <a:rPr lang="en-US" sz="5090" b="1" spc="40" dirty="0" err="1">
                <a:solidFill>
                  <a:srgbClr val="000000"/>
                </a:solidFill>
                <a:latin typeface="Montserrat Heavy"/>
                <a:ea typeface="Montserrat Heavy"/>
                <a:cs typeface="Montserrat Heavy"/>
                <a:sym typeface="Montserrat Heavy"/>
              </a:rPr>
              <a:t>katse</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kognitiivne</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sõjapidamine</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taas</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oma</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tegevuse</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piiridesse</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mahutada</a:t>
            </a:r>
            <a:r>
              <a:rPr lang="en-US" sz="5090" b="1" spc="40" dirty="0">
                <a:solidFill>
                  <a:srgbClr val="000000"/>
                </a:solidFill>
                <a:latin typeface="Montserrat Heavy"/>
                <a:ea typeface="Montserrat Heavy"/>
                <a:cs typeface="Montserrat Heavy"/>
                <a:sym typeface="Montserrat Heavy"/>
              </a:rPr>
              <a:t>?</a:t>
            </a:r>
          </a:p>
        </p:txBody>
      </p:sp>
    </p:spTree>
    <p:extLst>
      <p:ext uri="{BB962C8B-B14F-4D97-AF65-F5344CB8AC3E}">
        <p14:creationId xmlns:p14="http://schemas.microsoft.com/office/powerpoint/2010/main" val="1363697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38313-3F5B-AFE2-4B2A-A5BB2071F6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196251" cy="10287000"/>
          </a:xfrm>
          <a:prstGeom prst="rect">
            <a:avLst/>
          </a:prstGeom>
        </p:spPr>
      </p:pic>
      <p:sp>
        <p:nvSpPr>
          <p:cNvPr id="6" name="TextBox 23">
            <a:extLst>
              <a:ext uri="{FF2B5EF4-FFF2-40B4-BE49-F238E27FC236}">
                <a16:creationId xmlns:a16="http://schemas.microsoft.com/office/drawing/2014/main" id="{F7FD2FB6-227E-C885-F0A6-034AC79F6C63}"/>
              </a:ext>
            </a:extLst>
          </p:cNvPr>
          <p:cNvSpPr txBox="1"/>
          <p:nvPr/>
        </p:nvSpPr>
        <p:spPr>
          <a:xfrm>
            <a:off x="14020800" y="2657327"/>
            <a:ext cx="4267200" cy="4022896"/>
          </a:xfrm>
          <a:prstGeom prst="rect">
            <a:avLst/>
          </a:prstGeom>
          <a:solidFill>
            <a:srgbClr val="A890FF"/>
          </a:solidFill>
        </p:spPr>
        <p:txBody>
          <a:bodyPr wrap="square" lIns="0" tIns="0" rIns="0" bIns="0" rtlCol="0" anchor="t">
            <a:spAutoFit/>
          </a:bodyPr>
          <a:lstStyle/>
          <a:p>
            <a:pPr algn="r">
              <a:lnSpc>
                <a:spcPts val="8147"/>
              </a:lnSpc>
            </a:pPr>
            <a:r>
              <a:rPr lang="et-EE" sz="4800" b="1" dirty="0">
                <a:latin typeface="Verdana Pro" panose="020B0604030504040204" pitchFamily="34" charset="0"/>
                <a:ea typeface="Helvetica"/>
                <a:cs typeface="Helvetica"/>
                <a:sym typeface="Helvetica"/>
              </a:rPr>
              <a:t>Kremli desinfo ja propaganda ökosüsteem</a:t>
            </a:r>
          </a:p>
        </p:txBody>
      </p:sp>
    </p:spTree>
    <p:extLst>
      <p:ext uri="{BB962C8B-B14F-4D97-AF65-F5344CB8AC3E}">
        <p14:creationId xmlns:p14="http://schemas.microsoft.com/office/powerpoint/2010/main" val="65402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B60D22-9C53-E606-1E31-7537A3C7AB15}"/>
              </a:ext>
            </a:extLst>
          </p:cNvPr>
          <p:cNvSpPr>
            <a:spLocks noGrp="1"/>
          </p:cNvSpPr>
          <p:nvPr>
            <p:ph type="sldNum" sz="quarter" idx="12"/>
          </p:nvPr>
        </p:nvSpPr>
        <p:spPr>
          <a:xfrm>
            <a:off x="1028700" y="9620013"/>
            <a:ext cx="1143000" cy="342900"/>
          </a:xfrm>
          <a:prstGeom prst="rect">
            <a:avLst/>
          </a:prstGeom>
        </p:spPr>
        <p:txBody>
          <a:bodyPr vert="horz" lIns="137160" tIns="68580" rIns="137160" bIns="68580" rtlCol="0" anchor="ctr"/>
          <a:lstStyle>
            <a:defPPr>
              <a:defRPr lang="en-US"/>
            </a:defPPr>
            <a:lvl1pPr marL="0" algn="l" defTabSz="1371600" rtl="0" eaLnBrk="1" latinLnBrk="0" hangingPunct="1">
              <a:defRPr sz="1650" kern="1200" cap="all" baseline="0">
                <a:solidFill>
                  <a:schemeClr val="tx2">
                    <a:lumMod val="85000"/>
                    <a:lumOff val="1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022B156B-59AE-415F-B24B-8756D48BB977}" type="slidenum">
              <a:rPr lang="en-EE" smtClean="0"/>
              <a:pPr/>
              <a:t>25</a:t>
            </a:fld>
            <a:endParaRPr lang="en-EE"/>
          </a:p>
        </p:txBody>
      </p:sp>
      <p:sp>
        <p:nvSpPr>
          <p:cNvPr id="6" name="TextBox 21">
            <a:extLst>
              <a:ext uri="{FF2B5EF4-FFF2-40B4-BE49-F238E27FC236}">
                <a16:creationId xmlns:a16="http://schemas.microsoft.com/office/drawing/2014/main" id="{77D58B79-E0DD-3FDC-3714-18A73983B50D}"/>
              </a:ext>
            </a:extLst>
          </p:cNvPr>
          <p:cNvSpPr txBox="1"/>
          <p:nvPr/>
        </p:nvSpPr>
        <p:spPr>
          <a:xfrm>
            <a:off x="452345" y="7791691"/>
            <a:ext cx="17345052" cy="1477328"/>
          </a:xfrm>
          <a:prstGeom prst="rect">
            <a:avLst/>
          </a:prstGeom>
        </p:spPr>
        <p:txBody>
          <a:bodyPr lIns="0" tIns="0" rIns="0" bIns="0" rtlCol="0" anchor="t">
            <a:spAutoFit/>
          </a:bodyPr>
          <a:lstStyle/>
          <a:p>
            <a:pPr marL="279414"/>
            <a:r>
              <a:rPr lang="en-US" sz="3200" dirty="0">
                <a:latin typeface="Verdana Pro" panose="020B0604030504040204" pitchFamily="34" charset="0"/>
                <a:ea typeface="Verdana" panose="020B0604030504040204" pitchFamily="34" charset="0"/>
              </a:rPr>
              <a:t>GPT-4 </a:t>
            </a:r>
            <a:r>
              <a:rPr lang="en-US" sz="3200" dirty="0" err="1">
                <a:latin typeface="Verdana Pro" panose="020B0604030504040204" pitchFamily="34" charset="0"/>
                <a:ea typeface="Verdana" panose="020B0604030504040204" pitchFamily="34" charset="0"/>
              </a:rPr>
              <a:t>oli</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esimene</a:t>
            </a:r>
            <a:r>
              <a:rPr lang="en-US" sz="3200" dirty="0">
                <a:latin typeface="Verdana Pro" panose="020B0604030504040204" pitchFamily="34" charset="0"/>
                <a:ea typeface="Verdana" panose="020B0604030504040204" pitchFamily="34" charset="0"/>
              </a:rPr>
              <a:t>, mis </a:t>
            </a:r>
            <a:r>
              <a:rPr lang="en-US" sz="3200" dirty="0" err="1">
                <a:latin typeface="Verdana Pro" panose="020B0604030504040204" pitchFamily="34" charset="0"/>
                <a:ea typeface="Verdana" panose="020B0604030504040204" pitchFamily="34" charset="0"/>
              </a:rPr>
              <a:t>ühendus</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internetiga</a:t>
            </a:r>
            <a:r>
              <a:rPr lang="en-US" sz="3200" dirty="0">
                <a:latin typeface="Verdana Pro" panose="020B0604030504040204" pitchFamily="34" charset="0"/>
                <a:ea typeface="Verdana" panose="020B0604030504040204" pitchFamily="34" charset="0"/>
              </a:rPr>
              <a:t>. </a:t>
            </a:r>
          </a:p>
          <a:p>
            <a:pPr marL="279414"/>
            <a:r>
              <a:rPr lang="en-US" sz="3200" dirty="0">
                <a:latin typeface="Verdana Pro" panose="020B0604030504040204" pitchFamily="34" charset="0"/>
                <a:ea typeface="Verdana" panose="020B0604030504040204" pitchFamily="34" charset="0"/>
              </a:rPr>
              <a:t>GPT-5 </a:t>
            </a:r>
            <a:r>
              <a:rPr lang="en-US" sz="3200" dirty="0" err="1">
                <a:latin typeface="Verdana Pro" panose="020B0604030504040204" pitchFamily="34" charset="0"/>
                <a:ea typeface="Verdana" panose="020B0604030504040204" pitchFamily="34" charset="0"/>
              </a:rPr>
              <a:t>ehk</a:t>
            </a:r>
            <a:r>
              <a:rPr lang="en-US" sz="3200" dirty="0">
                <a:latin typeface="Verdana Pro" panose="020B0604030504040204" pitchFamily="34" charset="0"/>
                <a:ea typeface="Verdana" panose="020B0604030504040204" pitchFamily="34" charset="0"/>
              </a:rPr>
              <a:t> al 2024a on </a:t>
            </a:r>
            <a:r>
              <a:rPr lang="en-US" sz="3200" dirty="0" err="1">
                <a:latin typeface="Verdana Pro" panose="020B0604030504040204" pitchFamily="34" charset="0"/>
                <a:ea typeface="Verdana" panose="020B0604030504040204" pitchFamily="34" charset="0"/>
              </a:rPr>
              <a:t>esimene</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mida</a:t>
            </a:r>
            <a:r>
              <a:rPr lang="en-US" sz="3200" dirty="0">
                <a:latin typeface="Verdana Pro" panose="020B0604030504040204" pitchFamily="34" charset="0"/>
                <a:ea typeface="Verdana" panose="020B0604030504040204" pitchFamily="34" charset="0"/>
              </a:rPr>
              <a:t> on </a:t>
            </a:r>
            <a:r>
              <a:rPr lang="en-US" sz="3200" dirty="0" err="1">
                <a:latin typeface="Verdana Pro" panose="020B0604030504040204" pitchFamily="34" charset="0"/>
                <a:ea typeface="Verdana" panose="020B0604030504040204" pitchFamily="34" charset="0"/>
              </a:rPr>
              <a:t>massiliselt</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treenitud</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sünteetiliste</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andmete</a:t>
            </a:r>
            <a:r>
              <a:rPr lang="en-US" sz="3200" dirty="0">
                <a:latin typeface="Verdana Pro" panose="020B0604030504040204" pitchFamily="34" charset="0"/>
                <a:ea typeface="Verdana" panose="020B0604030504040204" pitchFamily="34" charset="0"/>
              </a:rPr>
              <a:t> </a:t>
            </a:r>
            <a:r>
              <a:rPr lang="en-US" sz="3200" dirty="0" err="1">
                <a:latin typeface="Verdana Pro" panose="020B0604030504040204" pitchFamily="34" charset="0"/>
                <a:ea typeface="Verdana" panose="020B0604030504040204" pitchFamily="34" charset="0"/>
              </a:rPr>
              <a:t>põhjal</a:t>
            </a:r>
            <a:r>
              <a:rPr lang="en-US" sz="3200" dirty="0">
                <a:latin typeface="Verdana Pro" panose="020B0604030504040204" pitchFamily="34" charset="0"/>
                <a:ea typeface="Verdana" panose="020B0604030504040204" pitchFamily="34" charset="0"/>
              </a:rPr>
              <a:t>. </a:t>
            </a:r>
          </a:p>
        </p:txBody>
      </p:sp>
      <p:sp>
        <p:nvSpPr>
          <p:cNvPr id="7" name="TextBox 23">
            <a:extLst>
              <a:ext uri="{FF2B5EF4-FFF2-40B4-BE49-F238E27FC236}">
                <a16:creationId xmlns:a16="http://schemas.microsoft.com/office/drawing/2014/main" id="{56AEBBD2-BA95-18C3-7716-16F32DCC7F3D}"/>
              </a:ext>
            </a:extLst>
          </p:cNvPr>
          <p:cNvSpPr txBox="1"/>
          <p:nvPr/>
        </p:nvSpPr>
        <p:spPr>
          <a:xfrm>
            <a:off x="1214345" y="470598"/>
            <a:ext cx="15930655" cy="1993238"/>
          </a:xfrm>
          <a:prstGeom prst="rect">
            <a:avLst/>
          </a:prstGeom>
          <a:solidFill>
            <a:schemeClr val="lt1"/>
          </a:solidFill>
        </p:spPr>
        <p:txBody>
          <a:bodyPr wrap="square" lIns="0" tIns="0" rIns="0" bIns="0" rtlCol="0" anchor="t">
            <a:spAutoFit/>
          </a:bodyPr>
          <a:lstStyle/>
          <a:p>
            <a:pPr>
              <a:lnSpc>
                <a:spcPts val="8147"/>
              </a:lnSpc>
            </a:pPr>
            <a:r>
              <a:rPr lang="et-EE" sz="6600" b="1" dirty="0">
                <a:latin typeface="Verdana Pro" panose="020B0604030504040204" pitchFamily="34" charset="0"/>
                <a:ea typeface="Helvetica"/>
                <a:cs typeface="Helvetica"/>
                <a:sym typeface="Helvetica"/>
              </a:rPr>
              <a:t>LLM väljund sõltub </a:t>
            </a:r>
            <a:br>
              <a:rPr lang="et-EE" sz="6600" b="1" dirty="0">
                <a:latin typeface="Verdana Pro" panose="020B0604030504040204" pitchFamily="34" charset="0"/>
                <a:ea typeface="Helvetica"/>
                <a:cs typeface="Helvetica"/>
                <a:sym typeface="Helvetica"/>
              </a:rPr>
            </a:br>
            <a:r>
              <a:rPr lang="et-EE" sz="6600" b="1" dirty="0">
                <a:latin typeface="Verdana Pro" panose="020B0604030504040204" pitchFamily="34" charset="0"/>
                <a:ea typeface="Helvetica"/>
                <a:cs typeface="Helvetica"/>
                <a:sym typeface="Helvetica"/>
              </a:rPr>
              <a:t>							</a:t>
            </a:r>
            <a:r>
              <a:rPr lang="et-EE" sz="6600" b="1" dirty="0">
                <a:solidFill>
                  <a:srgbClr val="A890FF"/>
                </a:solidFill>
                <a:latin typeface="Verdana Pro" panose="020B0604030504040204" pitchFamily="34" charset="0"/>
                <a:ea typeface="Helvetica"/>
                <a:cs typeface="Helvetica"/>
                <a:sym typeface="Helvetica"/>
              </a:rPr>
              <a:t>treeningandmetest</a:t>
            </a:r>
            <a:endParaRPr lang="en-US" sz="6600" b="1" dirty="0">
              <a:solidFill>
                <a:srgbClr val="A890FF"/>
              </a:solidFill>
              <a:latin typeface="Verdana Pro" panose="020B0604030504040204" pitchFamily="34" charset="0"/>
              <a:ea typeface="Helvetica"/>
              <a:cs typeface="Helvetica"/>
              <a:sym typeface="Helvetica"/>
            </a:endParaRPr>
          </a:p>
        </p:txBody>
      </p:sp>
      <p:pic>
        <p:nvPicPr>
          <p:cNvPr id="8" name="Picture 7" descr="A colorful pie chart with text&#10;&#10;AI-generated content may be incorrect.">
            <a:extLst>
              <a:ext uri="{FF2B5EF4-FFF2-40B4-BE49-F238E27FC236}">
                <a16:creationId xmlns:a16="http://schemas.microsoft.com/office/drawing/2014/main" id="{A4A9081D-9633-DBA3-8773-D13D7A829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217" y="3069114"/>
            <a:ext cx="8030291" cy="4722576"/>
          </a:xfrm>
          <a:prstGeom prst="rect">
            <a:avLst/>
          </a:prstGeom>
        </p:spPr>
      </p:pic>
      <p:sp>
        <p:nvSpPr>
          <p:cNvPr id="9" name="TextBox 8">
            <a:extLst>
              <a:ext uri="{FF2B5EF4-FFF2-40B4-BE49-F238E27FC236}">
                <a16:creationId xmlns:a16="http://schemas.microsoft.com/office/drawing/2014/main" id="{9EB4074F-DE3D-6EC0-503B-E4F106D51DCF}"/>
              </a:ext>
            </a:extLst>
          </p:cNvPr>
          <p:cNvSpPr txBox="1"/>
          <p:nvPr/>
        </p:nvSpPr>
        <p:spPr>
          <a:xfrm>
            <a:off x="165654" y="3245227"/>
            <a:ext cx="9130746" cy="4031873"/>
          </a:xfrm>
          <a:prstGeom prst="rect">
            <a:avLst/>
          </a:prstGeom>
          <a:noFill/>
        </p:spPr>
        <p:txBody>
          <a:bodyPr wrap="square">
            <a:spAutoFit/>
          </a:bodyPr>
          <a:lstStyle/>
          <a:p>
            <a:pPr marL="279414"/>
            <a:r>
              <a:rPr lang="et-EE" sz="3200" dirty="0">
                <a:latin typeface="Verdana Pro" panose="020B0604030504040204" pitchFamily="34" charset="0"/>
                <a:ea typeface="Verdana" panose="020B0604030504040204" pitchFamily="34" charset="0"/>
              </a:rPr>
              <a:t>Andmestik, millel GPT-d on treenitud, on see, mida mudel üha uuesti statistilise tõenäosuse alusel soovitab, sh: </a:t>
            </a:r>
          </a:p>
          <a:p>
            <a:pPr marL="279414"/>
            <a:endParaRPr lang="et-EE" sz="3200" dirty="0">
              <a:latin typeface="Verdana Pro" panose="020B0604030504040204" pitchFamily="34" charset="0"/>
              <a:ea typeface="Verdana" panose="020B0604030504040204" pitchFamily="34" charset="0"/>
            </a:endParaRPr>
          </a:p>
          <a:p>
            <a:pPr marL="279414"/>
            <a:r>
              <a:rPr lang="en-US" sz="3200" b="1" dirty="0">
                <a:latin typeface="Verdana Pro" panose="020B0604030504040204" pitchFamily="34" charset="0"/>
                <a:ea typeface="Verdana" panose="020B0604030504040204" pitchFamily="34" charset="0"/>
              </a:rPr>
              <a:t>➜ </a:t>
            </a:r>
            <a:r>
              <a:rPr lang="et-EE" sz="3200" b="1" dirty="0">
                <a:latin typeface="Verdana Pro" panose="020B0604030504040204" pitchFamily="34" charset="0"/>
                <a:ea typeface="Verdana" panose="020B0604030504040204" pitchFamily="34" charset="0"/>
              </a:rPr>
              <a:t>eelarvamusi</a:t>
            </a:r>
            <a:endParaRPr lang="en-US" sz="3200" b="1" dirty="0">
              <a:latin typeface="Verdana Pro" panose="020B0604030504040204" pitchFamily="34" charset="0"/>
              <a:ea typeface="Verdana" panose="020B0604030504040204" pitchFamily="34" charset="0"/>
            </a:endParaRPr>
          </a:p>
          <a:p>
            <a:pPr marL="279414"/>
            <a:r>
              <a:rPr lang="en-US" sz="3200" b="1" dirty="0">
                <a:latin typeface="Verdana Pro" panose="020B0604030504040204" pitchFamily="34" charset="0"/>
                <a:ea typeface="Verdana" panose="020B0604030504040204" pitchFamily="34" charset="0"/>
              </a:rPr>
              <a:t>➜ </a:t>
            </a:r>
            <a:r>
              <a:rPr lang="et-EE" sz="3200" b="1" dirty="0">
                <a:latin typeface="Verdana Pro" panose="020B0604030504040204" pitchFamily="34" charset="0"/>
                <a:ea typeface="Verdana" panose="020B0604030504040204" pitchFamily="34" charset="0"/>
              </a:rPr>
              <a:t>ebatäpsusi</a:t>
            </a:r>
            <a:endParaRPr lang="en-US" sz="3200" b="1" dirty="0">
              <a:latin typeface="Verdana Pro" panose="020B0604030504040204" pitchFamily="34" charset="0"/>
              <a:ea typeface="Verdana" panose="020B0604030504040204" pitchFamily="34" charset="0"/>
            </a:endParaRPr>
          </a:p>
          <a:p>
            <a:pPr marL="279414"/>
            <a:r>
              <a:rPr lang="en-US" sz="3200" b="1" dirty="0">
                <a:latin typeface="Verdana Pro" panose="020B0604030504040204" pitchFamily="34" charset="0"/>
                <a:ea typeface="Verdana" panose="020B0604030504040204" pitchFamily="34" charset="0"/>
              </a:rPr>
              <a:t>➜ </a:t>
            </a:r>
            <a:r>
              <a:rPr lang="et-EE" sz="3200" b="1" dirty="0">
                <a:latin typeface="Verdana Pro" panose="020B0604030504040204" pitchFamily="34" charset="0"/>
                <a:ea typeface="Verdana" panose="020B0604030504040204" pitchFamily="34" charset="0"/>
              </a:rPr>
              <a:t>hallutsinatsioone</a:t>
            </a:r>
            <a:endParaRPr lang="en-US" sz="3200" b="1" dirty="0">
              <a:latin typeface="Verdana Pro" panose="020B0604030504040204" pitchFamily="34" charset="0"/>
              <a:ea typeface="Verdana" panose="020B0604030504040204" pitchFamily="34" charset="0"/>
            </a:endParaRPr>
          </a:p>
          <a:p>
            <a:pPr marL="279414"/>
            <a:r>
              <a:rPr lang="en-US" sz="3200" b="1" dirty="0">
                <a:latin typeface="Verdana Pro" panose="020B0604030504040204" pitchFamily="34" charset="0"/>
                <a:ea typeface="Verdana" panose="020B0604030504040204" pitchFamily="34" charset="0"/>
              </a:rPr>
              <a:t>➜ </a:t>
            </a:r>
            <a:r>
              <a:rPr lang="et-EE" sz="3200" b="1" dirty="0">
                <a:latin typeface="Verdana Pro" panose="020B0604030504040204" pitchFamily="34" charset="0"/>
                <a:ea typeface="Verdana" panose="020B0604030504040204" pitchFamily="34" charset="0"/>
              </a:rPr>
              <a:t>keskpärast sisu</a:t>
            </a:r>
            <a:endParaRPr lang="en-US" sz="3200" b="1" dirty="0">
              <a:latin typeface="Verdana Pro"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07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B7E6-578C-7160-AD0F-B533737B0A99}"/>
              </a:ext>
            </a:extLst>
          </p:cNvPr>
          <p:cNvSpPr>
            <a:spLocks noGrp="1"/>
          </p:cNvSpPr>
          <p:nvPr>
            <p:ph type="title"/>
          </p:nvPr>
        </p:nvSpPr>
        <p:spPr>
          <a:xfrm>
            <a:off x="514350" y="387509"/>
            <a:ext cx="17259300" cy="2211945"/>
          </a:xfrm>
          <a:solidFill>
            <a:schemeClr val="lt1"/>
          </a:solidFill>
        </p:spPr>
        <p:txBody>
          <a:bodyPr>
            <a:noAutofit/>
          </a:bodyPr>
          <a:lstStyle/>
          <a:p>
            <a:r>
              <a:rPr lang="en-EE" sz="7200" b="1" dirty="0">
                <a:latin typeface="Verdana Pro" panose="020B0604030504040204" pitchFamily="34" charset="0"/>
              </a:rPr>
              <a:t>Treeningandmeid on võimalik </a:t>
            </a:r>
            <a:r>
              <a:rPr lang="en-EE" sz="7200" b="1" dirty="0">
                <a:solidFill>
                  <a:srgbClr val="A890FF"/>
                </a:solidFill>
                <a:latin typeface="Verdana Pro" panose="020B0604030504040204" pitchFamily="34" charset="0"/>
              </a:rPr>
              <a:t>saastada</a:t>
            </a:r>
            <a:r>
              <a:rPr lang="en-EE" sz="7200" b="1" dirty="0">
                <a:latin typeface="Verdana Pro" panose="020B0604030504040204" pitchFamily="34" charset="0"/>
              </a:rPr>
              <a:t> </a:t>
            </a:r>
          </a:p>
        </p:txBody>
      </p:sp>
      <p:sp>
        <p:nvSpPr>
          <p:cNvPr id="5" name="Slide Number Placeholder 4">
            <a:extLst>
              <a:ext uri="{FF2B5EF4-FFF2-40B4-BE49-F238E27FC236}">
                <a16:creationId xmlns:a16="http://schemas.microsoft.com/office/drawing/2014/main" id="{4D70D1C2-7AD0-D7E8-9787-AE7B501E26E4}"/>
              </a:ext>
            </a:extLst>
          </p:cNvPr>
          <p:cNvSpPr>
            <a:spLocks noGrp="1"/>
          </p:cNvSpPr>
          <p:nvPr>
            <p:ph type="sldNum" sz="quarter" idx="12"/>
          </p:nvPr>
        </p:nvSpPr>
        <p:spPr>
          <a:xfrm>
            <a:off x="1028700" y="9620013"/>
            <a:ext cx="1143000" cy="342900"/>
          </a:xfrm>
          <a:prstGeom prst="rect">
            <a:avLst/>
          </a:prstGeom>
        </p:spPr>
        <p:txBody>
          <a:bodyPr vert="horz" lIns="137160" tIns="68580" rIns="137160" bIns="68580" rtlCol="0" anchor="ctr"/>
          <a:lstStyle>
            <a:defPPr>
              <a:defRPr lang="en-US"/>
            </a:defPPr>
            <a:lvl1pPr marL="0" algn="l" defTabSz="1371600" rtl="0" eaLnBrk="1" latinLnBrk="0" hangingPunct="1">
              <a:defRPr sz="1650" kern="1200" cap="all" baseline="0">
                <a:solidFill>
                  <a:schemeClr val="tx2">
                    <a:lumMod val="85000"/>
                    <a:lumOff val="1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022B156B-59AE-415F-B24B-8756D48BB977}" type="slidenum">
              <a:rPr lang="en-EE" smtClean="0"/>
              <a:pPr/>
              <a:t>26</a:t>
            </a:fld>
            <a:endParaRPr lang="en-EE"/>
          </a:p>
        </p:txBody>
      </p:sp>
      <p:pic>
        <p:nvPicPr>
          <p:cNvPr id="7" name="Picture 6" descr="A blue cover with white text&#10;&#10;AI-generated content may be incorrect.">
            <a:extLst>
              <a:ext uri="{FF2B5EF4-FFF2-40B4-BE49-F238E27FC236}">
                <a16:creationId xmlns:a16="http://schemas.microsoft.com/office/drawing/2014/main" id="{42D6A9BB-BB59-8E5E-F411-A13ADCB85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4761" y="3378199"/>
            <a:ext cx="10393239" cy="6908801"/>
          </a:xfrm>
          <a:prstGeom prst="rect">
            <a:avLst/>
          </a:prstGeom>
        </p:spPr>
      </p:pic>
      <p:pic>
        <p:nvPicPr>
          <p:cNvPr id="9" name="Picture 8" descr="A brain with a flag on it&#10;&#10;AI-generated content may be incorrect.">
            <a:extLst>
              <a:ext uri="{FF2B5EF4-FFF2-40B4-BE49-F238E27FC236}">
                <a16:creationId xmlns:a16="http://schemas.microsoft.com/office/drawing/2014/main" id="{6E5EBE68-F979-56B0-1148-69D71CF60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8199"/>
            <a:ext cx="7558167" cy="7363460"/>
          </a:xfrm>
          <a:prstGeom prst="rect">
            <a:avLst/>
          </a:prstGeom>
        </p:spPr>
      </p:pic>
    </p:spTree>
    <p:extLst>
      <p:ext uri="{BB962C8B-B14F-4D97-AF65-F5344CB8AC3E}">
        <p14:creationId xmlns:p14="http://schemas.microsoft.com/office/powerpoint/2010/main" val="142411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75" t="-11616" r="-1775" b="-11148"/>
            </a:stretch>
          </a:blipFill>
        </p:spPr>
        <p:txBody>
          <a:bodyPr/>
          <a:lstStyle/>
          <a:p>
            <a:endParaRPr lang="en-EE"/>
          </a:p>
        </p:txBody>
      </p:sp>
      <p:grpSp>
        <p:nvGrpSpPr>
          <p:cNvPr id="3" name="Group 3"/>
          <p:cNvGrpSpPr/>
          <p:nvPr/>
        </p:nvGrpSpPr>
        <p:grpSpPr>
          <a:xfrm>
            <a:off x="618280" y="675168"/>
            <a:ext cx="17081592" cy="8877187"/>
            <a:chOff x="0" y="0"/>
            <a:chExt cx="5778217" cy="3002900"/>
          </a:xfrm>
        </p:grpSpPr>
        <p:sp>
          <p:nvSpPr>
            <p:cNvPr id="4" name="Freeform 4"/>
            <p:cNvSpPr/>
            <p:nvPr/>
          </p:nvSpPr>
          <p:spPr>
            <a:xfrm>
              <a:off x="0" y="0"/>
              <a:ext cx="5778217" cy="3002900"/>
            </a:xfrm>
            <a:custGeom>
              <a:avLst/>
              <a:gdLst/>
              <a:ahLst/>
              <a:cxnLst/>
              <a:rect l="l" t="t" r="r" b="b"/>
              <a:pathLst>
                <a:path w="5778217" h="3002900">
                  <a:moveTo>
                    <a:pt x="0" y="0"/>
                  </a:moveTo>
                  <a:lnTo>
                    <a:pt x="5778217" y="0"/>
                  </a:lnTo>
                  <a:lnTo>
                    <a:pt x="5778217" y="3002900"/>
                  </a:lnTo>
                  <a:lnTo>
                    <a:pt x="0" y="3002900"/>
                  </a:lnTo>
                  <a:close/>
                </a:path>
              </a:pathLst>
            </a:custGeom>
            <a:solidFill>
              <a:srgbClr val="FFFFFF"/>
            </a:solidFill>
          </p:spPr>
          <p:txBody>
            <a:bodyPr/>
            <a:lstStyle/>
            <a:p>
              <a:endParaRPr lang="en-EE"/>
            </a:p>
          </p:txBody>
        </p:sp>
      </p:grpSp>
      <p:sp>
        <p:nvSpPr>
          <p:cNvPr id="5" name="Freeform 5"/>
          <p:cNvSpPr/>
          <p:nvPr/>
        </p:nvSpPr>
        <p:spPr>
          <a:xfrm>
            <a:off x="11189347" y="1241429"/>
            <a:ext cx="5815012" cy="7804141"/>
          </a:xfrm>
          <a:custGeom>
            <a:avLst/>
            <a:gdLst/>
            <a:ahLst/>
            <a:cxnLst/>
            <a:rect l="l" t="t" r="r" b="b"/>
            <a:pathLst>
              <a:path w="5815012" h="7804141">
                <a:moveTo>
                  <a:pt x="0" y="0"/>
                </a:moveTo>
                <a:lnTo>
                  <a:pt x="5815013" y="0"/>
                </a:lnTo>
                <a:lnTo>
                  <a:pt x="5815013" y="7804142"/>
                </a:lnTo>
                <a:lnTo>
                  <a:pt x="0" y="7804142"/>
                </a:lnTo>
                <a:lnTo>
                  <a:pt x="0" y="0"/>
                </a:lnTo>
                <a:close/>
              </a:path>
            </a:pathLst>
          </a:custGeom>
          <a:blipFill>
            <a:blip r:embed="rId3"/>
            <a:stretch>
              <a:fillRect l="-50655" r="-50655"/>
            </a:stretch>
          </a:blipFill>
        </p:spPr>
        <p:txBody>
          <a:bodyPr/>
          <a:lstStyle/>
          <a:p>
            <a:endParaRPr lang="en-EE"/>
          </a:p>
        </p:txBody>
      </p:sp>
      <p:grpSp>
        <p:nvGrpSpPr>
          <p:cNvPr id="6" name="Group 6"/>
          <p:cNvGrpSpPr/>
          <p:nvPr/>
        </p:nvGrpSpPr>
        <p:grpSpPr>
          <a:xfrm>
            <a:off x="1416892" y="1104900"/>
            <a:ext cx="9079839" cy="7702281"/>
            <a:chOff x="0" y="104775"/>
            <a:chExt cx="12106452" cy="7553850"/>
          </a:xfrm>
        </p:grpSpPr>
        <p:sp>
          <p:nvSpPr>
            <p:cNvPr id="9" name="TextBox 9"/>
            <p:cNvSpPr txBox="1"/>
            <p:nvPr/>
          </p:nvSpPr>
          <p:spPr>
            <a:xfrm>
              <a:off x="0" y="104775"/>
              <a:ext cx="12106452" cy="2304590"/>
            </a:xfrm>
            <a:prstGeom prst="rect">
              <a:avLst/>
            </a:prstGeom>
          </p:spPr>
          <p:txBody>
            <a:bodyPr lIns="0" tIns="0" rIns="0" bIns="0" rtlCol="0" anchor="t">
              <a:spAutoFit/>
            </a:bodyPr>
            <a:lstStyle/>
            <a:p>
              <a:pPr algn="l"/>
              <a:r>
                <a:rPr lang="en-US" sz="5090" b="1" spc="40" dirty="0">
                  <a:solidFill>
                    <a:srgbClr val="000000"/>
                  </a:solidFill>
                  <a:latin typeface="Montserrat Heavy"/>
                  <a:ea typeface="Montserrat Heavy"/>
                  <a:cs typeface="Montserrat Heavy"/>
                  <a:sym typeface="Montserrat Heavy"/>
                </a:rPr>
                <a:t>AI </a:t>
              </a:r>
              <a:r>
                <a:rPr lang="en-US" sz="5090" b="1" spc="40" dirty="0" err="1">
                  <a:solidFill>
                    <a:srgbClr val="000000"/>
                  </a:solidFill>
                  <a:latin typeface="Montserrat Heavy"/>
                  <a:ea typeface="Montserrat Heavy"/>
                  <a:cs typeface="Montserrat Heavy"/>
                  <a:sym typeface="Montserrat Heavy"/>
                </a:rPr>
                <a:t>toodud</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muutused</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välismaises</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mõjutustegevuses</a:t>
              </a:r>
              <a:endParaRPr lang="en-US" sz="5090" b="1" spc="40" dirty="0">
                <a:solidFill>
                  <a:srgbClr val="000000"/>
                </a:solidFill>
                <a:latin typeface="Montserrat Heavy"/>
                <a:ea typeface="Montserrat Heavy"/>
                <a:cs typeface="Montserrat Heavy"/>
                <a:sym typeface="Montserrat Heavy"/>
              </a:endParaRPr>
            </a:p>
          </p:txBody>
        </p:sp>
        <p:sp>
          <p:nvSpPr>
            <p:cNvPr id="10" name="TextBox 10"/>
            <p:cNvSpPr txBox="1"/>
            <p:nvPr/>
          </p:nvSpPr>
          <p:spPr>
            <a:xfrm>
              <a:off x="0" y="3312051"/>
              <a:ext cx="12106452" cy="4346574"/>
            </a:xfrm>
            <a:prstGeom prst="rect">
              <a:avLst/>
            </a:prstGeom>
          </p:spPr>
          <p:txBody>
            <a:bodyPr lIns="0" tIns="0" rIns="0" bIns="0" rtlCol="0" anchor="t">
              <a:spAutoFit/>
            </a:bodyPr>
            <a:lstStyle/>
            <a:p>
              <a:pPr marL="457200" indent="-457200" algn="l">
                <a:buFontTx/>
                <a:buChar char="-"/>
              </a:pPr>
              <a:r>
                <a:rPr lang="en-US" sz="3200" spc="56" dirty="0" err="1">
                  <a:solidFill>
                    <a:srgbClr val="000000"/>
                  </a:solidFill>
                  <a:latin typeface="Verdana Pro" panose="020B0604030504040204" pitchFamily="34" charset="0"/>
                  <a:ea typeface="Montserrat"/>
                  <a:cs typeface="Montserrat"/>
                  <a:sym typeface="Montserrat"/>
                </a:rPr>
                <a:t>Muutused</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inforünnakute</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kvantiteedis</a:t>
              </a:r>
              <a:r>
                <a:rPr lang="en-US" sz="3200" spc="56" dirty="0">
                  <a:solidFill>
                    <a:srgbClr val="000000"/>
                  </a:solidFill>
                  <a:latin typeface="Verdana Pro" panose="020B0604030504040204" pitchFamily="34" charset="0"/>
                  <a:ea typeface="Montserrat"/>
                  <a:cs typeface="Montserrat"/>
                  <a:sym typeface="Montserrat"/>
                </a:rPr>
                <a:t>, aga </a:t>
              </a:r>
              <a:r>
                <a:rPr lang="en-US" sz="3200" spc="56" dirty="0" err="1">
                  <a:solidFill>
                    <a:srgbClr val="000000"/>
                  </a:solidFill>
                  <a:latin typeface="Verdana Pro" panose="020B0604030504040204" pitchFamily="34" charset="0"/>
                  <a:ea typeface="Montserrat"/>
                  <a:cs typeface="Montserrat"/>
                  <a:sym typeface="Montserrat"/>
                </a:rPr>
                <a:t>mitte</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tingimata</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kvaliteedis</a:t>
              </a:r>
              <a:endParaRPr lang="en-US" sz="3200" spc="56" dirty="0">
                <a:solidFill>
                  <a:srgbClr val="000000"/>
                </a:solidFill>
                <a:latin typeface="Verdana Pro" panose="020B0604030504040204" pitchFamily="34" charset="0"/>
                <a:ea typeface="Montserrat"/>
                <a:cs typeface="Montserrat"/>
                <a:sym typeface="Montserrat"/>
              </a:endParaRPr>
            </a:p>
            <a:p>
              <a:pPr marL="457200" indent="-457200" algn="l">
                <a:buFontTx/>
                <a:buChar char="-"/>
              </a:pPr>
              <a:r>
                <a:rPr lang="en-US" sz="3200" spc="56" dirty="0" err="1">
                  <a:solidFill>
                    <a:srgbClr val="000000"/>
                  </a:solidFill>
                  <a:latin typeface="Verdana Pro" panose="020B0604030504040204" pitchFamily="34" charset="0"/>
                  <a:ea typeface="Montserrat"/>
                  <a:cs typeface="Montserrat"/>
                  <a:sym typeface="Montserrat"/>
                </a:rPr>
                <a:t>Osaliselt</a:t>
              </a:r>
              <a:r>
                <a:rPr lang="en-US" sz="3200" spc="56" dirty="0">
                  <a:solidFill>
                    <a:srgbClr val="000000"/>
                  </a:solidFill>
                  <a:latin typeface="Verdana Pro" panose="020B0604030504040204" pitchFamily="34" charset="0"/>
                  <a:ea typeface="Montserrat"/>
                  <a:cs typeface="Montserrat"/>
                  <a:sym typeface="Montserrat"/>
                </a:rPr>
                <a:t> </a:t>
              </a:r>
              <a:r>
                <a:rPr lang="en-US" sz="3200" b="1" spc="56" dirty="0" err="1">
                  <a:solidFill>
                    <a:srgbClr val="000000"/>
                  </a:solidFill>
                  <a:latin typeface="Verdana Pro" panose="020B0604030504040204" pitchFamily="34" charset="0"/>
                  <a:ea typeface="Montserrat"/>
                  <a:cs typeface="Montserrat"/>
                  <a:sym typeface="Montserrat"/>
                </a:rPr>
                <a:t>automatiseeritud</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inforünnakute</a:t>
              </a:r>
              <a:r>
                <a:rPr lang="en-US" sz="3200" spc="56" dirty="0">
                  <a:solidFill>
                    <a:srgbClr val="000000"/>
                  </a:solidFill>
                  <a:latin typeface="Verdana Pro" panose="020B0604030504040204" pitchFamily="34" charset="0"/>
                  <a:ea typeface="Montserrat"/>
                  <a:cs typeface="Montserrat"/>
                  <a:sym typeface="Montserrat"/>
                </a:rPr>
                <a:t> </a:t>
              </a:r>
              <a:r>
                <a:rPr lang="en-US" sz="3200" b="1" spc="56" dirty="0" err="1">
                  <a:solidFill>
                    <a:srgbClr val="000000"/>
                  </a:solidFill>
                  <a:latin typeface="Verdana Pro" panose="020B0604030504040204" pitchFamily="34" charset="0"/>
                  <a:ea typeface="Montserrat"/>
                  <a:cs typeface="Montserrat"/>
                  <a:sym typeface="Montserrat"/>
                </a:rPr>
                <a:t>tuvastamine</a:t>
              </a:r>
              <a:r>
                <a:rPr lang="en-US" sz="3200" spc="56" dirty="0">
                  <a:solidFill>
                    <a:srgbClr val="000000"/>
                  </a:solidFill>
                  <a:latin typeface="Verdana Pro" panose="020B0604030504040204" pitchFamily="34" charset="0"/>
                  <a:ea typeface="Montserrat"/>
                  <a:cs typeface="Montserrat"/>
                  <a:sym typeface="Montserrat"/>
                </a:rPr>
                <a:t> ja </a:t>
              </a:r>
              <a:r>
                <a:rPr lang="en-US" sz="3200" b="1" spc="56" dirty="0" err="1">
                  <a:solidFill>
                    <a:srgbClr val="000000"/>
                  </a:solidFill>
                  <a:latin typeface="Verdana Pro" panose="020B0604030504040204" pitchFamily="34" charset="0"/>
                  <a:ea typeface="Montserrat"/>
                  <a:cs typeface="Montserrat"/>
                  <a:sym typeface="Montserrat"/>
                </a:rPr>
                <a:t>paljastamine</a:t>
              </a:r>
              <a:endParaRPr lang="en-US" sz="3200" b="1" spc="56" dirty="0">
                <a:solidFill>
                  <a:srgbClr val="000000"/>
                </a:solidFill>
                <a:latin typeface="Verdana Pro" panose="020B0604030504040204" pitchFamily="34" charset="0"/>
                <a:ea typeface="Montserrat"/>
                <a:cs typeface="Montserrat"/>
                <a:sym typeface="Montserrat"/>
              </a:endParaRPr>
            </a:p>
            <a:p>
              <a:pPr marL="457200" indent="-457200" algn="l">
                <a:buFontTx/>
                <a:buChar char="-"/>
              </a:pPr>
              <a:r>
                <a:rPr lang="en-US" sz="3200" spc="56" dirty="0" err="1">
                  <a:solidFill>
                    <a:srgbClr val="000000"/>
                  </a:solidFill>
                  <a:latin typeface="Verdana Pro" panose="020B0604030504040204" pitchFamily="34" charset="0"/>
                  <a:ea typeface="Montserrat"/>
                  <a:cs typeface="Montserrat"/>
                  <a:sym typeface="Montserrat"/>
                </a:rPr>
                <a:t>Automatiseeritud</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sotsiaalmeedia</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modereerimine</a:t>
              </a:r>
              <a:r>
                <a:rPr lang="en-US" sz="3200" spc="56" dirty="0">
                  <a:solidFill>
                    <a:srgbClr val="000000"/>
                  </a:solidFill>
                  <a:latin typeface="Verdana Pro" panose="020B0604030504040204" pitchFamily="34" charset="0"/>
                  <a:ea typeface="Montserrat"/>
                  <a:cs typeface="Montserrat"/>
                  <a:sym typeface="Montserrat"/>
                </a:rPr>
                <a:t>”</a:t>
              </a:r>
            </a:p>
            <a:p>
              <a:pPr marL="457200" indent="-457200" algn="l">
                <a:buFontTx/>
                <a:buChar char="-"/>
              </a:pPr>
              <a:r>
                <a:rPr lang="en-US" sz="3200" spc="56" dirty="0" err="1">
                  <a:solidFill>
                    <a:srgbClr val="000000"/>
                  </a:solidFill>
                  <a:latin typeface="Verdana Pro" panose="020B0604030504040204" pitchFamily="34" charset="0"/>
                  <a:ea typeface="Montserrat"/>
                  <a:cs typeface="Montserrat"/>
                  <a:sym typeface="Montserrat"/>
                </a:rPr>
                <a:t>Rünnaku</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kulud</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langevad</a:t>
              </a:r>
              <a:r>
                <a:rPr lang="en-US" sz="3200" spc="56" dirty="0">
                  <a:solidFill>
                    <a:srgbClr val="000000"/>
                  </a:solidFill>
                  <a:latin typeface="Verdana Pro" panose="020B0604030504040204" pitchFamily="34" charset="0"/>
                  <a:ea typeface="Montserrat"/>
                  <a:cs typeface="Montserrat"/>
                  <a:sym typeface="Montserrat"/>
                </a:rPr>
                <a:t>, FIMI </a:t>
              </a:r>
              <a:r>
                <a:rPr lang="en-US" sz="3200" spc="56" dirty="0" err="1">
                  <a:solidFill>
                    <a:srgbClr val="000000"/>
                  </a:solidFill>
                  <a:latin typeface="Verdana Pro" panose="020B0604030504040204" pitchFamily="34" charset="0"/>
                  <a:ea typeface="Montserrat"/>
                  <a:cs typeface="Montserrat"/>
                  <a:sym typeface="Montserrat"/>
                </a:rPr>
                <a:t>eesmärk</a:t>
              </a:r>
              <a:r>
                <a:rPr lang="en-US" sz="3200" spc="56" dirty="0">
                  <a:solidFill>
                    <a:srgbClr val="000000"/>
                  </a:solidFill>
                  <a:latin typeface="Verdana Pro" panose="020B0604030504040204" pitchFamily="34" charset="0"/>
                  <a:ea typeface="Montserrat"/>
                  <a:cs typeface="Montserrat"/>
                  <a:sym typeface="Montserrat"/>
                </a:rPr>
                <a:t> on </a:t>
              </a:r>
              <a:r>
                <a:rPr lang="en-US" sz="3200" spc="56" dirty="0" err="1">
                  <a:solidFill>
                    <a:srgbClr val="000000"/>
                  </a:solidFill>
                  <a:latin typeface="Verdana Pro" panose="020B0604030504040204" pitchFamily="34" charset="0"/>
                  <a:ea typeface="Montserrat"/>
                  <a:cs typeface="Montserrat"/>
                  <a:sym typeface="Montserrat"/>
                </a:rPr>
                <a:t>neid</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kulusid</a:t>
              </a:r>
              <a:r>
                <a:rPr lang="en-US" sz="3200" spc="56" dirty="0">
                  <a:solidFill>
                    <a:srgbClr val="000000"/>
                  </a:solidFill>
                  <a:latin typeface="Verdana Pro" panose="020B0604030504040204" pitchFamily="34" charset="0"/>
                  <a:ea typeface="Montserrat"/>
                  <a:cs typeface="Montserrat"/>
                  <a:sym typeface="Montserrat"/>
                </a:rPr>
                <a:t> </a:t>
              </a:r>
              <a:r>
                <a:rPr lang="en-US" sz="3200" spc="56" dirty="0" err="1">
                  <a:solidFill>
                    <a:srgbClr val="000000"/>
                  </a:solidFill>
                  <a:latin typeface="Verdana Pro" panose="020B0604030504040204" pitchFamily="34" charset="0"/>
                  <a:ea typeface="Montserrat"/>
                  <a:cs typeface="Montserrat"/>
                  <a:sym typeface="Montserrat"/>
                </a:rPr>
                <a:t>tõsta</a:t>
              </a:r>
              <a:endParaRPr lang="en-US" sz="3200" spc="56" dirty="0">
                <a:solidFill>
                  <a:srgbClr val="000000"/>
                </a:solidFill>
                <a:latin typeface="Verdana Pro" panose="020B0604030504040204" pitchFamily="34" charset="0"/>
                <a:ea typeface="Montserrat"/>
                <a:cs typeface="Montserrat"/>
                <a:sym typeface="Montserra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78967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75" t="-11616" r="-1775" b="-11148"/>
            </a:stretch>
          </a:blipFill>
        </p:spPr>
        <p:txBody>
          <a:bodyPr/>
          <a:lstStyle/>
          <a:p>
            <a:endParaRPr lang="en-EE"/>
          </a:p>
        </p:txBody>
      </p:sp>
      <p:sp>
        <p:nvSpPr>
          <p:cNvPr id="15" name="TextBox 15"/>
          <p:cNvSpPr txBox="1"/>
          <p:nvPr/>
        </p:nvSpPr>
        <p:spPr>
          <a:xfrm>
            <a:off x="1565369" y="2705100"/>
            <a:ext cx="15157262" cy="4431983"/>
          </a:xfrm>
          <a:prstGeom prst="rect">
            <a:avLst/>
          </a:prstGeom>
        </p:spPr>
        <p:txBody>
          <a:bodyPr wrap="square" lIns="0" tIns="0" rIns="0" bIns="0" rtlCol="0" anchor="t">
            <a:spAutoFit/>
          </a:bodyPr>
          <a:lstStyle/>
          <a:p>
            <a:pPr algn="ctr"/>
            <a:r>
              <a:rPr lang="en-US" sz="7200" b="1" dirty="0">
                <a:solidFill>
                  <a:srgbClr val="000000"/>
                </a:solidFill>
                <a:latin typeface="Montserrat Heavy"/>
                <a:ea typeface="Montserrat Heavy"/>
                <a:cs typeface="Montserrat Heavy"/>
                <a:sym typeface="Montserrat Heavy"/>
              </a:rPr>
              <a:t>TÄHELEPANUMAJANDUSES PUUDUB </a:t>
            </a:r>
          </a:p>
          <a:p>
            <a:pPr algn="ctr"/>
            <a:r>
              <a:rPr lang="en-US" sz="7200" b="1" dirty="0">
                <a:solidFill>
                  <a:srgbClr val="000000"/>
                </a:solidFill>
                <a:latin typeface="Montserrat Heavy"/>
                <a:ea typeface="Montserrat Heavy"/>
                <a:cs typeface="Montserrat Heavy"/>
                <a:sym typeface="Montserrat Heavy"/>
              </a:rPr>
              <a:t>RAHALINE MOTIVATSIOON KVALITEETI TÕSTA</a:t>
            </a:r>
          </a:p>
        </p:txBody>
      </p:sp>
      <p:grpSp>
        <p:nvGrpSpPr>
          <p:cNvPr id="21" name="Group 11">
            <a:extLst>
              <a:ext uri="{FF2B5EF4-FFF2-40B4-BE49-F238E27FC236}">
                <a16:creationId xmlns:a16="http://schemas.microsoft.com/office/drawing/2014/main" id="{606C14A9-716C-BE2B-446E-92D5E66743DB}"/>
              </a:ext>
            </a:extLst>
          </p:cNvPr>
          <p:cNvGrpSpPr/>
          <p:nvPr/>
        </p:nvGrpSpPr>
        <p:grpSpPr>
          <a:xfrm>
            <a:off x="12115799" y="9867900"/>
            <a:ext cx="5864633" cy="413748"/>
            <a:chOff x="5162760" y="1981484"/>
            <a:chExt cx="5843293" cy="551663"/>
          </a:xfrm>
        </p:grpSpPr>
        <p:grpSp>
          <p:nvGrpSpPr>
            <p:cNvPr id="22" name="Group 12">
              <a:extLst>
                <a:ext uri="{FF2B5EF4-FFF2-40B4-BE49-F238E27FC236}">
                  <a16:creationId xmlns:a16="http://schemas.microsoft.com/office/drawing/2014/main" id="{BBAD1140-B1BE-46CD-D066-8C4E0D5983A4}"/>
                </a:ext>
              </a:extLst>
            </p:cNvPr>
            <p:cNvGrpSpPr/>
            <p:nvPr/>
          </p:nvGrpSpPr>
          <p:grpSpPr>
            <a:xfrm>
              <a:off x="5162761" y="1981484"/>
              <a:ext cx="5843292" cy="50173"/>
              <a:chOff x="7187461" y="2758589"/>
              <a:chExt cx="8134907" cy="69850"/>
            </a:xfrm>
          </p:grpSpPr>
          <p:sp>
            <p:nvSpPr>
              <p:cNvPr id="24" name="Freeform 13">
                <a:extLst>
                  <a:ext uri="{FF2B5EF4-FFF2-40B4-BE49-F238E27FC236}">
                    <a16:creationId xmlns:a16="http://schemas.microsoft.com/office/drawing/2014/main" id="{D4D4051F-3EAC-6FFD-8D5B-642435ABFC3A}"/>
                  </a:ext>
                </a:extLst>
              </p:cNvPr>
              <p:cNvSpPr/>
              <p:nvPr/>
            </p:nvSpPr>
            <p:spPr>
              <a:xfrm>
                <a:off x="7187461" y="2758589"/>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23" name="TextBox 14">
              <a:extLst>
                <a:ext uri="{FF2B5EF4-FFF2-40B4-BE49-F238E27FC236}">
                  <a16:creationId xmlns:a16="http://schemas.microsoft.com/office/drawing/2014/main" id="{732456A2-A38D-61E8-6499-070EB8123819}"/>
                </a:ext>
              </a:extLst>
            </p:cNvPr>
            <p:cNvSpPr txBox="1"/>
            <p:nvPr/>
          </p:nvSpPr>
          <p:spPr>
            <a:xfrm>
              <a:off x="5162760" y="2180061"/>
              <a:ext cx="5843292" cy="353086"/>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2c202d6d3ab_5_804"/>
          <p:cNvSpPr txBox="1">
            <a:spLocks noGrp="1"/>
          </p:cNvSpPr>
          <p:nvPr>
            <p:ph type="title"/>
          </p:nvPr>
        </p:nvSpPr>
        <p:spPr>
          <a:xfrm>
            <a:off x="0" y="0"/>
            <a:ext cx="18409953" cy="1667250"/>
          </a:xfrm>
          <a:prstGeom prst="rect">
            <a:avLst/>
          </a:prstGeom>
          <a:solidFill>
            <a:srgbClr val="A890FF"/>
          </a:solidFill>
          <a:ln>
            <a:noFill/>
          </a:ln>
        </p:spPr>
        <p:txBody>
          <a:bodyPr spcFirstLastPara="1" vert="horz" wrap="square" lIns="137138" tIns="68550" rIns="137138" bIns="68550" rtlCol="0" anchor="ctr" anchorCtr="0">
            <a:normAutofit/>
          </a:bodyPr>
          <a:lstStyle/>
          <a:p>
            <a:pPr>
              <a:lnSpc>
                <a:spcPct val="90000"/>
              </a:lnSpc>
              <a:spcBef>
                <a:spcPts val="0"/>
              </a:spcBef>
              <a:buSzPts val="1900"/>
            </a:pPr>
            <a:r>
              <a:rPr lang="en-US" sz="7200" b="1" dirty="0">
                <a:latin typeface="Verdana Pro" panose="020B0604030504040204" pitchFamily="34" charset="0"/>
                <a:sym typeface="Helvetica Neue"/>
              </a:rPr>
              <a:t>Mis </a:t>
            </a:r>
            <a:r>
              <a:rPr lang="en-US" sz="7200" b="1" dirty="0" err="1">
                <a:latin typeface="Verdana Pro" panose="020B0604030504040204" pitchFamily="34" charset="0"/>
                <a:sym typeface="Helvetica Neue"/>
              </a:rPr>
              <a:t>tüüpi</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infohäire</a:t>
            </a:r>
            <a:r>
              <a:rPr lang="en-US" sz="7200" b="1" dirty="0">
                <a:latin typeface="Verdana Pro" panose="020B0604030504040204" pitchFamily="34" charset="0"/>
                <a:sym typeface="Helvetica Neue"/>
              </a:rPr>
              <a:t> see on?</a:t>
            </a:r>
            <a:endParaRPr sz="7200" b="1" dirty="0">
              <a:latin typeface="Verdana Pro" panose="020B0604030504040204" pitchFamily="34" charset="0"/>
              <a:sym typeface="Helvetica Neue"/>
            </a:endParaRPr>
          </a:p>
        </p:txBody>
      </p:sp>
      <p:sp>
        <p:nvSpPr>
          <p:cNvPr id="862" name="Google Shape;862;g2c202d6d3ab_5_804"/>
          <p:cNvSpPr txBox="1">
            <a:spLocks noGrp="1"/>
          </p:cNvSpPr>
          <p:nvPr>
            <p:ph type="body" idx="1"/>
          </p:nvPr>
        </p:nvSpPr>
        <p:spPr>
          <a:prstGeom prst="rect">
            <a:avLst/>
          </a:prstGeom>
          <a:noFill/>
          <a:ln>
            <a:noFill/>
          </a:ln>
        </p:spPr>
        <p:txBody>
          <a:bodyPr spcFirstLastPara="1" vert="horz" wrap="square" lIns="137138" tIns="68550" rIns="137138" bIns="68550" rtlCol="0" anchor="t" anchorCtr="0">
            <a:normAutofit/>
          </a:bodyPr>
          <a:lstStyle/>
          <a:p>
            <a:pPr marL="0" indent="0">
              <a:lnSpc>
                <a:spcPct val="90000"/>
              </a:lnSpc>
              <a:spcBef>
                <a:spcPts val="1650"/>
              </a:spcBef>
              <a:buSzPts val="1900"/>
              <a:buNone/>
            </a:pPr>
            <a:endParaRPr/>
          </a:p>
        </p:txBody>
      </p:sp>
      <p:pic>
        <p:nvPicPr>
          <p:cNvPr id="863" name="Google Shape;863;g2c202d6d3ab_5_804"/>
          <p:cNvPicPr preferRelativeResize="0"/>
          <p:nvPr/>
        </p:nvPicPr>
        <p:blipFill rotWithShape="1">
          <a:blip r:embed="rId3">
            <a:alphaModFix/>
          </a:blip>
          <a:srcRect/>
          <a:stretch/>
        </p:blipFill>
        <p:spPr>
          <a:xfrm>
            <a:off x="12" y="1584481"/>
            <a:ext cx="18288003" cy="7680767"/>
          </a:xfrm>
          <a:prstGeom prst="rect">
            <a:avLst/>
          </a:prstGeom>
          <a:noFill/>
          <a:ln>
            <a:noFill/>
          </a:ln>
        </p:spPr>
      </p:pic>
      <p:pic>
        <p:nvPicPr>
          <p:cNvPr id="864" name="Google Shape;864;g2c202d6d3ab_5_804"/>
          <p:cNvPicPr preferRelativeResize="0"/>
          <p:nvPr/>
        </p:nvPicPr>
        <p:blipFill rotWithShape="1">
          <a:blip r:embed="rId4">
            <a:alphaModFix/>
          </a:blip>
          <a:srcRect/>
          <a:stretch/>
        </p:blipFill>
        <p:spPr>
          <a:xfrm>
            <a:off x="4393700" y="5652101"/>
            <a:ext cx="14016254" cy="46348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2963">
            <a:off x="14640189" y="-8397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3" name="Freeform 3"/>
          <p:cNvSpPr/>
          <p:nvPr/>
        </p:nvSpPr>
        <p:spPr>
          <a:xfrm rot="7271333">
            <a:off x="9801197" y="-8397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4" name="Freeform 4"/>
          <p:cNvSpPr/>
          <p:nvPr/>
        </p:nvSpPr>
        <p:spPr>
          <a:xfrm rot="7105270">
            <a:off x="5567008" y="606280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6" name="TextBox 6"/>
          <p:cNvSpPr txBox="1"/>
          <p:nvPr/>
        </p:nvSpPr>
        <p:spPr>
          <a:xfrm>
            <a:off x="562803" y="526159"/>
            <a:ext cx="8676391" cy="3323987"/>
          </a:xfrm>
          <a:prstGeom prst="rect">
            <a:avLst/>
          </a:prstGeom>
        </p:spPr>
        <p:txBody>
          <a:bodyPr lIns="0" tIns="0" rIns="0" bIns="0" rtlCol="0" anchor="t">
            <a:spAutoFit/>
          </a:bodyPr>
          <a:lstStyle/>
          <a:p>
            <a:pPr algn="l"/>
            <a:r>
              <a:rPr lang="en-US" sz="7200" b="1" spc="63" dirty="0" err="1">
                <a:solidFill>
                  <a:srgbClr val="FFC66F"/>
                </a:solidFill>
                <a:latin typeface="Montserrat Heavy"/>
                <a:ea typeface="Montserrat Heavy"/>
                <a:cs typeface="Montserrat Heavy"/>
                <a:sym typeface="Montserrat Heavy"/>
              </a:rPr>
              <a:t>Õppetund</a:t>
            </a:r>
            <a:r>
              <a:rPr lang="en-US" sz="7200" b="1" spc="63" dirty="0">
                <a:solidFill>
                  <a:srgbClr val="FFC66F"/>
                </a:solidFill>
                <a:latin typeface="Montserrat Heavy"/>
                <a:ea typeface="Montserrat Heavy"/>
                <a:cs typeface="Montserrat Heavy"/>
                <a:sym typeface="Montserrat Heavy"/>
              </a:rPr>
              <a:t> nr1: </a:t>
            </a:r>
            <a:r>
              <a:rPr lang="en-US" sz="7200" b="1" spc="63" dirty="0" err="1">
                <a:solidFill>
                  <a:srgbClr val="000000"/>
                </a:solidFill>
                <a:latin typeface="Montserrat Heavy"/>
                <a:ea typeface="Montserrat Heavy"/>
                <a:cs typeface="Montserrat Heavy"/>
                <a:sym typeface="Montserrat Heavy"/>
              </a:rPr>
              <a:t>kontrollime</a:t>
            </a:r>
            <a:r>
              <a:rPr lang="en-US" sz="7200" b="1" spc="63" dirty="0">
                <a:solidFill>
                  <a:srgbClr val="000000"/>
                </a:solidFill>
                <a:latin typeface="Montserrat Heavy"/>
                <a:ea typeface="Montserrat Heavy"/>
                <a:cs typeface="Montserrat Heavy"/>
                <a:sym typeface="Montserrat Heavy"/>
              </a:rPr>
              <a:t> </a:t>
            </a:r>
            <a:r>
              <a:rPr lang="en-US" sz="7200" b="1" spc="63" dirty="0" err="1">
                <a:solidFill>
                  <a:srgbClr val="000000"/>
                </a:solidFill>
                <a:latin typeface="Montserrat Heavy"/>
                <a:ea typeface="Montserrat Heavy"/>
                <a:cs typeface="Montserrat Heavy"/>
                <a:sym typeface="Montserrat Heavy"/>
              </a:rPr>
              <a:t>ekspertsust</a:t>
            </a:r>
            <a:r>
              <a:rPr lang="en-US" sz="7200" b="1" spc="63" dirty="0">
                <a:solidFill>
                  <a:srgbClr val="000000"/>
                </a:solidFill>
                <a:latin typeface="Montserrat Heavy"/>
                <a:ea typeface="Montserrat Heavy"/>
                <a:cs typeface="Montserrat Heavy"/>
                <a:sym typeface="Montserrat Heavy"/>
              </a:rPr>
              <a:t>!</a:t>
            </a:r>
          </a:p>
        </p:txBody>
      </p:sp>
      <p:grpSp>
        <p:nvGrpSpPr>
          <p:cNvPr id="15" name="Group 11">
            <a:extLst>
              <a:ext uri="{FF2B5EF4-FFF2-40B4-BE49-F238E27FC236}">
                <a16:creationId xmlns:a16="http://schemas.microsoft.com/office/drawing/2014/main" id="{4A2C7DDF-D691-DEE8-F6FD-F8E827BA991E}"/>
              </a:ext>
            </a:extLst>
          </p:cNvPr>
          <p:cNvGrpSpPr/>
          <p:nvPr/>
        </p:nvGrpSpPr>
        <p:grpSpPr>
          <a:xfrm>
            <a:off x="12118568" y="9469034"/>
            <a:ext cx="5864632" cy="551266"/>
            <a:chOff x="0" y="0"/>
            <a:chExt cx="5843292" cy="735021"/>
          </a:xfrm>
        </p:grpSpPr>
        <p:grpSp>
          <p:nvGrpSpPr>
            <p:cNvPr id="16" name="Group 12">
              <a:extLst>
                <a:ext uri="{FF2B5EF4-FFF2-40B4-BE49-F238E27FC236}">
                  <a16:creationId xmlns:a16="http://schemas.microsoft.com/office/drawing/2014/main" id="{FAE2A40B-93EE-B6CC-BDCD-D80832BD8E5A}"/>
                </a:ext>
              </a:extLst>
            </p:cNvPr>
            <p:cNvGrpSpPr/>
            <p:nvPr/>
          </p:nvGrpSpPr>
          <p:grpSpPr>
            <a:xfrm>
              <a:off x="0" y="0"/>
              <a:ext cx="5843292" cy="410508"/>
              <a:chOff x="0" y="0"/>
              <a:chExt cx="8134907" cy="571500"/>
            </a:xfrm>
          </p:grpSpPr>
          <p:sp>
            <p:nvSpPr>
              <p:cNvPr id="18" name="Freeform 13">
                <a:extLst>
                  <a:ext uri="{FF2B5EF4-FFF2-40B4-BE49-F238E27FC236}">
                    <a16:creationId xmlns:a16="http://schemas.microsoft.com/office/drawing/2014/main" id="{48BFA9E1-645C-EDAB-A50D-5A41602EE360}"/>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17" name="TextBox 14">
              <a:extLst>
                <a:ext uri="{FF2B5EF4-FFF2-40B4-BE49-F238E27FC236}">
                  <a16:creationId xmlns:a16="http://schemas.microsoft.com/office/drawing/2014/main" id="{6C8111F9-1C14-7EB4-C2ED-8663325F69E5}"/>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pic>
        <p:nvPicPr>
          <p:cNvPr id="20" name="Google Shape;841;g2c202d6d3ab_0_3">
            <a:extLst>
              <a:ext uri="{FF2B5EF4-FFF2-40B4-BE49-F238E27FC236}">
                <a16:creationId xmlns:a16="http://schemas.microsoft.com/office/drawing/2014/main" id="{5E7C039D-25D8-4B17-5AF7-70CC02F7006A}"/>
              </a:ext>
            </a:extLst>
          </p:cNvPr>
          <p:cNvPicPr preferRelativeResize="0"/>
          <p:nvPr/>
        </p:nvPicPr>
        <p:blipFill rotWithShape="1">
          <a:blip r:embed="rId3"/>
          <a:stretch/>
        </p:blipFill>
        <p:spPr>
          <a:xfrm>
            <a:off x="12795660" y="4275"/>
            <a:ext cx="2297879" cy="2967399"/>
          </a:xfrm>
          <a:prstGeom prst="rect">
            <a:avLst/>
          </a:prstGeom>
          <a:noFill/>
        </p:spPr>
      </p:pic>
      <p:pic>
        <p:nvPicPr>
          <p:cNvPr id="21" name="Google Shape;840;g2c202d6d3ab_0_3">
            <a:extLst>
              <a:ext uri="{FF2B5EF4-FFF2-40B4-BE49-F238E27FC236}">
                <a16:creationId xmlns:a16="http://schemas.microsoft.com/office/drawing/2014/main" id="{C284CDB3-08E0-9DF6-2515-2EBC265F24A1}"/>
              </a:ext>
            </a:extLst>
          </p:cNvPr>
          <p:cNvPicPr preferRelativeResize="0"/>
          <p:nvPr/>
        </p:nvPicPr>
        <p:blipFill rotWithShape="1">
          <a:blip r:embed="rId4"/>
          <a:stretch/>
        </p:blipFill>
        <p:spPr>
          <a:xfrm>
            <a:off x="15316200" y="38100"/>
            <a:ext cx="2297879" cy="2899750"/>
          </a:xfrm>
          <a:prstGeom prst="rect">
            <a:avLst/>
          </a:prstGeom>
          <a:noFill/>
        </p:spPr>
      </p:pic>
      <p:pic>
        <p:nvPicPr>
          <p:cNvPr id="22" name="Google Shape;838;g2c202d6d3ab_0_3" descr="Table&#10;&#10;Description automatically generated">
            <a:extLst>
              <a:ext uri="{FF2B5EF4-FFF2-40B4-BE49-F238E27FC236}">
                <a16:creationId xmlns:a16="http://schemas.microsoft.com/office/drawing/2014/main" id="{11293816-F54B-50A3-B152-D22F51307B23}"/>
              </a:ext>
            </a:extLst>
          </p:cNvPr>
          <p:cNvPicPr preferRelativeResize="0"/>
          <p:nvPr/>
        </p:nvPicPr>
        <p:blipFill rotWithShape="1">
          <a:blip r:embed="rId5"/>
          <a:srcRect l="3591" t="67" r="9419" b="-67"/>
          <a:stretch>
            <a:fillRect/>
          </a:stretch>
        </p:blipFill>
        <p:spPr>
          <a:xfrm>
            <a:off x="15345602" y="3643138"/>
            <a:ext cx="2971800" cy="3687415"/>
          </a:xfrm>
          <a:prstGeom prst="rect">
            <a:avLst/>
          </a:prstGeom>
          <a:noFill/>
        </p:spPr>
      </p:pic>
      <p:pic>
        <p:nvPicPr>
          <p:cNvPr id="24" name="Picture 23" descr="A screenshot of a phone&#10;&#10;AI-generated content may be incorrect.">
            <a:extLst>
              <a:ext uri="{FF2B5EF4-FFF2-40B4-BE49-F238E27FC236}">
                <a16:creationId xmlns:a16="http://schemas.microsoft.com/office/drawing/2014/main" id="{6FC263A3-A5DF-78DE-0FD9-18A39719D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5505" y="800100"/>
            <a:ext cx="4147495" cy="2135753"/>
          </a:xfrm>
          <a:prstGeom prst="rect">
            <a:avLst/>
          </a:prstGeom>
        </p:spPr>
      </p:pic>
      <p:pic>
        <p:nvPicPr>
          <p:cNvPr id="26" name="Picture 25" descr="A screenshot of a web page&#10;&#10;AI-generated content may be incorrect.">
            <a:extLst>
              <a:ext uri="{FF2B5EF4-FFF2-40B4-BE49-F238E27FC236}">
                <a16:creationId xmlns:a16="http://schemas.microsoft.com/office/drawing/2014/main" id="{3C63785A-F6EE-1501-B505-202AF54478B7}"/>
              </a:ext>
            </a:extLst>
          </p:cNvPr>
          <p:cNvPicPr>
            <a:picLocks noChangeAspect="1"/>
          </p:cNvPicPr>
          <p:nvPr/>
        </p:nvPicPr>
        <p:blipFill>
          <a:blip r:embed="rId7">
            <a:extLst>
              <a:ext uri="{28A0092B-C50C-407E-A947-70E740481C1C}">
                <a14:useLocalDpi xmlns:a14="http://schemas.microsoft.com/office/drawing/2010/main" val="0"/>
              </a:ext>
            </a:extLst>
          </a:blip>
          <a:srcRect t="27330"/>
          <a:stretch>
            <a:fillRect/>
          </a:stretch>
        </p:blipFill>
        <p:spPr>
          <a:xfrm>
            <a:off x="5406145" y="8267700"/>
            <a:ext cx="5949910" cy="2990962"/>
          </a:xfrm>
          <a:prstGeom prst="rect">
            <a:avLst/>
          </a:prstGeom>
        </p:spPr>
      </p:pic>
      <p:pic>
        <p:nvPicPr>
          <p:cNvPr id="25" name="Picture 24" descr="A close-up of a text&#10;&#10;AI-generated content may be incorrect.">
            <a:extLst>
              <a:ext uri="{FF2B5EF4-FFF2-40B4-BE49-F238E27FC236}">
                <a16:creationId xmlns:a16="http://schemas.microsoft.com/office/drawing/2014/main" id="{B986B3E2-A811-EABF-5E22-5D9C89C3CE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457" y="8359121"/>
            <a:ext cx="5058800" cy="1965979"/>
          </a:xfrm>
          <a:prstGeom prst="rect">
            <a:avLst/>
          </a:prstGeom>
        </p:spPr>
      </p:pic>
      <p:sp>
        <p:nvSpPr>
          <p:cNvPr id="28" name="Rectangle 27">
            <a:extLst>
              <a:ext uri="{FF2B5EF4-FFF2-40B4-BE49-F238E27FC236}">
                <a16:creationId xmlns:a16="http://schemas.microsoft.com/office/drawing/2014/main" id="{76A1FA6B-5191-1A84-B912-73B28EA9C0BD}"/>
              </a:ext>
            </a:extLst>
          </p:cNvPr>
          <p:cNvSpPr/>
          <p:nvPr/>
        </p:nvSpPr>
        <p:spPr>
          <a:xfrm>
            <a:off x="523512" y="3805084"/>
            <a:ext cx="14792687" cy="4439180"/>
          </a:xfrm>
          <a:prstGeom prst="rect">
            <a:avLst/>
          </a:prstGeom>
          <a:solidFill>
            <a:srgbClr val="FFC66F">
              <a:alpha val="3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dirty="0"/>
          </a:p>
        </p:txBody>
      </p:sp>
      <p:sp>
        <p:nvSpPr>
          <p:cNvPr id="27" name="TextBox 7">
            <a:extLst>
              <a:ext uri="{FF2B5EF4-FFF2-40B4-BE49-F238E27FC236}">
                <a16:creationId xmlns:a16="http://schemas.microsoft.com/office/drawing/2014/main" id="{38B72ABD-B7AE-4AA7-2D26-0B9473BAAC9D}"/>
              </a:ext>
            </a:extLst>
          </p:cNvPr>
          <p:cNvSpPr txBox="1"/>
          <p:nvPr/>
        </p:nvSpPr>
        <p:spPr>
          <a:xfrm>
            <a:off x="533400" y="3850146"/>
            <a:ext cx="14737265" cy="4739759"/>
          </a:xfrm>
          <a:prstGeom prst="rect">
            <a:avLst/>
          </a:prstGeom>
        </p:spPr>
        <p:txBody>
          <a:bodyPr wrap="square" lIns="0" tIns="0" rIns="0" bIns="0" rtlCol="0" anchor="t">
            <a:spAutoFit/>
          </a:bodyPr>
          <a:lstStyle/>
          <a:p>
            <a:pPr marL="628658" lvl="0" indent="-457200">
              <a:buClr>
                <a:srgbClr val="FFC000"/>
              </a:buClr>
              <a:buSzPts val="2100"/>
              <a:buFont typeface="Wingdings" pitchFamily="2" charset="2"/>
              <a:buChar char="§"/>
            </a:pP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meediapädevuse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nooremteadur</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TÜ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ühiskonnateaduste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instituudis</a:t>
            </a: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a:p>
            <a:pPr marL="628658" lvl="0" indent="-457200">
              <a:buClr>
                <a:srgbClr val="FFC000"/>
              </a:buClr>
              <a:buSzPts val="2100"/>
              <a:buFont typeface="Wingdings" pitchFamily="2" charset="2"/>
              <a:buChar char="§"/>
            </a:pP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programmijuht</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MA kaval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Desinformatsioon</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ja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sotsiaalne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toimepidevus</a:t>
            </a: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a:p>
            <a:pPr marL="628658" lvl="0" indent="-457200">
              <a:buClr>
                <a:srgbClr val="FFC000"/>
              </a:buClr>
              <a:buSzPts val="2100"/>
              <a:buFont typeface="Wingdings" pitchFamily="2" charset="2"/>
              <a:buChar char="§"/>
            </a:pP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Balti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Infohäirete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Sekkekeskuse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koordinaator</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vt</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tasuta</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materjale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hlinkClick r:id="rId9">
                  <a:extLst>
                    <a:ext uri="{A12FA001-AC4F-418D-AE19-62706E023703}">
                      <ahyp:hlinkClr xmlns:ahyp="http://schemas.microsoft.com/office/drawing/2018/hyperlinkcolor" val="tx"/>
                    </a:ext>
                  </a:extLst>
                </a:hlinkClick>
              </a:rPr>
              <a:t>becid.</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ut.ee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hlinkClick r:id="rId10">
                  <a:extLst>
                    <a:ext uri="{A12FA001-AC4F-418D-AE19-62706E023703}">
                      <ahyp:hlinkClr xmlns:ahyp="http://schemas.microsoft.com/office/drawing/2018/hyperlinkcolor" val="tx"/>
                    </a:ext>
                  </a:extLst>
                </a:hlinkClick>
              </a:rPr>
              <a:t>meedia.ut.ee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a:t>
            </a:r>
          </a:p>
          <a:p>
            <a:pPr marL="628658" lvl="0" indent="-457200">
              <a:buClr>
                <a:srgbClr val="FFC000"/>
              </a:buClr>
              <a:buSzPts val="2100"/>
              <a:buFont typeface="Wingdings" pitchFamily="2" charset="2"/>
              <a:buChar char="§"/>
            </a:pP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UNESCO MIL Alliance Europe &amp; North America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liige</a:t>
            </a: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a:p>
            <a:pPr marL="628658" lvl="0" indent="-457200">
              <a:buClr>
                <a:srgbClr val="FFC000"/>
              </a:buClr>
              <a:buSzPts val="2100"/>
              <a:buFont typeface="Wingdings" pitchFamily="2" charset="2"/>
              <a:buChar char="§"/>
            </a:pP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European Digital Media Observatory MIL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Councili</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liige</a:t>
            </a: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a:p>
            <a:pPr marL="628658" lvl="0" indent="-457200">
              <a:buClr>
                <a:srgbClr val="FFC000"/>
              </a:buClr>
              <a:buSzPts val="2100"/>
              <a:buFont typeface="Wingdings" pitchFamily="2" charset="2"/>
              <a:buChar char="§"/>
            </a:pP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MTÜ Vox Rationis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tegevjuht</a:t>
            </a: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a:p>
            <a:pPr marL="628658" lvl="0" indent="-457200">
              <a:buClr>
                <a:srgbClr val="FFC000"/>
              </a:buClr>
              <a:buSzPts val="2100"/>
              <a:buFont typeface="Wingdings" pitchFamily="2" charset="2"/>
              <a:buChar char="§"/>
            </a:pP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kahetsusväärselt</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suure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digitaalse</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jalajäljega</a:t>
            </a:r>
            <a:b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b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a:p>
            <a:pPr marL="171458" lvl="0">
              <a:buClr>
                <a:srgbClr val="FFC000"/>
              </a:buClr>
              <a:buSzPts val="2100"/>
            </a:pP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Prakadeemikust</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meediauurija</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kogemust</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t>
            </a:r>
            <a:r>
              <a:rPr lang="en-US" sz="2800" b="1" dirty="0" err="1">
                <a:latin typeface="Verdana Pro Semibold" panose="020B0704030504040204" pitchFamily="34" charset="0"/>
                <a:ea typeface="Verdana" panose="020B0604030504040204" pitchFamily="34" charset="0"/>
                <a:cs typeface="Calibri" panose="020F0502020204030204" pitchFamily="34" charset="0"/>
                <a:sym typeface="Helvetica Neue"/>
              </a:rPr>
              <a:t>valdkonnas</a:t>
            </a:r>
            <a:r>
              <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rPr>
              <a:t> al 2014. </a:t>
            </a:r>
          </a:p>
          <a:p>
            <a:pPr marL="628658" lvl="0" indent="-457200">
              <a:buClr>
                <a:srgbClr val="FFC000"/>
              </a:buClr>
              <a:buSzPts val="2100"/>
              <a:buFont typeface="Wingdings" pitchFamily="2" charset="2"/>
              <a:buChar char="§"/>
            </a:pPr>
            <a:endParaRPr lang="en-US" sz="2800" b="1" dirty="0">
              <a:latin typeface="Verdana Pro Semibold" panose="020B0704030504040204" pitchFamily="34" charset="0"/>
              <a:ea typeface="Verdana" panose="020B0604030504040204" pitchFamily="34" charset="0"/>
              <a:cs typeface="Calibri" panose="020F0502020204030204" pitchFamily="34" charset="0"/>
              <a:sym typeface="Helvetica Neue"/>
            </a:endParaRPr>
          </a:p>
        </p:txBody>
      </p:sp>
      <p:pic>
        <p:nvPicPr>
          <p:cNvPr id="23" name="Picture 22" descr="A screenshot of a computer&#10;&#10;AI-generated content may be incorrect.">
            <a:extLst>
              <a:ext uri="{FF2B5EF4-FFF2-40B4-BE49-F238E27FC236}">
                <a16:creationId xmlns:a16="http://schemas.microsoft.com/office/drawing/2014/main" id="{A95EFD6E-0703-0BF5-6ED8-E6C8E01D7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96600" y="8265713"/>
            <a:ext cx="7772400" cy="29737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c202d6d3ab_0_155"/>
          <p:cNvSpPr txBox="1">
            <a:spLocks noGrp="1"/>
          </p:cNvSpPr>
          <p:nvPr>
            <p:ph type="title"/>
          </p:nvPr>
        </p:nvSpPr>
        <p:spPr>
          <a:xfrm>
            <a:off x="676350" y="1883663"/>
            <a:ext cx="17255250" cy="1988550"/>
          </a:xfrm>
          <a:prstGeom prst="rect">
            <a:avLst/>
          </a:prstGeom>
          <a:solidFill>
            <a:srgbClr val="A890FF"/>
          </a:solidFill>
          <a:ln>
            <a:noFill/>
          </a:ln>
        </p:spPr>
        <p:txBody>
          <a:bodyPr spcFirstLastPara="1" vert="horz" wrap="square" lIns="137138" tIns="68550" rIns="137138" bIns="68550" rtlCol="0" anchor="ctr" anchorCtr="0">
            <a:noAutofit/>
          </a:bodyPr>
          <a:lstStyle/>
          <a:p>
            <a:pPr algn="ctr"/>
            <a:r>
              <a:rPr lang="en-US" sz="7200" b="1">
                <a:latin typeface="Verdana Pro" panose="020B0604030504040204" pitchFamily="34" charset="0"/>
              </a:rPr>
              <a:t>Väike samm konspiratsiooniteooriateni</a:t>
            </a:r>
            <a:endParaRPr sz="7200" b="1">
              <a:latin typeface="Verdana Pro" panose="020B0604030504040204" pitchFamily="34" charset="0"/>
            </a:endParaRPr>
          </a:p>
        </p:txBody>
      </p:sp>
      <p:sp>
        <p:nvSpPr>
          <p:cNvPr id="870" name="Google Shape;870;g2c202d6d3ab_0_155"/>
          <p:cNvSpPr txBox="1">
            <a:spLocks noGrp="1"/>
          </p:cNvSpPr>
          <p:nvPr>
            <p:ph type="body" idx="4294967295"/>
          </p:nvPr>
        </p:nvSpPr>
        <p:spPr>
          <a:xfrm>
            <a:off x="1145358" y="4388645"/>
            <a:ext cx="16911687" cy="4876800"/>
          </a:xfrm>
          <a:prstGeom prst="rect">
            <a:avLst/>
          </a:prstGeom>
          <a:noFill/>
          <a:ln>
            <a:noFill/>
          </a:ln>
        </p:spPr>
        <p:txBody>
          <a:bodyPr spcFirstLastPara="1" vert="horz" wrap="square" lIns="137138" tIns="68550" rIns="137138" bIns="68550" rtlCol="0" anchor="t" anchorCtr="0">
            <a:normAutofit fontScale="92500"/>
          </a:bodyPr>
          <a:lstStyle/>
          <a:p>
            <a:pPr marL="0" indent="0">
              <a:lnSpc>
                <a:spcPct val="90000"/>
              </a:lnSpc>
              <a:spcBef>
                <a:spcPts val="1650"/>
              </a:spcBef>
              <a:buSzPts val="1900"/>
              <a:buNone/>
            </a:pPr>
            <a:r>
              <a:rPr lang="en-US" sz="4400" dirty="0">
                <a:latin typeface="Verdana Pro" panose="020B0604030504040204" pitchFamily="34" charset="0"/>
                <a:cs typeface="Rubik" panose="020B0604020202020204" charset="-79"/>
              </a:rPr>
              <a:t>...</a:t>
            </a:r>
            <a:r>
              <a:rPr lang="en-US" sz="4400" dirty="0" err="1">
                <a:latin typeface="Verdana Pro" panose="020B0604030504040204" pitchFamily="34" charset="0"/>
                <a:cs typeface="Rubik" panose="020B0604020202020204" charset="-79"/>
              </a:rPr>
              <a:t>mida</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arstid</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sulle</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ei</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räägi</a:t>
            </a:r>
            <a:r>
              <a:rPr lang="en-US" sz="4400" dirty="0">
                <a:latin typeface="Verdana Pro" panose="020B0604030504040204" pitchFamily="34" charset="0"/>
                <a:cs typeface="Rubik" panose="020B0604020202020204" charset="-79"/>
              </a:rPr>
              <a:t>!</a:t>
            </a:r>
            <a:endParaRPr sz="4400" dirty="0">
              <a:latin typeface="Verdana Pro" panose="020B0604030504040204" pitchFamily="34" charset="0"/>
              <a:cs typeface="Rubik" panose="020B0604020202020204" charset="-79"/>
            </a:endParaRPr>
          </a:p>
          <a:p>
            <a:pPr marL="0" indent="0">
              <a:lnSpc>
                <a:spcPct val="90000"/>
              </a:lnSpc>
              <a:spcBef>
                <a:spcPts val="1650"/>
              </a:spcBef>
              <a:buSzPts val="1900"/>
              <a:buNone/>
            </a:pPr>
            <a:r>
              <a:rPr lang="en-US" sz="4400" dirty="0">
                <a:latin typeface="Verdana Pro" panose="020B0604030504040204" pitchFamily="34" charset="0"/>
                <a:cs typeface="Rubik" panose="020B0604020202020204" charset="-79"/>
              </a:rPr>
              <a:t>…</a:t>
            </a:r>
            <a:r>
              <a:rPr lang="en-US" sz="4400" dirty="0" err="1">
                <a:latin typeface="Verdana Pro" panose="020B0604030504040204" pitchFamily="34" charset="0"/>
                <a:cs typeface="Rubik" panose="020B0604020202020204" charset="-79"/>
              </a:rPr>
              <a:t>suur</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saladus</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mida</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teavad</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vaid</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valgustatud</a:t>
            </a:r>
            <a:r>
              <a:rPr lang="en-US" sz="4400" dirty="0">
                <a:latin typeface="Verdana Pro" panose="020B0604030504040204" pitchFamily="34" charset="0"/>
                <a:cs typeface="Rubik" panose="020B0604020202020204" charset="-79"/>
              </a:rPr>
              <a:t>!</a:t>
            </a:r>
            <a:endParaRPr sz="4400" dirty="0">
              <a:latin typeface="Verdana Pro" panose="020B0604030504040204" pitchFamily="34" charset="0"/>
              <a:cs typeface="Rubik" panose="020B0604020202020204" charset="-79"/>
            </a:endParaRPr>
          </a:p>
          <a:p>
            <a:pPr marL="0" indent="0">
              <a:lnSpc>
                <a:spcPct val="90000"/>
              </a:lnSpc>
              <a:spcBef>
                <a:spcPts val="1650"/>
              </a:spcBef>
              <a:buSzPts val="1900"/>
              <a:buNone/>
            </a:pPr>
            <a:r>
              <a:rPr lang="en-US" sz="4400" dirty="0">
                <a:latin typeface="Verdana Pro" panose="020B0604030504040204" pitchFamily="34" charset="0"/>
                <a:cs typeface="Rubik" panose="020B0604020202020204" charset="-79"/>
              </a:rPr>
              <a:t>…</a:t>
            </a:r>
            <a:r>
              <a:rPr lang="en-US" sz="4400" dirty="0" err="1">
                <a:latin typeface="Verdana Pro" panose="020B0604030504040204" pitchFamily="34" charset="0"/>
                <a:cs typeface="Rubik" panose="020B0604020202020204" charset="-79"/>
              </a:rPr>
              <a:t>BigPharma</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tahab</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sind</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kontrollida</a:t>
            </a:r>
            <a:r>
              <a:rPr lang="en-US" sz="4400" dirty="0">
                <a:latin typeface="Verdana Pro" panose="020B0604030504040204" pitchFamily="34" charset="0"/>
                <a:cs typeface="Rubik" panose="020B0604020202020204" charset="-79"/>
              </a:rPr>
              <a:t>, aga </a:t>
            </a:r>
            <a:r>
              <a:rPr lang="en-US" sz="4400" dirty="0" err="1">
                <a:latin typeface="Verdana Pro" panose="020B0604030504040204" pitchFamily="34" charset="0"/>
                <a:cs typeface="Rubik" panose="020B0604020202020204" charset="-79"/>
              </a:rPr>
              <a:t>tõeline</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jõud</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peitub</a:t>
            </a:r>
            <a:r>
              <a:rPr lang="en-US" sz="4400" dirty="0">
                <a:latin typeface="Verdana Pro" panose="020B0604030504040204" pitchFamily="34" charset="0"/>
                <a:cs typeface="Rubik" panose="020B0604020202020204" charset="-79"/>
              </a:rPr>
              <a:t> sinus </a:t>
            </a:r>
            <a:r>
              <a:rPr lang="en-US" sz="4400" dirty="0" err="1">
                <a:latin typeface="Verdana Pro" panose="020B0604030504040204" pitchFamily="34" charset="0"/>
                <a:cs typeface="Rubik" panose="020B0604020202020204" charset="-79"/>
              </a:rPr>
              <a:t>endas</a:t>
            </a:r>
            <a:r>
              <a:rPr lang="en-US" sz="4400" dirty="0">
                <a:latin typeface="Verdana Pro" panose="020B0604030504040204" pitchFamily="34" charset="0"/>
                <a:cs typeface="Rubik" panose="020B0604020202020204" charset="-79"/>
              </a:rPr>
              <a:t>!</a:t>
            </a:r>
            <a:endParaRPr sz="4400" dirty="0">
              <a:latin typeface="Verdana Pro" panose="020B0604030504040204" pitchFamily="34" charset="0"/>
              <a:cs typeface="Rubik" panose="020B0604020202020204" charset="-79"/>
            </a:endParaRPr>
          </a:p>
          <a:p>
            <a:pPr marL="0" indent="0">
              <a:lnSpc>
                <a:spcPct val="90000"/>
              </a:lnSpc>
              <a:spcBef>
                <a:spcPts val="1650"/>
              </a:spcBef>
              <a:buSzPts val="1900"/>
              <a:buNone/>
            </a:pPr>
            <a:r>
              <a:rPr lang="en-US" sz="4400" dirty="0">
                <a:latin typeface="Verdana Pro" panose="020B0604030504040204" pitchFamily="34" charset="0"/>
                <a:cs typeface="Rubik" panose="020B0604020202020204" charset="-79"/>
              </a:rPr>
              <a:t>…</a:t>
            </a:r>
            <a:r>
              <a:rPr lang="en-US" sz="4400" dirty="0" err="1">
                <a:latin typeface="Verdana Pro" panose="020B0604030504040204" pitchFamily="34" charset="0"/>
                <a:cs typeface="Rubik" panose="020B0604020202020204" charset="-79"/>
              </a:rPr>
              <a:t>meid</a:t>
            </a:r>
            <a:r>
              <a:rPr lang="en-US" sz="4400" dirty="0">
                <a:latin typeface="Verdana Pro" panose="020B0604030504040204" pitchFamily="34" charset="0"/>
                <a:cs typeface="Rubik" panose="020B0604020202020204" charset="-79"/>
              </a:rPr>
              <a:t> on </a:t>
            </a:r>
            <a:r>
              <a:rPr lang="en-US" sz="4400" dirty="0" err="1">
                <a:latin typeface="Verdana Pro" panose="020B0604030504040204" pitchFamily="34" charset="0"/>
                <a:cs typeface="Rubik" panose="020B0604020202020204" charset="-79"/>
              </a:rPr>
              <a:t>loodusest</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vägisi</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eraldatud</a:t>
            </a:r>
            <a:r>
              <a:rPr lang="en-US" sz="4400" dirty="0">
                <a:latin typeface="Verdana Pro" panose="020B0604030504040204" pitchFamily="34" charset="0"/>
                <a:cs typeface="Rubik" panose="020B0604020202020204" charset="-79"/>
              </a:rPr>
              <a:t>!</a:t>
            </a:r>
            <a:endParaRPr sz="4400" dirty="0">
              <a:latin typeface="Verdana Pro" panose="020B0604030504040204" pitchFamily="34" charset="0"/>
              <a:cs typeface="Rubik" panose="020B0604020202020204" charset="-79"/>
            </a:endParaRPr>
          </a:p>
          <a:p>
            <a:pPr marL="0" indent="0">
              <a:lnSpc>
                <a:spcPct val="90000"/>
              </a:lnSpc>
              <a:spcBef>
                <a:spcPts val="1650"/>
              </a:spcBef>
              <a:buSzPts val="1900"/>
              <a:buNone/>
            </a:pPr>
            <a:r>
              <a:rPr lang="en-US" sz="4400" dirty="0">
                <a:latin typeface="Verdana Pro" panose="020B0604030504040204" pitchFamily="34" charset="0"/>
                <a:cs typeface="Rubik" panose="020B0604020202020204" charset="-79"/>
              </a:rPr>
              <a:t>…</a:t>
            </a:r>
            <a:r>
              <a:rPr lang="en-US" sz="4400" dirty="0" err="1">
                <a:latin typeface="Verdana Pro" panose="020B0604030504040204" pitchFamily="34" charset="0"/>
                <a:cs typeface="Rubik" panose="020B0604020202020204" charset="-79"/>
              </a:rPr>
              <a:t>nad</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üritavad</a:t>
            </a:r>
            <a:r>
              <a:rPr lang="en-US" sz="4400" dirty="0">
                <a:latin typeface="Verdana Pro" panose="020B0604030504040204" pitchFamily="34" charset="0"/>
                <a:cs typeface="Rubik" panose="020B0604020202020204" charset="-79"/>
              </a:rPr>
              <a:t> mind </a:t>
            </a:r>
            <a:r>
              <a:rPr lang="en-US" sz="4400" dirty="0" err="1">
                <a:latin typeface="Verdana Pro" panose="020B0604030504040204" pitchFamily="34" charset="0"/>
                <a:cs typeface="Rubik" panose="020B0604020202020204" charset="-79"/>
              </a:rPr>
              <a:t>vaikima</a:t>
            </a:r>
            <a:r>
              <a:rPr lang="en-US" sz="4400" dirty="0">
                <a:latin typeface="Verdana Pro" panose="020B0604030504040204" pitchFamily="34" charset="0"/>
                <a:cs typeface="Rubik" panose="020B0604020202020204" charset="-79"/>
              </a:rPr>
              <a:t> panna, aga ma </a:t>
            </a:r>
            <a:r>
              <a:rPr lang="en-US" sz="4400" dirty="0" err="1">
                <a:latin typeface="Verdana Pro" panose="020B0604030504040204" pitchFamily="34" charset="0"/>
                <a:cs typeface="Rubik" panose="020B0604020202020204" charset="-79"/>
              </a:rPr>
              <a:t>kanaldan</a:t>
            </a:r>
            <a:r>
              <a:rPr lang="en-US" sz="4400" dirty="0">
                <a:latin typeface="Verdana Pro" panose="020B0604030504040204" pitchFamily="34" charset="0"/>
                <a:cs typeface="Rubik" panose="020B0604020202020204" charset="-79"/>
              </a:rPr>
              <a:t> </a:t>
            </a:r>
            <a:r>
              <a:rPr lang="en-US" sz="4400" dirty="0" err="1">
                <a:latin typeface="Verdana Pro" panose="020B0604030504040204" pitchFamily="34" charset="0"/>
                <a:cs typeface="Rubik" panose="020B0604020202020204" charset="-79"/>
              </a:rPr>
              <a:t>edasi</a:t>
            </a:r>
            <a:r>
              <a:rPr lang="en-US" sz="4400" dirty="0">
                <a:latin typeface="Verdana Pro" panose="020B0604030504040204" pitchFamily="34" charset="0"/>
                <a:cs typeface="Rubik" panose="020B0604020202020204" charset="-79"/>
              </a:rPr>
              <a:t>!</a:t>
            </a:r>
            <a:endParaRPr sz="4400" dirty="0">
              <a:latin typeface="Verdana Pro" panose="020B0604030504040204" pitchFamily="34" charset="0"/>
              <a:cs typeface="Rubik" panose="020B0604020202020204" charset="-79"/>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1023867" y="3475354"/>
            <a:ext cx="4565396" cy="6848095"/>
            <a:chOff x="0" y="0"/>
            <a:chExt cx="6087195" cy="9130793"/>
          </a:xfrm>
        </p:grpSpPr>
        <p:sp>
          <p:nvSpPr>
            <p:cNvPr id="3" name="Freeform 3"/>
            <p:cNvSpPr/>
            <p:nvPr/>
          </p:nvSpPr>
          <p:spPr>
            <a:xfrm>
              <a:off x="0" y="0"/>
              <a:ext cx="6087195" cy="6087195"/>
            </a:xfrm>
            <a:custGeom>
              <a:avLst/>
              <a:gdLst/>
              <a:ahLst/>
              <a:cxnLst/>
              <a:rect l="l" t="t" r="r" b="b"/>
              <a:pathLst>
                <a:path w="6087195" h="6087195">
                  <a:moveTo>
                    <a:pt x="0" y="0"/>
                  </a:moveTo>
                  <a:lnTo>
                    <a:pt x="6087195" y="0"/>
                  </a:lnTo>
                  <a:lnTo>
                    <a:pt x="6087195" y="6087195"/>
                  </a:lnTo>
                  <a:lnTo>
                    <a:pt x="0" y="60871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4" name="Freeform 4"/>
            <p:cNvSpPr/>
            <p:nvPr/>
          </p:nvSpPr>
          <p:spPr>
            <a:xfrm>
              <a:off x="0" y="3043598"/>
              <a:ext cx="6087195" cy="6087195"/>
            </a:xfrm>
            <a:custGeom>
              <a:avLst/>
              <a:gdLst/>
              <a:ahLst/>
              <a:cxnLst/>
              <a:rect l="l" t="t" r="r" b="b"/>
              <a:pathLst>
                <a:path w="6087195" h="6087195">
                  <a:moveTo>
                    <a:pt x="0" y="0"/>
                  </a:moveTo>
                  <a:lnTo>
                    <a:pt x="6087195" y="0"/>
                  </a:lnTo>
                  <a:lnTo>
                    <a:pt x="6087195" y="6087195"/>
                  </a:lnTo>
                  <a:lnTo>
                    <a:pt x="0" y="608719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EE"/>
            </a:p>
          </p:txBody>
        </p:sp>
      </p:grpSp>
      <p:grpSp>
        <p:nvGrpSpPr>
          <p:cNvPr id="5" name="Group 5"/>
          <p:cNvGrpSpPr/>
          <p:nvPr/>
        </p:nvGrpSpPr>
        <p:grpSpPr>
          <a:xfrm rot="-5400000">
            <a:off x="2698737" y="3475354"/>
            <a:ext cx="4565396" cy="6848095"/>
            <a:chOff x="0" y="0"/>
            <a:chExt cx="6087195" cy="9130793"/>
          </a:xfrm>
        </p:grpSpPr>
        <p:sp>
          <p:nvSpPr>
            <p:cNvPr id="6" name="Freeform 6"/>
            <p:cNvSpPr/>
            <p:nvPr/>
          </p:nvSpPr>
          <p:spPr>
            <a:xfrm>
              <a:off x="0" y="0"/>
              <a:ext cx="6087195" cy="6087195"/>
            </a:xfrm>
            <a:custGeom>
              <a:avLst/>
              <a:gdLst/>
              <a:ahLst/>
              <a:cxnLst/>
              <a:rect l="l" t="t" r="r" b="b"/>
              <a:pathLst>
                <a:path w="6087195" h="6087195">
                  <a:moveTo>
                    <a:pt x="0" y="0"/>
                  </a:moveTo>
                  <a:lnTo>
                    <a:pt x="6087195" y="0"/>
                  </a:lnTo>
                  <a:lnTo>
                    <a:pt x="6087195" y="6087195"/>
                  </a:lnTo>
                  <a:lnTo>
                    <a:pt x="0" y="60871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7" name="Freeform 7"/>
            <p:cNvSpPr/>
            <p:nvPr/>
          </p:nvSpPr>
          <p:spPr>
            <a:xfrm>
              <a:off x="0" y="3043598"/>
              <a:ext cx="6087195" cy="6087195"/>
            </a:xfrm>
            <a:custGeom>
              <a:avLst/>
              <a:gdLst/>
              <a:ahLst/>
              <a:cxnLst/>
              <a:rect l="l" t="t" r="r" b="b"/>
              <a:pathLst>
                <a:path w="6087195" h="6087195">
                  <a:moveTo>
                    <a:pt x="0" y="0"/>
                  </a:moveTo>
                  <a:lnTo>
                    <a:pt x="6087195" y="0"/>
                  </a:lnTo>
                  <a:lnTo>
                    <a:pt x="6087195" y="6087195"/>
                  </a:lnTo>
                  <a:lnTo>
                    <a:pt x="0" y="608719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EE"/>
            </a:p>
          </p:txBody>
        </p:sp>
      </p:grpSp>
      <p:sp>
        <p:nvSpPr>
          <p:cNvPr id="9" name="Freeform 9"/>
          <p:cNvSpPr/>
          <p:nvPr/>
        </p:nvSpPr>
        <p:spPr>
          <a:xfrm>
            <a:off x="4247230" y="4616703"/>
            <a:ext cx="4773527" cy="4565396"/>
          </a:xfrm>
          <a:custGeom>
            <a:avLst/>
            <a:gdLst/>
            <a:ahLst/>
            <a:cxnLst/>
            <a:rect l="l" t="t" r="r" b="b"/>
            <a:pathLst>
              <a:path w="4773527" h="4565396">
                <a:moveTo>
                  <a:pt x="0" y="0"/>
                </a:moveTo>
                <a:lnTo>
                  <a:pt x="4773527" y="0"/>
                </a:lnTo>
                <a:lnTo>
                  <a:pt x="4773527" y="4565397"/>
                </a:lnTo>
                <a:lnTo>
                  <a:pt x="0" y="4565397"/>
                </a:lnTo>
                <a:lnTo>
                  <a:pt x="0" y="0"/>
                </a:lnTo>
                <a:close/>
              </a:path>
            </a:pathLst>
          </a:custGeom>
          <a:blipFill>
            <a:blip r:embed="rId4"/>
            <a:stretch>
              <a:fillRect l="-21707" r="-21707"/>
            </a:stretch>
          </a:blipFill>
        </p:spPr>
        <p:txBody>
          <a:bodyPr/>
          <a:lstStyle/>
          <a:p>
            <a:endParaRPr lang="en-EE"/>
          </a:p>
        </p:txBody>
      </p:sp>
      <p:grpSp>
        <p:nvGrpSpPr>
          <p:cNvPr id="10" name="Group 10"/>
          <p:cNvGrpSpPr/>
          <p:nvPr/>
        </p:nvGrpSpPr>
        <p:grpSpPr>
          <a:xfrm rot="-5400000">
            <a:off x="11780821" y="6022669"/>
            <a:ext cx="4565396" cy="178255"/>
            <a:chOff x="0" y="0"/>
            <a:chExt cx="3903210" cy="152400"/>
          </a:xfrm>
        </p:grpSpPr>
        <p:sp>
          <p:nvSpPr>
            <p:cNvPr id="11" name="Freeform 11"/>
            <p:cNvSpPr/>
            <p:nvPr/>
          </p:nvSpPr>
          <p:spPr>
            <a:xfrm>
              <a:off x="0" y="0"/>
              <a:ext cx="3903210" cy="152400"/>
            </a:xfrm>
            <a:custGeom>
              <a:avLst/>
              <a:gdLst/>
              <a:ahLst/>
              <a:cxnLst/>
              <a:rect l="l" t="t" r="r" b="b"/>
              <a:pathLst>
                <a:path w="3903210" h="152400">
                  <a:moveTo>
                    <a:pt x="0" y="0"/>
                  </a:moveTo>
                  <a:lnTo>
                    <a:pt x="3903210" y="0"/>
                  </a:lnTo>
                  <a:lnTo>
                    <a:pt x="3903210" y="152400"/>
                  </a:lnTo>
                  <a:lnTo>
                    <a:pt x="0" y="152400"/>
                  </a:lnTo>
                  <a:close/>
                </a:path>
              </a:pathLst>
            </a:custGeom>
            <a:solidFill>
              <a:srgbClr val="FFFFFF"/>
            </a:solidFill>
          </p:spPr>
          <p:txBody>
            <a:bodyPr/>
            <a:lstStyle/>
            <a:p>
              <a:endParaRPr lang="en-EE"/>
            </a:p>
          </p:txBody>
        </p:sp>
      </p:grpSp>
      <p:grpSp>
        <p:nvGrpSpPr>
          <p:cNvPr id="12" name="Group 12"/>
          <p:cNvGrpSpPr/>
          <p:nvPr/>
        </p:nvGrpSpPr>
        <p:grpSpPr>
          <a:xfrm rot="5400000">
            <a:off x="1941783" y="6022669"/>
            <a:ext cx="4565396" cy="178255"/>
            <a:chOff x="0" y="0"/>
            <a:chExt cx="3903210" cy="152400"/>
          </a:xfrm>
        </p:grpSpPr>
        <p:sp>
          <p:nvSpPr>
            <p:cNvPr id="13" name="Freeform 13"/>
            <p:cNvSpPr/>
            <p:nvPr/>
          </p:nvSpPr>
          <p:spPr>
            <a:xfrm>
              <a:off x="0" y="0"/>
              <a:ext cx="3903210" cy="152400"/>
            </a:xfrm>
            <a:custGeom>
              <a:avLst/>
              <a:gdLst/>
              <a:ahLst/>
              <a:cxnLst/>
              <a:rect l="l" t="t" r="r" b="b"/>
              <a:pathLst>
                <a:path w="3903210" h="152400">
                  <a:moveTo>
                    <a:pt x="0" y="0"/>
                  </a:moveTo>
                  <a:lnTo>
                    <a:pt x="3903210" y="0"/>
                  </a:lnTo>
                  <a:lnTo>
                    <a:pt x="3903210" y="152400"/>
                  </a:lnTo>
                  <a:lnTo>
                    <a:pt x="0" y="152400"/>
                  </a:lnTo>
                  <a:close/>
                </a:path>
              </a:pathLst>
            </a:custGeom>
            <a:solidFill>
              <a:srgbClr val="FFFFFF"/>
            </a:solidFill>
          </p:spPr>
          <p:txBody>
            <a:bodyPr/>
            <a:lstStyle/>
            <a:p>
              <a:endParaRPr lang="en-EE"/>
            </a:p>
          </p:txBody>
        </p:sp>
      </p:grpSp>
      <p:pic>
        <p:nvPicPr>
          <p:cNvPr id="22" name="Picture 21" descr="A diagram of a health care company&#10;&#10;AI-generated content may be incorrect.">
            <a:extLst>
              <a:ext uri="{FF2B5EF4-FFF2-40B4-BE49-F238E27FC236}">
                <a16:creationId xmlns:a16="http://schemas.microsoft.com/office/drawing/2014/main" id="{B86A8D44-A3D1-BFA5-874C-AABCB595E7F0}"/>
              </a:ext>
            </a:extLst>
          </p:cNvPr>
          <p:cNvPicPr>
            <a:picLocks noChangeAspect="1"/>
          </p:cNvPicPr>
          <p:nvPr/>
        </p:nvPicPr>
        <p:blipFill>
          <a:blip r:embed="rId5"/>
          <a:stretch>
            <a:fillRect/>
          </a:stretch>
        </p:blipFill>
        <p:spPr>
          <a:xfrm>
            <a:off x="8125503" y="4610769"/>
            <a:ext cx="5938016" cy="4571330"/>
          </a:xfrm>
          <a:prstGeom prst="rect">
            <a:avLst/>
          </a:prstGeom>
        </p:spPr>
      </p:pic>
      <p:pic>
        <p:nvPicPr>
          <p:cNvPr id="23" name="Picture 22" descr="A close up of a website&#10;&#10;AI-generated content may be incorrect.">
            <a:extLst>
              <a:ext uri="{FF2B5EF4-FFF2-40B4-BE49-F238E27FC236}">
                <a16:creationId xmlns:a16="http://schemas.microsoft.com/office/drawing/2014/main" id="{4C6F91E7-C6AF-0463-50D5-D2C5B2FE576B}"/>
              </a:ext>
            </a:extLst>
          </p:cNvPr>
          <p:cNvPicPr>
            <a:picLocks noChangeAspect="1"/>
          </p:cNvPicPr>
          <p:nvPr/>
        </p:nvPicPr>
        <p:blipFill>
          <a:blip r:embed="rId6"/>
          <a:stretch>
            <a:fillRect/>
          </a:stretch>
        </p:blipFill>
        <p:spPr>
          <a:xfrm>
            <a:off x="173372" y="-38100"/>
            <a:ext cx="11658600" cy="4446075"/>
          </a:xfrm>
          <a:prstGeom prst="rect">
            <a:avLst/>
          </a:prstGeom>
        </p:spPr>
      </p:pic>
      <p:pic>
        <p:nvPicPr>
          <p:cNvPr id="24" name="Picture 23" descr="A blue rectangle with white text&#10;&#10;AI-generated content may be incorrect.">
            <a:extLst>
              <a:ext uri="{FF2B5EF4-FFF2-40B4-BE49-F238E27FC236}">
                <a16:creationId xmlns:a16="http://schemas.microsoft.com/office/drawing/2014/main" id="{95E251C4-0B66-14D0-EFE6-8BCD9490AE2A}"/>
              </a:ext>
            </a:extLst>
          </p:cNvPr>
          <p:cNvPicPr>
            <a:picLocks noChangeAspect="1"/>
          </p:cNvPicPr>
          <p:nvPr/>
        </p:nvPicPr>
        <p:blipFill>
          <a:blip r:embed="rId7"/>
          <a:stretch>
            <a:fillRect/>
          </a:stretch>
        </p:blipFill>
        <p:spPr>
          <a:xfrm>
            <a:off x="7838510" y="2888133"/>
            <a:ext cx="10442864" cy="17256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7" name="Google Shape;877;g2c202d6d3ab_5_859"/>
          <p:cNvPicPr preferRelativeResize="0"/>
          <p:nvPr/>
        </p:nvPicPr>
        <p:blipFill rotWithShape="1">
          <a:blip r:embed="rId3">
            <a:alphaModFix/>
          </a:blip>
          <a:srcRect/>
          <a:stretch/>
        </p:blipFill>
        <p:spPr>
          <a:xfrm>
            <a:off x="1" y="2552700"/>
            <a:ext cx="9049745" cy="4092893"/>
          </a:xfrm>
          <a:prstGeom prst="rect">
            <a:avLst/>
          </a:prstGeom>
          <a:noFill/>
          <a:ln>
            <a:noFill/>
          </a:ln>
        </p:spPr>
      </p:pic>
      <p:pic>
        <p:nvPicPr>
          <p:cNvPr id="878" name="Google Shape;878;g2c202d6d3ab_5_859"/>
          <p:cNvPicPr preferRelativeResize="0"/>
          <p:nvPr/>
        </p:nvPicPr>
        <p:blipFill rotWithShape="1">
          <a:blip r:embed="rId4">
            <a:alphaModFix/>
          </a:blip>
          <a:srcRect/>
          <a:stretch/>
        </p:blipFill>
        <p:spPr>
          <a:xfrm>
            <a:off x="9049745" y="2536033"/>
            <a:ext cx="7281420" cy="4955609"/>
          </a:xfrm>
          <a:prstGeom prst="rect">
            <a:avLst/>
          </a:prstGeom>
          <a:noFill/>
          <a:ln>
            <a:noFill/>
          </a:ln>
        </p:spPr>
      </p:pic>
      <p:pic>
        <p:nvPicPr>
          <p:cNvPr id="879" name="Google Shape;879;g2c202d6d3ab_5_859"/>
          <p:cNvPicPr preferRelativeResize="0"/>
          <p:nvPr/>
        </p:nvPicPr>
        <p:blipFill rotWithShape="1">
          <a:blip r:embed="rId5">
            <a:alphaModFix/>
          </a:blip>
          <a:srcRect/>
          <a:stretch/>
        </p:blipFill>
        <p:spPr>
          <a:xfrm>
            <a:off x="2118091" y="5456539"/>
            <a:ext cx="7281422" cy="4282775"/>
          </a:xfrm>
          <a:prstGeom prst="rect">
            <a:avLst/>
          </a:prstGeom>
          <a:noFill/>
          <a:ln>
            <a:noFill/>
          </a:ln>
        </p:spPr>
      </p:pic>
      <p:pic>
        <p:nvPicPr>
          <p:cNvPr id="880" name="Google Shape;880;g2c202d6d3ab_5_859"/>
          <p:cNvPicPr preferRelativeResize="0"/>
          <p:nvPr/>
        </p:nvPicPr>
        <p:blipFill rotWithShape="1">
          <a:blip r:embed="rId6">
            <a:alphaModFix/>
          </a:blip>
          <a:srcRect/>
          <a:stretch/>
        </p:blipFill>
        <p:spPr>
          <a:xfrm>
            <a:off x="7912298" y="7667516"/>
            <a:ext cx="9556308" cy="2537681"/>
          </a:xfrm>
          <a:prstGeom prst="rect">
            <a:avLst/>
          </a:prstGeom>
          <a:noFill/>
          <a:ln>
            <a:noFill/>
          </a:ln>
        </p:spPr>
      </p:pic>
      <p:pic>
        <p:nvPicPr>
          <p:cNvPr id="881" name="Google Shape;881;g2c202d6d3ab_5_859"/>
          <p:cNvPicPr preferRelativeResize="0"/>
          <p:nvPr/>
        </p:nvPicPr>
        <p:blipFill rotWithShape="1">
          <a:blip r:embed="rId7">
            <a:alphaModFix/>
          </a:blip>
          <a:srcRect/>
          <a:stretch/>
        </p:blipFill>
        <p:spPr>
          <a:xfrm>
            <a:off x="281111" y="7205070"/>
            <a:ext cx="4946822" cy="3081930"/>
          </a:xfrm>
          <a:prstGeom prst="rect">
            <a:avLst/>
          </a:prstGeom>
          <a:noFill/>
          <a:ln>
            <a:noFill/>
          </a:ln>
        </p:spPr>
      </p:pic>
      <p:pic>
        <p:nvPicPr>
          <p:cNvPr id="882" name="Google Shape;882;g2c202d6d3ab_5_859"/>
          <p:cNvPicPr preferRelativeResize="0"/>
          <p:nvPr/>
        </p:nvPicPr>
        <p:blipFill rotWithShape="1">
          <a:blip r:embed="rId8">
            <a:alphaModFix/>
          </a:blip>
          <a:srcRect/>
          <a:stretch/>
        </p:blipFill>
        <p:spPr>
          <a:xfrm>
            <a:off x="12065406" y="4524377"/>
            <a:ext cx="6584250" cy="3869390"/>
          </a:xfrm>
          <a:prstGeom prst="rect">
            <a:avLst/>
          </a:prstGeom>
          <a:noFill/>
          <a:ln>
            <a:noFill/>
          </a:ln>
        </p:spPr>
      </p:pic>
      <p:pic>
        <p:nvPicPr>
          <p:cNvPr id="883" name="Google Shape;883;g2c202d6d3ab_5_859"/>
          <p:cNvPicPr preferRelativeResize="0"/>
          <p:nvPr/>
        </p:nvPicPr>
        <p:blipFill rotWithShape="1">
          <a:blip r:embed="rId9">
            <a:alphaModFix/>
          </a:blip>
          <a:srcRect/>
          <a:stretch/>
        </p:blipFill>
        <p:spPr>
          <a:xfrm>
            <a:off x="6316153" y="3844331"/>
            <a:ext cx="3083360" cy="1972266"/>
          </a:xfrm>
          <a:prstGeom prst="rect">
            <a:avLst/>
          </a:prstGeom>
          <a:noFill/>
          <a:ln>
            <a:noFill/>
          </a:ln>
        </p:spPr>
      </p:pic>
      <p:pic>
        <p:nvPicPr>
          <p:cNvPr id="884" name="Google Shape;884;g2c202d6d3ab_5_859"/>
          <p:cNvPicPr preferRelativeResize="0"/>
          <p:nvPr/>
        </p:nvPicPr>
        <p:blipFill rotWithShape="1">
          <a:blip r:embed="rId10">
            <a:alphaModFix/>
          </a:blip>
          <a:srcRect/>
          <a:stretch/>
        </p:blipFill>
        <p:spPr>
          <a:xfrm>
            <a:off x="0" y="8739462"/>
            <a:ext cx="4713504" cy="2204256"/>
          </a:xfrm>
          <a:prstGeom prst="rect">
            <a:avLst/>
          </a:prstGeom>
          <a:noFill/>
          <a:ln>
            <a:noFill/>
          </a:ln>
        </p:spPr>
      </p:pic>
      <p:pic>
        <p:nvPicPr>
          <p:cNvPr id="885" name="Google Shape;885;g2c202d6d3ab_5_859"/>
          <p:cNvPicPr preferRelativeResize="0"/>
          <p:nvPr/>
        </p:nvPicPr>
        <p:blipFill rotWithShape="1">
          <a:blip r:embed="rId11">
            <a:alphaModFix/>
          </a:blip>
          <a:srcRect/>
          <a:stretch/>
        </p:blipFill>
        <p:spPr>
          <a:xfrm>
            <a:off x="4766132" y="7297807"/>
            <a:ext cx="3360680" cy="2883311"/>
          </a:xfrm>
          <a:prstGeom prst="rect">
            <a:avLst/>
          </a:prstGeom>
          <a:noFill/>
          <a:ln>
            <a:noFill/>
          </a:ln>
        </p:spPr>
      </p:pic>
      <p:sp>
        <p:nvSpPr>
          <p:cNvPr id="875" name="Google Shape;875;g2c202d6d3ab_5_859"/>
          <p:cNvSpPr txBox="1">
            <a:spLocks noGrp="1"/>
          </p:cNvSpPr>
          <p:nvPr>
            <p:ph type="title"/>
          </p:nvPr>
        </p:nvSpPr>
        <p:spPr>
          <a:xfrm>
            <a:off x="0" y="-38100"/>
            <a:ext cx="18288000" cy="2971253"/>
          </a:xfrm>
          <a:prstGeom prst="rect">
            <a:avLst/>
          </a:prstGeom>
          <a:solidFill>
            <a:srgbClr val="A890FF"/>
          </a:solidFill>
          <a:ln>
            <a:noFill/>
          </a:ln>
        </p:spPr>
        <p:txBody>
          <a:bodyPr spcFirstLastPara="1" vert="horz" wrap="square" lIns="137138" tIns="68550" rIns="137138" bIns="68550" rtlCol="0" anchor="ctr" anchorCtr="0">
            <a:noAutofit/>
          </a:bodyPr>
          <a:lstStyle/>
          <a:p>
            <a:pPr>
              <a:spcBef>
                <a:spcPts val="0"/>
              </a:spcBef>
              <a:buClr>
                <a:schemeClr val="dk1"/>
              </a:buClr>
              <a:buSzPts val="4400"/>
            </a:pPr>
            <a:r>
              <a:rPr lang="en-US" sz="7200" b="1" dirty="0" err="1">
                <a:latin typeface="Verdana Pro" panose="020B0604030504040204" pitchFamily="34" charset="0"/>
                <a:sym typeface="Helvetica Neue"/>
              </a:rPr>
              <a:t>Isehakanud</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terapeudid</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otsivad</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koolidelt</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legitimeerimist</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Eriti</a:t>
            </a:r>
            <a:r>
              <a:rPr lang="en-US" sz="7200" b="1" dirty="0">
                <a:latin typeface="Verdana Pro" panose="020B0604030504040204" pitchFamily="34" charset="0"/>
                <a:sym typeface="Helvetica Neue"/>
              </a:rPr>
              <a:t> </a:t>
            </a:r>
            <a:r>
              <a:rPr lang="en-US" sz="7200" b="1" dirty="0" err="1">
                <a:latin typeface="Verdana Pro" panose="020B0604030504040204" pitchFamily="34" charset="0"/>
                <a:sym typeface="Helvetica Neue"/>
              </a:rPr>
              <a:t>kriisiolukordades</a:t>
            </a:r>
            <a:r>
              <a:rPr lang="en-US" sz="7200" b="1" dirty="0">
                <a:latin typeface="Verdana Pro" panose="020B0604030504040204" pitchFamily="34" charset="0"/>
                <a:sym typeface="Helvetica Neue"/>
              </a:rPr>
              <a:t>.</a:t>
            </a:r>
            <a:endParaRPr sz="7200" b="1" dirty="0">
              <a:latin typeface="Verdana Pro" panose="020B0604030504040204" pitchFamily="34" charset="0"/>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72501" y="-8888816"/>
            <a:ext cx="15490693" cy="15490693"/>
          </a:xfrm>
          <a:custGeom>
            <a:avLst/>
            <a:gdLst/>
            <a:ahLst/>
            <a:cxnLst/>
            <a:rect l="l" t="t" r="r" b="b"/>
            <a:pathLst>
              <a:path w="15490693" h="15490693">
                <a:moveTo>
                  <a:pt x="0" y="0"/>
                </a:moveTo>
                <a:lnTo>
                  <a:pt x="15490693" y="0"/>
                </a:lnTo>
                <a:lnTo>
                  <a:pt x="15490693" y="15490693"/>
                </a:lnTo>
                <a:lnTo>
                  <a:pt x="0" y="1549069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sp>
        <p:nvSpPr>
          <p:cNvPr id="9" name="TextBox 9"/>
          <p:cNvSpPr txBox="1"/>
          <p:nvPr/>
        </p:nvSpPr>
        <p:spPr>
          <a:xfrm>
            <a:off x="863048" y="2602290"/>
            <a:ext cx="8659524" cy="642163"/>
          </a:xfrm>
          <a:prstGeom prst="rect">
            <a:avLst/>
          </a:prstGeom>
        </p:spPr>
        <p:txBody>
          <a:bodyPr wrap="square" lIns="0" tIns="0" rIns="0" bIns="0" rtlCol="0" anchor="t">
            <a:spAutoFit/>
          </a:bodyPr>
          <a:lstStyle/>
          <a:p>
            <a:pPr algn="l">
              <a:lnSpc>
                <a:spcPts val="5039"/>
              </a:lnSpc>
            </a:pPr>
            <a:r>
              <a:rPr lang="en-US" sz="5090" b="1" spc="40" dirty="0">
                <a:solidFill>
                  <a:srgbClr val="000000"/>
                </a:solidFill>
                <a:latin typeface="Montserrat Heavy"/>
                <a:ea typeface="Montserrat Heavy"/>
                <a:cs typeface="Montserrat Heavy"/>
                <a:sym typeface="Montserrat Heavy"/>
              </a:rPr>
              <a:t>Ja mis </a:t>
            </a:r>
            <a:r>
              <a:rPr lang="en-US" sz="5090" b="1" spc="40" dirty="0" err="1">
                <a:solidFill>
                  <a:srgbClr val="000000"/>
                </a:solidFill>
                <a:latin typeface="Montserrat Heavy"/>
                <a:ea typeface="Montserrat Heavy"/>
                <a:cs typeface="Montserrat Heavy"/>
                <a:sym typeface="Montserrat Heavy"/>
              </a:rPr>
              <a:t>siis</a:t>
            </a:r>
            <a:r>
              <a:rPr lang="en-US" sz="5090" b="1" spc="40" dirty="0">
                <a:solidFill>
                  <a:srgbClr val="000000"/>
                </a:solidFill>
                <a:latin typeface="Montserrat Heavy"/>
                <a:ea typeface="Montserrat Heavy"/>
                <a:cs typeface="Montserrat Heavy"/>
                <a:sym typeface="Montserrat Heavy"/>
              </a:rPr>
              <a:t>, et </a:t>
            </a:r>
            <a:r>
              <a:rPr lang="en-US" sz="5090" b="1" spc="40" dirty="0" err="1">
                <a:solidFill>
                  <a:srgbClr val="000000"/>
                </a:solidFill>
                <a:latin typeface="Montserrat Heavy"/>
                <a:ea typeface="Montserrat Heavy"/>
                <a:cs typeface="Montserrat Heavy"/>
                <a:sym typeface="Montserrat Heavy"/>
              </a:rPr>
              <a:t>otsivad</a:t>
            </a:r>
            <a:r>
              <a:rPr lang="en-US" sz="5090" b="1" spc="40" dirty="0">
                <a:solidFill>
                  <a:srgbClr val="000000"/>
                </a:solidFill>
                <a:latin typeface="Montserrat Heavy"/>
                <a:ea typeface="Montserrat Heavy"/>
                <a:cs typeface="Montserrat Heavy"/>
                <a:sym typeface="Montserrat Heavy"/>
              </a:rPr>
              <a:t>?</a:t>
            </a:r>
          </a:p>
        </p:txBody>
      </p:sp>
      <p:grpSp>
        <p:nvGrpSpPr>
          <p:cNvPr id="17" name="Group 11">
            <a:extLst>
              <a:ext uri="{FF2B5EF4-FFF2-40B4-BE49-F238E27FC236}">
                <a16:creationId xmlns:a16="http://schemas.microsoft.com/office/drawing/2014/main" id="{7828EE5B-3AE6-BD5B-1023-9AB472D96870}"/>
              </a:ext>
            </a:extLst>
          </p:cNvPr>
          <p:cNvGrpSpPr/>
          <p:nvPr/>
        </p:nvGrpSpPr>
        <p:grpSpPr>
          <a:xfrm>
            <a:off x="12039600" y="9486900"/>
            <a:ext cx="5864633" cy="413748"/>
            <a:chOff x="5162760" y="1981484"/>
            <a:chExt cx="5843293" cy="551663"/>
          </a:xfrm>
        </p:grpSpPr>
        <p:grpSp>
          <p:nvGrpSpPr>
            <p:cNvPr id="18" name="Group 12">
              <a:extLst>
                <a:ext uri="{FF2B5EF4-FFF2-40B4-BE49-F238E27FC236}">
                  <a16:creationId xmlns:a16="http://schemas.microsoft.com/office/drawing/2014/main" id="{8FBC4051-489E-79F4-8CA6-0B89CE1C09D8}"/>
                </a:ext>
              </a:extLst>
            </p:cNvPr>
            <p:cNvGrpSpPr/>
            <p:nvPr/>
          </p:nvGrpSpPr>
          <p:grpSpPr>
            <a:xfrm>
              <a:off x="5162761" y="1981484"/>
              <a:ext cx="5843292" cy="50173"/>
              <a:chOff x="7187461" y="2758589"/>
              <a:chExt cx="8134907" cy="69850"/>
            </a:xfrm>
          </p:grpSpPr>
          <p:sp>
            <p:nvSpPr>
              <p:cNvPr id="20" name="Freeform 13">
                <a:extLst>
                  <a:ext uri="{FF2B5EF4-FFF2-40B4-BE49-F238E27FC236}">
                    <a16:creationId xmlns:a16="http://schemas.microsoft.com/office/drawing/2014/main" id="{D6068687-7D62-EA4B-5D6C-9EBAC272BDB6}"/>
                  </a:ext>
                </a:extLst>
              </p:cNvPr>
              <p:cNvSpPr/>
              <p:nvPr/>
            </p:nvSpPr>
            <p:spPr>
              <a:xfrm>
                <a:off x="7187461" y="2758589"/>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19" name="TextBox 14">
              <a:extLst>
                <a:ext uri="{FF2B5EF4-FFF2-40B4-BE49-F238E27FC236}">
                  <a16:creationId xmlns:a16="http://schemas.microsoft.com/office/drawing/2014/main" id="{BAA31F6D-A0C0-3882-8B47-FDC235CC2791}"/>
                </a:ext>
              </a:extLst>
            </p:cNvPr>
            <p:cNvSpPr txBox="1"/>
            <p:nvPr/>
          </p:nvSpPr>
          <p:spPr>
            <a:xfrm>
              <a:off x="5162760" y="2180061"/>
              <a:ext cx="5843292" cy="353086"/>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
        <p:nvSpPr>
          <p:cNvPr id="21" name="Google Shape;891;g1ff287e26b0_0_8">
            <a:extLst>
              <a:ext uri="{FF2B5EF4-FFF2-40B4-BE49-F238E27FC236}">
                <a16:creationId xmlns:a16="http://schemas.microsoft.com/office/drawing/2014/main" id="{C6423FA8-F6BE-5922-38F3-3242D67F15C8}"/>
              </a:ext>
            </a:extLst>
          </p:cNvPr>
          <p:cNvSpPr txBox="1">
            <a:spLocks/>
          </p:cNvSpPr>
          <p:nvPr/>
        </p:nvSpPr>
        <p:spPr>
          <a:xfrm>
            <a:off x="762000" y="3244453"/>
            <a:ext cx="15773400" cy="4874402"/>
          </a:xfrm>
          <a:prstGeom prst="rect">
            <a:avLst/>
          </a:prstGeom>
        </p:spPr>
        <p:txBody>
          <a:bodyPr spcFirstLastPara="1" vert="horz" wrap="square" lIns="137138" tIns="68550" rIns="137138" bIns="685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650"/>
              </a:spcBef>
              <a:buClr>
                <a:schemeClr val="accent2"/>
              </a:buClr>
              <a:buFont typeface="Wingdings" pitchFamily="2" charset="2"/>
              <a:buChar char="§"/>
            </a:pP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Tõendus- ja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teaduspõhine</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haridus</a:t>
            </a:r>
            <a:endPar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endParaRPr>
          </a:p>
          <a:p>
            <a:pPr>
              <a:spcBef>
                <a:spcPts val="1650"/>
              </a:spcBef>
              <a:buClr>
                <a:schemeClr val="accent2"/>
              </a:buClr>
              <a:buFont typeface="Wingdings" pitchFamily="2" charset="2"/>
              <a:buChar char="§"/>
            </a:pP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Kes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saab</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kasu</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a:t>
            </a:r>
          </a:p>
          <a:p>
            <a:pPr>
              <a:spcBef>
                <a:spcPts val="1650"/>
              </a:spcBef>
              <a:buClr>
                <a:schemeClr val="accent2"/>
              </a:buClr>
              <a:buFont typeface="Wingdings" pitchFamily="2" charset="2"/>
              <a:buChar char="§"/>
            </a:pP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Viltune</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maailmapilt</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algoritmiline</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killustatus</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b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b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a:t>
            </a:r>
            <a:r>
              <a:rPr lang="en-US" b="1" dirty="0" err="1">
                <a:solidFill>
                  <a:srgbClr val="191A3A"/>
                </a:solidFill>
                <a:latin typeface="Verdana Pro" panose="020B0604030504040204" pitchFamily="34" charset="0"/>
                <a:ea typeface="Verdana" panose="020B0604030504040204" pitchFamily="34" charset="0"/>
                <a:cs typeface="Verdana" panose="020B0604030504040204" pitchFamily="34" charset="0"/>
              </a:rPr>
              <a:t>filtrimullid</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ja </a:t>
            </a:r>
            <a:r>
              <a:rPr lang="en-US" b="1" dirty="0" err="1">
                <a:solidFill>
                  <a:srgbClr val="191A3A"/>
                </a:solidFill>
                <a:latin typeface="Verdana Pro" panose="020B0604030504040204" pitchFamily="34" charset="0"/>
                <a:ea typeface="Verdana" panose="020B0604030504040204" pitchFamily="34" charset="0"/>
                <a:cs typeface="Verdana" panose="020B0604030504040204" pitchFamily="34" charset="0"/>
              </a:rPr>
              <a:t>kõlakambrid</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a:t>
            </a:r>
            <a:endPar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endParaRPr>
          </a:p>
          <a:p>
            <a:pPr>
              <a:spcBef>
                <a:spcPts val="1650"/>
              </a:spcBef>
              <a:buClr>
                <a:schemeClr val="accent2"/>
              </a:buClr>
              <a:buFont typeface="Wingdings" pitchFamily="2" charset="2"/>
              <a:buChar char="§"/>
            </a:pP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Institutsioonide</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vastu</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usalduse</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rPr>
              <a:t>murendamine</a:t>
            </a:r>
            <a:endPar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endParaRPr>
          </a:p>
          <a:p>
            <a:pPr>
              <a:spcBef>
                <a:spcPts val="1650"/>
              </a:spcBef>
              <a:buClr>
                <a:schemeClr val="accent2"/>
              </a:buClr>
              <a:buFont typeface="Wingdings" pitchFamily="2" charset="2"/>
              <a:buChar char="§"/>
            </a:pP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Tehnoloogiafirmad</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on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inimloomuse</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ära</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r>
              <a:rPr lang="en-US" dirty="0" err="1">
                <a:solidFill>
                  <a:srgbClr val="191A3A"/>
                </a:solidFill>
                <a:latin typeface="Verdana Pro" panose="020B0604030504040204" pitchFamily="34" charset="0"/>
                <a:ea typeface="Verdana" panose="020B0604030504040204" pitchFamily="34" charset="0"/>
                <a:cs typeface="Verdana" panose="020B0604030504040204" pitchFamily="34" charset="0"/>
              </a:rPr>
              <a:t>häkkinud</a:t>
            </a:r>
            <a:r>
              <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rPr>
              <a:t>?</a:t>
            </a:r>
            <a:endParaRPr lang="en-US"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endParaRPr>
          </a:p>
          <a:p>
            <a:pPr>
              <a:spcBef>
                <a:spcPts val="1650"/>
              </a:spcBef>
              <a:buClr>
                <a:schemeClr val="accent2"/>
              </a:buClr>
              <a:buFont typeface="Wingdings" pitchFamily="2" charset="2"/>
              <a:buChar char="§"/>
            </a:pPr>
            <a:r>
              <a:rPr lang="en-US" b="1" dirty="0" err="1">
                <a:solidFill>
                  <a:srgbClr val="191A3A"/>
                </a:solidFill>
                <a:latin typeface="Verdana Pro" panose="020B0604030504040204" pitchFamily="34" charset="0"/>
                <a:ea typeface="Verdana" panose="020B0604030504040204" pitchFamily="34" charset="0"/>
                <a:cs typeface="Verdana" panose="020B0604030504040204" pitchFamily="34" charset="0"/>
              </a:rPr>
              <a:t>Ekspertsuse</a:t>
            </a:r>
            <a:r>
              <a:rPr lang="en-US" b="1"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r>
              <a:rPr lang="en-US" b="1" dirty="0" err="1">
                <a:solidFill>
                  <a:srgbClr val="191A3A"/>
                </a:solidFill>
                <a:latin typeface="Verdana Pro" panose="020B0604030504040204" pitchFamily="34" charset="0"/>
                <a:ea typeface="Verdana" panose="020B0604030504040204" pitchFamily="34" charset="0"/>
                <a:cs typeface="Verdana" panose="020B0604030504040204" pitchFamily="34" charset="0"/>
              </a:rPr>
              <a:t>devalveerumine</a:t>
            </a:r>
            <a:r>
              <a:rPr lang="en-US" b="1" dirty="0">
                <a:solidFill>
                  <a:srgbClr val="191A3A"/>
                </a:solidFill>
                <a:latin typeface="Verdana Pro" panose="020B0604030504040204" pitchFamily="34" charset="0"/>
                <a:ea typeface="Verdana" panose="020B0604030504040204" pitchFamily="34" charset="0"/>
                <a:cs typeface="Verdana" panose="020B0604030504040204" pitchFamily="34" charset="0"/>
              </a:rPr>
              <a:t> </a:t>
            </a:r>
            <a:r>
              <a:rPr lang="en-US" b="1" dirty="0" err="1">
                <a:solidFill>
                  <a:srgbClr val="191A3A"/>
                </a:solidFill>
                <a:latin typeface="Verdana Pro" panose="020B0604030504040204" pitchFamily="34" charset="0"/>
                <a:ea typeface="Verdana" panose="020B0604030504040204" pitchFamily="34" charset="0"/>
                <a:cs typeface="Verdana" panose="020B0604030504040204" pitchFamily="34" charset="0"/>
              </a:rPr>
              <a:t>ühiskonnas</a:t>
            </a:r>
            <a:endParaRPr lang="en-US" b="1" dirty="0">
              <a:solidFill>
                <a:srgbClr val="191A3A"/>
              </a:solidFill>
              <a:latin typeface="Verdana Pro" panose="020B0604030504040204" pitchFamily="34" charset="0"/>
              <a:ea typeface="Verdana" panose="020B0604030504040204" pitchFamily="34" charset="0"/>
              <a:cs typeface="Verdana" panose="020B0604030504040204" pitchFamily="34" charset="0"/>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6967E5-1077-1CE3-593A-ABC5A04852BB}"/>
              </a:ext>
            </a:extLst>
          </p:cNvPr>
          <p:cNvSpPr>
            <a:spLocks noGrp="1"/>
          </p:cNvSpPr>
          <p:nvPr>
            <p:ph type="sldNum" sz="quarter" idx="12"/>
          </p:nvPr>
        </p:nvSpPr>
        <p:spPr>
          <a:xfrm>
            <a:off x="1028700" y="9620013"/>
            <a:ext cx="1143000" cy="342900"/>
          </a:xfrm>
          <a:prstGeom prst="rect">
            <a:avLst/>
          </a:prstGeom>
        </p:spPr>
        <p:txBody>
          <a:bodyPr vert="horz" lIns="137160" tIns="68580" rIns="137160" bIns="68580" rtlCol="0" anchor="ctr"/>
          <a:lstStyle>
            <a:defPPr>
              <a:defRPr lang="en-US"/>
            </a:defPPr>
            <a:lvl1pPr marL="0" algn="l" defTabSz="1371600" rtl="0" eaLnBrk="1" latinLnBrk="0" hangingPunct="1">
              <a:defRPr sz="1650" kern="1200" cap="all" baseline="0">
                <a:solidFill>
                  <a:schemeClr val="tx2">
                    <a:lumMod val="85000"/>
                    <a:lumOff val="1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022B156B-59AE-415F-B24B-8756D48BB977}" type="slidenum">
              <a:rPr lang="en-EE" smtClean="0"/>
              <a:pPr/>
              <a:t>34</a:t>
            </a:fld>
            <a:endParaRPr lang="en-EE"/>
          </a:p>
        </p:txBody>
      </p:sp>
      <p:sp>
        <p:nvSpPr>
          <p:cNvPr id="2" name="Google Shape;1045;g2c202d6d3ab_5_878">
            <a:extLst>
              <a:ext uri="{FF2B5EF4-FFF2-40B4-BE49-F238E27FC236}">
                <a16:creationId xmlns:a16="http://schemas.microsoft.com/office/drawing/2014/main" id="{0F963F9E-48ED-C07A-B324-E257B115BFA7}"/>
              </a:ext>
            </a:extLst>
          </p:cNvPr>
          <p:cNvSpPr txBox="1">
            <a:spLocks noGrp="1"/>
          </p:cNvSpPr>
          <p:nvPr>
            <p:ph type="title"/>
          </p:nvPr>
        </p:nvSpPr>
        <p:spPr>
          <a:xfrm>
            <a:off x="153419" y="100544"/>
            <a:ext cx="8664008" cy="4400448"/>
          </a:xfrm>
          <a:prstGeom prst="rect">
            <a:avLst/>
          </a:prstGeom>
          <a:noFill/>
          <a:ln>
            <a:noFill/>
          </a:ln>
        </p:spPr>
        <p:txBody>
          <a:bodyPr spcFirstLastPara="1" vert="horz" wrap="square" lIns="137138" tIns="68550" rIns="137138" bIns="68550" rtlCol="0" anchor="ctr" anchorCtr="0">
            <a:normAutofit/>
          </a:bodyPr>
          <a:lstStyle/>
          <a:p>
            <a:pPr algn="l">
              <a:lnSpc>
                <a:spcPct val="90000"/>
              </a:lnSpc>
              <a:spcBef>
                <a:spcPts val="0"/>
              </a:spcBef>
              <a:buSzPts val="1900"/>
            </a:pPr>
            <a:r>
              <a:rPr lang="et-EE" sz="8100" b="1" dirty="0">
                <a:latin typeface="Grotesque" panose="020B0504020202020204" pitchFamily="34" charset="0"/>
              </a:rPr>
              <a:t>Vandenõu-</a:t>
            </a:r>
            <a:br>
              <a:rPr lang="et-EE" sz="8100" b="1" dirty="0">
                <a:latin typeface="Grotesque" panose="020B0504020202020204" pitchFamily="34" charset="0"/>
              </a:rPr>
            </a:br>
            <a:r>
              <a:rPr lang="et-EE" sz="8100" b="1" dirty="0">
                <a:latin typeface="Grotesque" panose="020B0504020202020204" pitchFamily="34" charset="0"/>
              </a:rPr>
              <a:t>teooriad on nakkavad!</a:t>
            </a:r>
            <a:endParaRPr sz="8100" b="1" dirty="0">
              <a:latin typeface="Grotesque" panose="020B0504020202020204" pitchFamily="34" charset="0"/>
            </a:endParaRPr>
          </a:p>
        </p:txBody>
      </p:sp>
      <p:pic>
        <p:nvPicPr>
          <p:cNvPr id="3" name="Google Shape;989;p107" descr="Image">
            <a:extLst>
              <a:ext uri="{FF2B5EF4-FFF2-40B4-BE49-F238E27FC236}">
                <a16:creationId xmlns:a16="http://schemas.microsoft.com/office/drawing/2014/main" id="{F7DEF3E5-712B-6C10-A4C5-5F8DD002924B}"/>
              </a:ext>
            </a:extLst>
          </p:cNvPr>
          <p:cNvPicPr preferRelativeResize="0">
            <a:picLocks noGrp="1"/>
          </p:cNvPicPr>
          <p:nvPr/>
        </p:nvPicPr>
        <p:blipFill rotWithShape="1">
          <a:blip r:embed="rId3">
            <a:alphaModFix/>
          </a:blip>
          <a:srcRect/>
          <a:stretch/>
        </p:blipFill>
        <p:spPr>
          <a:xfrm>
            <a:off x="6921794" y="-2250389"/>
            <a:ext cx="12142382" cy="15910302"/>
          </a:xfrm>
          <a:prstGeom prst="rect">
            <a:avLst/>
          </a:prstGeom>
          <a:noFill/>
          <a:ln>
            <a:noFill/>
          </a:ln>
        </p:spPr>
      </p:pic>
      <p:pic>
        <p:nvPicPr>
          <p:cNvPr id="4" name="Google Shape;1012;p110">
            <a:extLst>
              <a:ext uri="{FF2B5EF4-FFF2-40B4-BE49-F238E27FC236}">
                <a16:creationId xmlns:a16="http://schemas.microsoft.com/office/drawing/2014/main" id="{78BE9D38-57B5-9FC3-8486-0C2B3CA635A4}"/>
              </a:ext>
            </a:extLst>
          </p:cNvPr>
          <p:cNvPicPr preferRelativeResize="0"/>
          <p:nvPr/>
        </p:nvPicPr>
        <p:blipFill rotWithShape="1">
          <a:blip r:embed="rId4">
            <a:alphaModFix/>
          </a:blip>
          <a:srcRect/>
          <a:stretch/>
        </p:blipFill>
        <p:spPr>
          <a:xfrm>
            <a:off x="39121" y="4391768"/>
            <a:ext cx="8892608" cy="5794689"/>
          </a:xfrm>
          <a:prstGeom prst="rect">
            <a:avLst/>
          </a:prstGeom>
          <a:noFill/>
          <a:ln>
            <a:noFill/>
          </a:ln>
        </p:spPr>
      </p:pic>
    </p:spTree>
    <p:extLst>
      <p:ext uri="{BB962C8B-B14F-4D97-AF65-F5344CB8AC3E}">
        <p14:creationId xmlns:p14="http://schemas.microsoft.com/office/powerpoint/2010/main" val="16796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54D98-9057-17EB-00D6-3B76EAD2E1F2}"/>
            </a:ext>
          </a:extLst>
        </p:cNvPr>
        <p:cNvGrpSpPr/>
        <p:nvPr/>
      </p:nvGrpSpPr>
      <p:grpSpPr>
        <a:xfrm>
          <a:off x="0" y="0"/>
          <a:ext cx="0" cy="0"/>
          <a:chOff x="0" y="0"/>
          <a:chExt cx="0" cy="0"/>
        </a:xfrm>
      </p:grpSpPr>
      <p:sp>
        <p:nvSpPr>
          <p:cNvPr id="9" name="Ristkülik: ümarnurkne 8">
            <a:extLst>
              <a:ext uri="{FF2B5EF4-FFF2-40B4-BE49-F238E27FC236}">
                <a16:creationId xmlns:a16="http://schemas.microsoft.com/office/drawing/2014/main" id="{287F5AE5-7D42-E9A1-5432-5AD39D8C7AF6}"/>
              </a:ext>
            </a:extLst>
          </p:cNvPr>
          <p:cNvSpPr/>
          <p:nvPr/>
        </p:nvSpPr>
        <p:spPr>
          <a:xfrm>
            <a:off x="542925" y="1600200"/>
            <a:ext cx="17116425" cy="7658100"/>
          </a:xfrm>
          <a:prstGeom prst="roundRect">
            <a:avLst/>
          </a:prstGeom>
          <a:solidFill>
            <a:srgbClr val="A890FF"/>
          </a:solidFill>
          <a:ln>
            <a:solidFill>
              <a:srgbClr val="FFCB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t-EE" sz="5400" dirty="0">
                <a:latin typeface="Rubik" panose="020B0604020202020204" charset="-79"/>
                <a:cs typeface="Rubik" panose="020B0604020202020204" charset="-79"/>
              </a:rPr>
              <a:t>Me elame </a:t>
            </a:r>
            <a:r>
              <a:rPr lang="et-EE" sz="5400" b="1" dirty="0">
                <a:latin typeface="Rubik" panose="020B0604020202020204" charset="-79"/>
                <a:cs typeface="Rubik" panose="020B0604020202020204" charset="-79"/>
              </a:rPr>
              <a:t>tähelepanumajanduses</a:t>
            </a:r>
            <a:r>
              <a:rPr lang="et-EE" sz="5400" dirty="0">
                <a:latin typeface="Rubik" panose="020B0604020202020204" charset="-79"/>
                <a:cs typeface="Rubik" panose="020B0604020202020204" charset="-79"/>
              </a:rPr>
              <a:t>, kus tähelepanu vahendajad – olgu nendeks Google, Facebook, </a:t>
            </a:r>
            <a:r>
              <a:rPr lang="et-EE" sz="5400" dirty="0" err="1">
                <a:latin typeface="Rubik" panose="020B0604020202020204" charset="-79"/>
                <a:cs typeface="Rubik" panose="020B0604020202020204" charset="-79"/>
              </a:rPr>
              <a:t>influencerid</a:t>
            </a:r>
            <a:r>
              <a:rPr lang="et-EE" sz="5400" dirty="0">
                <a:latin typeface="Rubik" panose="020B0604020202020204" charset="-79"/>
                <a:cs typeface="Rubik" panose="020B0604020202020204" charset="-79"/>
              </a:rPr>
              <a:t>, </a:t>
            </a:r>
            <a:r>
              <a:rPr lang="et-EE" sz="5400" dirty="0" err="1">
                <a:latin typeface="Rubik" panose="020B0604020202020204" charset="-79"/>
                <a:cs typeface="Rubik" panose="020B0604020202020204" charset="-79"/>
              </a:rPr>
              <a:t>Netflix</a:t>
            </a:r>
            <a:r>
              <a:rPr lang="et-EE" sz="5400" dirty="0">
                <a:latin typeface="Rubik" panose="020B0604020202020204" charset="-79"/>
                <a:cs typeface="Rubik" panose="020B0604020202020204" charset="-79"/>
              </a:rPr>
              <a:t> või veebipõhised osad traditsioonilisest meediast – pakuvad avalikkusele meelelahutust, uudiseid vm tasuta teenuseid ning müüvad selle tähelepanu seejärel reklaamiostjatele edasi </a:t>
            </a:r>
            <a:r>
              <a:rPr lang="et-EE" sz="4200" i="1" dirty="0">
                <a:latin typeface="Rubik" panose="020B0604020202020204" charset="-79"/>
                <a:cs typeface="Rubik" panose="020B0604020202020204" charset="-79"/>
              </a:rPr>
              <a:t>(</a:t>
            </a:r>
            <a:r>
              <a:rPr lang="et-EE" sz="4200" i="1" dirty="0" err="1">
                <a:latin typeface="Rubik" panose="020B0604020202020204" charset="-79"/>
                <a:cs typeface="Rubik" panose="020B0604020202020204" charset="-79"/>
              </a:rPr>
              <a:t>Wu</a:t>
            </a:r>
            <a:r>
              <a:rPr lang="et-EE" sz="4200" i="1" dirty="0">
                <a:latin typeface="Rubik" panose="020B0604020202020204" charset="-79"/>
                <a:cs typeface="Rubik" panose="020B0604020202020204" charset="-79"/>
              </a:rPr>
              <a:t>, 2019: 771-772) </a:t>
            </a:r>
            <a:r>
              <a:rPr lang="et-EE" sz="5400" dirty="0">
                <a:latin typeface="Rubik" panose="020B0604020202020204" charset="-79"/>
                <a:cs typeface="Rubik" panose="020B0604020202020204" charset="-79"/>
              </a:rPr>
              <a:t>koos teadmisega, kuidas seda tähelepanu võita. </a:t>
            </a:r>
          </a:p>
        </p:txBody>
      </p:sp>
    </p:spTree>
    <p:extLst>
      <p:ext uri="{BB962C8B-B14F-4D97-AF65-F5344CB8AC3E}">
        <p14:creationId xmlns:p14="http://schemas.microsoft.com/office/powerpoint/2010/main" val="1030907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028A41-46A4-4BA1-B7AE-9445582E3AF9}"/>
              </a:ext>
            </a:extLst>
          </p:cNvPr>
          <p:cNvSpPr>
            <a:spLocks noGrp="1"/>
          </p:cNvSpPr>
          <p:nvPr>
            <p:ph type="sldNum" sz="quarter" idx="12"/>
          </p:nvPr>
        </p:nvSpPr>
        <p:spPr>
          <a:xfrm>
            <a:off x="1028700" y="9620013"/>
            <a:ext cx="1143000" cy="342900"/>
          </a:xfrm>
          <a:prstGeom prst="rect">
            <a:avLst/>
          </a:prstGeom>
        </p:spPr>
        <p:txBody>
          <a:bodyPr vert="horz" lIns="137160" tIns="68580" rIns="137160" bIns="68580" rtlCol="0" anchor="ctr"/>
          <a:lstStyle>
            <a:defPPr>
              <a:defRPr lang="en-US"/>
            </a:defPPr>
            <a:lvl1pPr marL="0" algn="l" defTabSz="1371600" rtl="0" eaLnBrk="1" latinLnBrk="0" hangingPunct="1">
              <a:defRPr sz="1650" kern="1200" cap="all" baseline="0">
                <a:solidFill>
                  <a:schemeClr val="tx2">
                    <a:lumMod val="85000"/>
                    <a:lumOff val="1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022B156B-59AE-415F-B24B-8756D48BB977}" type="slidenum">
              <a:rPr lang="en-EE" smtClean="0"/>
              <a:pPr/>
              <a:t>36</a:t>
            </a:fld>
            <a:endParaRPr lang="en-EE"/>
          </a:p>
        </p:txBody>
      </p:sp>
      <p:pic>
        <p:nvPicPr>
          <p:cNvPr id="6" name="Google Shape;1437;p212">
            <a:extLst>
              <a:ext uri="{FF2B5EF4-FFF2-40B4-BE49-F238E27FC236}">
                <a16:creationId xmlns:a16="http://schemas.microsoft.com/office/drawing/2014/main" id="{0627B461-E57B-7A9F-679A-DC4A489CE959}"/>
              </a:ext>
            </a:extLst>
          </p:cNvPr>
          <p:cNvPicPr preferRelativeResize="0"/>
          <p:nvPr/>
        </p:nvPicPr>
        <p:blipFill rotWithShape="1">
          <a:blip r:embed="rId2">
            <a:alphaModFix/>
          </a:blip>
          <a:srcRect/>
          <a:stretch/>
        </p:blipFill>
        <p:spPr>
          <a:xfrm>
            <a:off x="123950" y="547688"/>
            <a:ext cx="15158528" cy="8717550"/>
          </a:xfrm>
          <a:prstGeom prst="rect">
            <a:avLst/>
          </a:prstGeom>
          <a:noFill/>
          <a:ln>
            <a:noFill/>
          </a:ln>
        </p:spPr>
      </p:pic>
      <p:pic>
        <p:nvPicPr>
          <p:cNvPr id="7" name="Google Shape;1439;p212">
            <a:extLst>
              <a:ext uri="{FF2B5EF4-FFF2-40B4-BE49-F238E27FC236}">
                <a16:creationId xmlns:a16="http://schemas.microsoft.com/office/drawing/2014/main" id="{0F6A7FAB-CCE7-6B5D-EFDF-C97FD2E21E16}"/>
              </a:ext>
            </a:extLst>
          </p:cNvPr>
          <p:cNvPicPr preferRelativeResize="0"/>
          <p:nvPr/>
        </p:nvPicPr>
        <p:blipFill rotWithShape="1">
          <a:blip r:embed="rId3">
            <a:alphaModFix/>
          </a:blip>
          <a:srcRect/>
          <a:stretch/>
        </p:blipFill>
        <p:spPr>
          <a:xfrm>
            <a:off x="4614698" y="3753600"/>
            <a:ext cx="13673303" cy="2779800"/>
          </a:xfrm>
          <a:prstGeom prst="rect">
            <a:avLst/>
          </a:prstGeom>
          <a:noFill/>
          <a:ln>
            <a:noFill/>
          </a:ln>
          <a:effectLst>
            <a:outerShdw blurRad="57150" dist="361950" dir="8940000" algn="bl" rotWithShape="0">
              <a:srgbClr val="000000">
                <a:alpha val="55686"/>
              </a:srgbClr>
            </a:outerShdw>
          </a:effectLst>
        </p:spPr>
      </p:pic>
    </p:spTree>
    <p:extLst>
      <p:ext uri="{BB962C8B-B14F-4D97-AF65-F5344CB8AC3E}">
        <p14:creationId xmlns:p14="http://schemas.microsoft.com/office/powerpoint/2010/main" val="12755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32"/>
          <p:cNvSpPr txBox="1">
            <a:spLocks noGrp="1"/>
          </p:cNvSpPr>
          <p:nvPr>
            <p:ph type="ctrTitle"/>
          </p:nvPr>
        </p:nvSpPr>
        <p:spPr>
          <a:xfrm>
            <a:off x="768660" y="552961"/>
            <a:ext cx="16750680" cy="4590539"/>
          </a:xfrm>
          <a:prstGeom prst="rect">
            <a:avLst/>
          </a:prstGeom>
          <a:solidFill>
            <a:srgbClr val="A890FF"/>
          </a:solidFill>
        </p:spPr>
        <p:txBody>
          <a:bodyPr spcFirstLastPara="1" vert="horz" wrap="square" lIns="182850" tIns="182850" rIns="182850" bIns="182850" rtlCol="0" anchor="t" anchorCtr="0">
            <a:noAutofit/>
          </a:bodyPr>
          <a:lstStyle/>
          <a:p>
            <a:pPr algn="ctr"/>
            <a:br>
              <a:rPr lang="et-EE" sz="9000" dirty="0">
                <a:latin typeface="Grotesque" panose="020B0504020202020204" pitchFamily="34" charset="0"/>
              </a:rPr>
            </a:br>
            <a:r>
              <a:rPr lang="et-EE" sz="9000" dirty="0">
                <a:latin typeface="Grotesque" panose="020B0504020202020204" pitchFamily="34" charset="0"/>
              </a:rPr>
              <a:t>Mitte lihtsalt probleem, vaid </a:t>
            </a:r>
            <a:r>
              <a:rPr lang="et-EE" sz="9000" b="1" dirty="0">
                <a:latin typeface="Grotesque" panose="020B0504020202020204" pitchFamily="34" charset="0"/>
              </a:rPr>
              <a:t>nurjatu probleem</a:t>
            </a:r>
            <a:endParaRPr sz="9000" b="1" dirty="0">
              <a:latin typeface="Grotesque" panose="020B0504020202020204" pitchFamily="34" charset="0"/>
            </a:endParaRPr>
          </a:p>
        </p:txBody>
      </p:sp>
      <p:sp>
        <p:nvSpPr>
          <p:cNvPr id="6" name="Content Placeholder 1">
            <a:extLst>
              <a:ext uri="{FF2B5EF4-FFF2-40B4-BE49-F238E27FC236}">
                <a16:creationId xmlns:a16="http://schemas.microsoft.com/office/drawing/2014/main" id="{36594D34-6130-6AAA-F1A5-7E0EBA4A6DAD}"/>
              </a:ext>
            </a:extLst>
          </p:cNvPr>
          <p:cNvSpPr txBox="1">
            <a:spLocks/>
          </p:cNvSpPr>
          <p:nvPr/>
        </p:nvSpPr>
        <p:spPr>
          <a:xfrm>
            <a:off x="914964" y="5143501"/>
            <a:ext cx="16896984" cy="3933317"/>
          </a:xfrm>
          <a:prstGeom prst="rect">
            <a:avLst/>
          </a:prstGeom>
        </p:spPr>
        <p:txBody>
          <a:bodyPr spcFirstLastPara="1" vert="horz" wrap="square" lIns="137138" tIns="137138" rIns="137138" bIns="137138" rtlCol="0" anchor="t" anchorCtr="0">
            <a:noAutofit/>
          </a:bodyPr>
          <a:lstStyle>
            <a:lvl1pPr marL="347472" lvl="0" indent="-347472" algn="l" defTabSz="914400" rtl="0" eaLnBrk="1" latinLnBrk="0" hangingPunct="1">
              <a:lnSpc>
                <a:spcPct val="100000"/>
              </a:lnSpc>
              <a:spcBef>
                <a:spcPts val="0"/>
              </a:spcBef>
              <a:spcAft>
                <a:spcPts val="0"/>
              </a:spcAft>
              <a:buSzPts val="1400"/>
              <a:buFont typeface="Arial" panose="020B0604020202020204" pitchFamily="34" charset="0"/>
              <a:buNone/>
              <a:defRPr sz="2133" b="0" kern="1200">
                <a:solidFill>
                  <a:schemeClr val="dk1"/>
                </a:solidFill>
                <a:latin typeface="+mn-lt"/>
                <a:ea typeface="+mn-ea"/>
                <a:cs typeface="+mn-cs"/>
              </a:defRPr>
            </a:lvl1pPr>
            <a:lvl2pPr marL="740664" lvl="1" indent="-283464" algn="ctr" defTabSz="914400" rtl="0" eaLnBrk="1" latinLnBrk="0" hangingPunct="1">
              <a:lnSpc>
                <a:spcPct val="100000"/>
              </a:lnSpc>
              <a:spcBef>
                <a:spcPts val="0"/>
              </a:spcBef>
              <a:spcAft>
                <a:spcPts val="0"/>
              </a:spcAft>
              <a:buSzPts val="1800"/>
              <a:buFont typeface="Arial" panose="020B0604020202020204" pitchFamily="34" charset="0"/>
              <a:buNone/>
              <a:defRPr sz="2400" b="0" kern="1200">
                <a:solidFill>
                  <a:schemeClr val="tx2">
                    <a:lumMod val="85000"/>
                    <a:lumOff val="15000"/>
                  </a:schemeClr>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800"/>
              <a:buFont typeface="Arial" panose="020B0604020202020204" pitchFamily="34" charset="0"/>
              <a:buNone/>
              <a:defRPr sz="2400" b="0" kern="1200">
                <a:solidFill>
                  <a:schemeClr val="tx2">
                    <a:lumMod val="85000"/>
                    <a:lumOff val="15000"/>
                  </a:schemeClr>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800"/>
              <a:buFont typeface="Arial" panose="020B0604020202020204" pitchFamily="34" charset="0"/>
              <a:buNone/>
              <a:defRPr sz="2400" b="0" kern="1200">
                <a:solidFill>
                  <a:schemeClr val="tx2">
                    <a:lumMod val="85000"/>
                    <a:lumOff val="15000"/>
                  </a:schemeClr>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800"/>
              <a:buFont typeface="Arial" panose="020B0604020202020204" pitchFamily="34" charset="0"/>
              <a:buNone/>
              <a:defRPr sz="2400" b="0" kern="1200">
                <a:solidFill>
                  <a:schemeClr val="tx2">
                    <a:lumMod val="85000"/>
                    <a:lumOff val="15000"/>
                  </a:schemeClr>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800"/>
              <a:buFont typeface="Arial" panose="020B0604020202020204" pitchFamily="34" charset="0"/>
              <a:buNone/>
              <a:defRPr sz="24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800"/>
              <a:buFont typeface="Arial" panose="020B0604020202020204" pitchFamily="34" charset="0"/>
              <a:buNone/>
              <a:defRPr sz="24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800"/>
              <a:buFont typeface="Arial" panose="020B0604020202020204" pitchFamily="34" charset="0"/>
              <a:buNone/>
              <a:defRPr sz="2400" kern="1200" baseline="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800"/>
              <a:buFont typeface="Arial" panose="020B0604020202020204" pitchFamily="34" charset="0"/>
              <a:buNone/>
              <a:defRPr sz="2400" kern="1200" baseline="0">
                <a:solidFill>
                  <a:schemeClr val="tx1"/>
                </a:solidFill>
                <a:latin typeface="+mn-lt"/>
                <a:ea typeface="+mn-ea"/>
                <a:cs typeface="+mn-cs"/>
              </a:defRPr>
            </a:lvl9pPr>
          </a:lstStyle>
          <a:p>
            <a:pPr marL="0" indent="0">
              <a:spcBef>
                <a:spcPts val="1800"/>
              </a:spcBef>
            </a:pPr>
            <a:r>
              <a:rPr lang="en-GB" sz="3600" dirty="0">
                <a:solidFill>
                  <a:schemeClr val="tx1"/>
                </a:solidFill>
              </a:rPr>
              <a:t>...mis on </a:t>
            </a:r>
            <a:r>
              <a:rPr lang="en-US" sz="3600" dirty="0" err="1">
                <a:solidFill>
                  <a:schemeClr val="tx1"/>
                </a:solidFill>
              </a:rPr>
              <a:t>oma</a:t>
            </a:r>
            <a:r>
              <a:rPr lang="en-US" sz="3600" dirty="0">
                <a:solidFill>
                  <a:schemeClr val="tx1"/>
                </a:solidFill>
              </a:rPr>
              <a:t> </a:t>
            </a:r>
            <a:r>
              <a:rPr lang="en-US" sz="3600" dirty="0" err="1">
                <a:solidFill>
                  <a:schemeClr val="tx1"/>
                </a:solidFill>
              </a:rPr>
              <a:t>olemuselt</a:t>
            </a:r>
            <a:r>
              <a:rPr lang="en-US" sz="3600" dirty="0">
                <a:solidFill>
                  <a:schemeClr val="tx1"/>
                </a:solidFill>
              </a:rPr>
              <a:t> </a:t>
            </a:r>
            <a:r>
              <a:rPr lang="en-US" sz="3600" dirty="0" err="1">
                <a:solidFill>
                  <a:schemeClr val="tx1"/>
                </a:solidFill>
              </a:rPr>
              <a:t>nii</a:t>
            </a:r>
            <a:r>
              <a:rPr lang="en-US" sz="3600" dirty="0">
                <a:solidFill>
                  <a:schemeClr val="tx1"/>
                </a:solidFill>
              </a:rPr>
              <a:t> </a:t>
            </a:r>
            <a:r>
              <a:rPr lang="en-US" sz="3600" dirty="0" err="1">
                <a:solidFill>
                  <a:schemeClr val="tx1"/>
                </a:solidFill>
              </a:rPr>
              <a:t>süsteemne</a:t>
            </a:r>
            <a:r>
              <a:rPr lang="en-US" sz="3600" dirty="0">
                <a:solidFill>
                  <a:schemeClr val="tx1"/>
                </a:solidFill>
              </a:rPr>
              <a:t>, </a:t>
            </a:r>
            <a:r>
              <a:rPr lang="en-US" sz="3600" dirty="0" err="1">
                <a:solidFill>
                  <a:schemeClr val="tx1"/>
                </a:solidFill>
              </a:rPr>
              <a:t>pidevalt</a:t>
            </a:r>
            <a:r>
              <a:rPr lang="en-US" sz="3600" dirty="0">
                <a:solidFill>
                  <a:schemeClr val="tx1"/>
                </a:solidFill>
              </a:rPr>
              <a:t> </a:t>
            </a:r>
            <a:r>
              <a:rPr lang="en-US" sz="3600" dirty="0" err="1">
                <a:solidFill>
                  <a:schemeClr val="tx1"/>
                </a:solidFill>
              </a:rPr>
              <a:t>arenev</a:t>
            </a:r>
            <a:r>
              <a:rPr lang="en-US" sz="3600" dirty="0">
                <a:solidFill>
                  <a:schemeClr val="tx1"/>
                </a:solidFill>
              </a:rPr>
              <a:t> ja </a:t>
            </a:r>
            <a:r>
              <a:rPr lang="en-US" sz="3600" dirty="0" err="1">
                <a:solidFill>
                  <a:schemeClr val="tx1"/>
                </a:solidFill>
              </a:rPr>
              <a:t>kontrollimatu</a:t>
            </a:r>
            <a:r>
              <a:rPr lang="en-US" sz="3600" dirty="0">
                <a:solidFill>
                  <a:schemeClr val="tx1"/>
                </a:solidFill>
              </a:rPr>
              <a:t>, et </a:t>
            </a:r>
            <a:r>
              <a:rPr lang="en-US" sz="3600" dirty="0" err="1">
                <a:solidFill>
                  <a:schemeClr val="tx1"/>
                </a:solidFill>
              </a:rPr>
              <a:t>probleemi</a:t>
            </a:r>
            <a:r>
              <a:rPr lang="en-US" sz="3600" dirty="0">
                <a:solidFill>
                  <a:schemeClr val="tx1"/>
                </a:solidFill>
              </a:rPr>
              <a:t> </a:t>
            </a:r>
            <a:r>
              <a:rPr lang="en-US" sz="3600" i="1" dirty="0" err="1">
                <a:solidFill>
                  <a:schemeClr val="tx1"/>
                </a:solidFill>
              </a:rPr>
              <a:t>lahendamise</a:t>
            </a:r>
            <a:r>
              <a:rPr lang="en-US" sz="3600" i="1" dirty="0">
                <a:solidFill>
                  <a:schemeClr val="tx1"/>
                </a:solidFill>
              </a:rPr>
              <a:t> </a:t>
            </a:r>
            <a:r>
              <a:rPr lang="en-US" sz="3600" dirty="0" err="1">
                <a:solidFill>
                  <a:schemeClr val="tx1"/>
                </a:solidFill>
              </a:rPr>
              <a:t>asemel</a:t>
            </a:r>
            <a:r>
              <a:rPr lang="en-US" sz="3600" dirty="0">
                <a:solidFill>
                  <a:schemeClr val="tx1"/>
                </a:solidFill>
              </a:rPr>
              <a:t> </a:t>
            </a:r>
            <a:r>
              <a:rPr lang="en-US" sz="3600" dirty="0" err="1">
                <a:solidFill>
                  <a:schemeClr val="tx1"/>
                </a:solidFill>
              </a:rPr>
              <a:t>keskendutakse</a:t>
            </a:r>
            <a:r>
              <a:rPr lang="en-US" sz="3600" dirty="0">
                <a:solidFill>
                  <a:schemeClr val="tx1"/>
                </a:solidFill>
              </a:rPr>
              <a:t> </a:t>
            </a:r>
            <a:r>
              <a:rPr lang="en-US" sz="3600" dirty="0" err="1">
                <a:solidFill>
                  <a:schemeClr val="tx1"/>
                </a:solidFill>
              </a:rPr>
              <a:t>pigem</a:t>
            </a:r>
            <a:r>
              <a:rPr lang="en-US" sz="3600" dirty="0">
                <a:solidFill>
                  <a:schemeClr val="tx1"/>
                </a:solidFill>
              </a:rPr>
              <a:t> </a:t>
            </a:r>
            <a:r>
              <a:rPr lang="en-US" sz="3600" b="1" dirty="0" err="1">
                <a:solidFill>
                  <a:schemeClr val="tx1"/>
                </a:solidFill>
              </a:rPr>
              <a:t>riskide</a:t>
            </a:r>
            <a:r>
              <a:rPr lang="en-US" sz="3600" b="1" dirty="0">
                <a:solidFill>
                  <a:schemeClr val="tx1"/>
                </a:solidFill>
              </a:rPr>
              <a:t> </a:t>
            </a:r>
            <a:r>
              <a:rPr lang="en-US" sz="3600" b="1" dirty="0" err="1">
                <a:solidFill>
                  <a:schemeClr val="tx1"/>
                </a:solidFill>
              </a:rPr>
              <a:t>maandamisele</a:t>
            </a:r>
            <a:r>
              <a:rPr lang="en-US" sz="3600" dirty="0">
                <a:solidFill>
                  <a:schemeClr val="tx1"/>
                </a:solidFill>
              </a:rPr>
              <a:t>. </a:t>
            </a:r>
          </a:p>
          <a:p>
            <a:pPr marL="0" indent="0">
              <a:spcBef>
                <a:spcPts val="1800"/>
              </a:spcBef>
            </a:pPr>
            <a:r>
              <a:rPr lang="en-GB" sz="3600" dirty="0">
                <a:solidFill>
                  <a:schemeClr val="tx1"/>
                </a:solidFill>
              </a:rPr>
              <a:t>Ka </a:t>
            </a:r>
            <a:r>
              <a:rPr lang="en-GB" sz="3600" dirty="0" err="1">
                <a:solidFill>
                  <a:schemeClr val="tx1"/>
                </a:solidFill>
              </a:rPr>
              <a:t>infohäireid</a:t>
            </a:r>
            <a:r>
              <a:rPr lang="en-GB" sz="3600" dirty="0">
                <a:solidFill>
                  <a:schemeClr val="tx1"/>
                </a:solidFill>
              </a:rPr>
              <a:t> </a:t>
            </a:r>
            <a:r>
              <a:rPr lang="en-GB" sz="3600" dirty="0" err="1">
                <a:solidFill>
                  <a:schemeClr val="tx1"/>
                </a:solidFill>
              </a:rPr>
              <a:t>või</a:t>
            </a:r>
            <a:r>
              <a:rPr lang="en-GB" sz="3600" dirty="0">
                <a:solidFill>
                  <a:schemeClr val="tx1"/>
                </a:solidFill>
              </a:rPr>
              <a:t> </a:t>
            </a:r>
            <a:r>
              <a:rPr lang="en-GB" sz="3600" dirty="0" err="1">
                <a:solidFill>
                  <a:schemeClr val="tx1"/>
                </a:solidFill>
              </a:rPr>
              <a:t>praegust</a:t>
            </a:r>
            <a:r>
              <a:rPr lang="en-GB" sz="3600" dirty="0">
                <a:solidFill>
                  <a:schemeClr val="tx1"/>
                </a:solidFill>
              </a:rPr>
              <a:t> </a:t>
            </a:r>
            <a:r>
              <a:rPr lang="en-GB" sz="3600" dirty="0" err="1">
                <a:solidFill>
                  <a:schemeClr val="tx1"/>
                </a:solidFill>
              </a:rPr>
              <a:t>tajutavat</a:t>
            </a:r>
            <a:r>
              <a:rPr lang="en-GB" sz="3600" dirty="0">
                <a:solidFill>
                  <a:schemeClr val="tx1"/>
                </a:solidFill>
              </a:rPr>
              <a:t> </a:t>
            </a:r>
            <a:r>
              <a:rPr lang="en-GB" sz="3600" dirty="0" err="1">
                <a:solidFill>
                  <a:schemeClr val="tx1"/>
                </a:solidFill>
              </a:rPr>
              <a:t>kriisi</a:t>
            </a:r>
            <a:r>
              <a:rPr lang="en-GB" sz="3600" dirty="0">
                <a:solidFill>
                  <a:schemeClr val="tx1"/>
                </a:solidFill>
              </a:rPr>
              <a:t> </a:t>
            </a:r>
            <a:r>
              <a:rPr lang="en-GB" sz="3600" dirty="0" err="1">
                <a:solidFill>
                  <a:schemeClr val="tx1"/>
                </a:solidFill>
              </a:rPr>
              <a:t>infokeskkonnas</a:t>
            </a:r>
            <a:r>
              <a:rPr lang="en-GB" sz="3600" dirty="0">
                <a:solidFill>
                  <a:schemeClr val="tx1"/>
                </a:solidFill>
              </a:rPr>
              <a:t> </a:t>
            </a:r>
            <a:r>
              <a:rPr lang="en-GB" sz="3600" dirty="0" err="1">
                <a:solidFill>
                  <a:schemeClr val="tx1"/>
                </a:solidFill>
              </a:rPr>
              <a:t>võib</a:t>
            </a:r>
            <a:r>
              <a:rPr lang="en-GB" sz="3600" dirty="0">
                <a:solidFill>
                  <a:schemeClr val="tx1"/>
                </a:solidFill>
              </a:rPr>
              <a:t> määratleda </a:t>
            </a:r>
            <a:r>
              <a:rPr lang="en-GB" sz="3600" dirty="0" err="1">
                <a:solidFill>
                  <a:schemeClr val="tx1"/>
                </a:solidFill>
              </a:rPr>
              <a:t>kui</a:t>
            </a:r>
            <a:r>
              <a:rPr lang="en-GB" sz="3600" dirty="0">
                <a:solidFill>
                  <a:schemeClr val="tx1"/>
                </a:solidFill>
              </a:rPr>
              <a:t> ”</a:t>
            </a:r>
            <a:r>
              <a:rPr lang="en-GB" sz="3600" dirty="0" err="1">
                <a:solidFill>
                  <a:schemeClr val="tx1"/>
                </a:solidFill>
              </a:rPr>
              <a:t>nurjatut</a:t>
            </a:r>
            <a:r>
              <a:rPr lang="en-GB" sz="3600" dirty="0">
                <a:solidFill>
                  <a:schemeClr val="tx1"/>
                </a:solidFill>
              </a:rPr>
              <a:t> probleemi", sest selle </a:t>
            </a:r>
            <a:r>
              <a:rPr lang="en-GB" sz="3600" b="1" dirty="0">
                <a:solidFill>
                  <a:schemeClr val="tx1"/>
                </a:solidFill>
              </a:rPr>
              <a:t>eksitavale iseloomule on omane märkimisväärne mitmetähenduslikkus </a:t>
            </a:r>
            <a:r>
              <a:rPr lang="en-GB" sz="3600" dirty="0">
                <a:solidFill>
                  <a:schemeClr val="tx1"/>
                </a:solidFill>
              </a:rPr>
              <a:t>(Montgomery, 2020). </a:t>
            </a:r>
          </a:p>
        </p:txBody>
      </p:sp>
    </p:spTree>
    <p:extLst>
      <p:ext uri="{BB962C8B-B14F-4D97-AF65-F5344CB8AC3E}">
        <p14:creationId xmlns:p14="http://schemas.microsoft.com/office/powerpoint/2010/main" val="1061560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829B4C0E-3E55-F1D3-6D08-82BD230045A8}"/>
            </a:ext>
          </a:extLst>
        </p:cNvPr>
        <p:cNvGrpSpPr/>
        <p:nvPr/>
      </p:nvGrpSpPr>
      <p:grpSpPr>
        <a:xfrm>
          <a:off x="0" y="0"/>
          <a:ext cx="0" cy="0"/>
          <a:chOff x="0" y="0"/>
          <a:chExt cx="0" cy="0"/>
        </a:xfrm>
      </p:grpSpPr>
      <p:sp>
        <p:nvSpPr>
          <p:cNvPr id="890" name="Google Shape;890;g1ff287e26b0_0_8">
            <a:extLst>
              <a:ext uri="{FF2B5EF4-FFF2-40B4-BE49-F238E27FC236}">
                <a16:creationId xmlns:a16="http://schemas.microsoft.com/office/drawing/2014/main" id="{9CED73D0-A260-98B6-2593-7420D445F691}"/>
              </a:ext>
            </a:extLst>
          </p:cNvPr>
          <p:cNvSpPr txBox="1">
            <a:spLocks noGrp="1"/>
          </p:cNvSpPr>
          <p:nvPr>
            <p:ph type="title"/>
          </p:nvPr>
        </p:nvSpPr>
        <p:spPr>
          <a:xfrm>
            <a:off x="742949" y="409809"/>
            <a:ext cx="17070038" cy="1847616"/>
          </a:xfrm>
          <a:prstGeom prst="rect">
            <a:avLst/>
          </a:prstGeom>
          <a:solidFill>
            <a:srgbClr val="A890FF"/>
          </a:solidFill>
        </p:spPr>
        <p:txBody>
          <a:bodyPr spcFirstLastPara="1" vert="horz" wrap="square" lIns="137138" tIns="68550" rIns="137138" bIns="68550" rtlCol="0" anchor="ctr" anchorCtr="0">
            <a:normAutofit fontScale="90000"/>
          </a:bodyPr>
          <a:lstStyle/>
          <a:p>
            <a:pPr>
              <a:spcBef>
                <a:spcPts val="0"/>
              </a:spcBef>
            </a:pPr>
            <a:r>
              <a:rPr lang="et-EE" sz="6000" b="1" dirty="0">
                <a:solidFill>
                  <a:srgbClr val="000000"/>
                </a:solidFill>
                <a:latin typeface="Verdana Pro" panose="020B0604030504040204" pitchFamily="34" charset="0"/>
                <a:sym typeface="Helvetica Neue"/>
              </a:rPr>
              <a:t>Aeg vastupanuks! </a:t>
            </a:r>
            <a:br>
              <a:rPr lang="et-EE" sz="6000" b="1" dirty="0">
                <a:solidFill>
                  <a:srgbClr val="000000"/>
                </a:solidFill>
                <a:latin typeface="Verdana Pro" panose="020B0604030504040204" pitchFamily="34" charset="0"/>
                <a:sym typeface="Helvetica Neue"/>
              </a:rPr>
            </a:br>
            <a:r>
              <a:rPr lang="et-EE" sz="6000" b="1" dirty="0">
                <a:solidFill>
                  <a:srgbClr val="000000"/>
                </a:solidFill>
                <a:latin typeface="Verdana Pro" panose="020B0604030504040204" pitchFamily="34" charset="0"/>
                <a:sym typeface="Helvetica Neue"/>
              </a:rPr>
              <a:t>FFF(FF) toimetulekustrateegiad</a:t>
            </a:r>
            <a:endParaRPr sz="6000" dirty="0">
              <a:latin typeface="Verdana Pro" panose="020B0604030504040204" pitchFamily="34" charset="0"/>
            </a:endParaRPr>
          </a:p>
        </p:txBody>
      </p:sp>
      <p:sp>
        <p:nvSpPr>
          <p:cNvPr id="6" name="TextBox 5">
            <a:extLst>
              <a:ext uri="{FF2B5EF4-FFF2-40B4-BE49-F238E27FC236}">
                <a16:creationId xmlns:a16="http://schemas.microsoft.com/office/drawing/2014/main" id="{E0666327-3071-CE6D-FA1A-1E562D33837E}"/>
              </a:ext>
            </a:extLst>
          </p:cNvPr>
          <p:cNvSpPr txBox="1"/>
          <p:nvPr/>
        </p:nvSpPr>
        <p:spPr>
          <a:xfrm>
            <a:off x="8458199" y="2504841"/>
            <a:ext cx="9354787" cy="7848302"/>
          </a:xfrm>
          <a:prstGeom prst="rect">
            <a:avLst/>
          </a:prstGeom>
          <a:noFill/>
        </p:spPr>
        <p:txBody>
          <a:bodyPr wrap="square">
            <a:spAutoFit/>
          </a:bodyPr>
          <a:lstStyle/>
          <a:p>
            <a:r>
              <a:rPr lang="et-EE" sz="2800" i="1" dirty="0" err="1">
                <a:solidFill>
                  <a:schemeClr val="dk1"/>
                </a:solidFill>
                <a:latin typeface="Verdana Pro" panose="020B0604030504040204" pitchFamily="34" charset="0"/>
              </a:rPr>
              <a:t>Freeze</a:t>
            </a:r>
            <a:r>
              <a:rPr lang="et-EE" sz="2800" i="1" dirty="0">
                <a:solidFill>
                  <a:schemeClr val="dk1"/>
                </a:solidFill>
                <a:latin typeface="Verdana Pro" panose="020B0604030504040204" pitchFamily="34" charset="0"/>
              </a:rPr>
              <a:t> </a:t>
            </a:r>
            <a:r>
              <a:rPr lang="et-EE" sz="2800" dirty="0">
                <a:solidFill>
                  <a:schemeClr val="dk1"/>
                </a:solidFill>
                <a:latin typeface="Verdana Pro" panose="020B0604030504040204" pitchFamily="34" charset="0"/>
              </a:rPr>
              <a:t>(tardumus): käitumise puudumine, paralüüs</a:t>
            </a:r>
          </a:p>
          <a:p>
            <a:endParaRPr lang="et-EE" sz="2800" dirty="0">
              <a:solidFill>
                <a:schemeClr val="dk1"/>
              </a:solidFill>
              <a:latin typeface="Verdana Pro" panose="020B0604030504040204" pitchFamily="34" charset="0"/>
            </a:endParaRPr>
          </a:p>
          <a:p>
            <a:r>
              <a:rPr lang="et-EE" sz="2800" i="1" dirty="0" err="1">
                <a:solidFill>
                  <a:schemeClr val="dk1"/>
                </a:solidFill>
                <a:latin typeface="Verdana Pro" panose="020B0604030504040204" pitchFamily="34" charset="0"/>
              </a:rPr>
              <a:t>Flight</a:t>
            </a:r>
            <a:r>
              <a:rPr lang="et-EE" sz="2800" i="1" dirty="0">
                <a:solidFill>
                  <a:schemeClr val="dk1"/>
                </a:solidFill>
                <a:latin typeface="Verdana Pro" panose="020B0604030504040204" pitchFamily="34" charset="0"/>
              </a:rPr>
              <a:t> </a:t>
            </a:r>
            <a:r>
              <a:rPr lang="et-EE" sz="2800" dirty="0">
                <a:solidFill>
                  <a:schemeClr val="dk1"/>
                </a:solidFill>
                <a:latin typeface="Verdana Pro" panose="020B0604030504040204" pitchFamily="34" charset="0"/>
              </a:rPr>
              <a:t>(põgenemine): ohust eemaldumine, situatsioonist lahkumine, teemaga mitte tegelemine </a:t>
            </a:r>
            <a:br>
              <a:rPr lang="et-EE" sz="2800" dirty="0">
                <a:solidFill>
                  <a:schemeClr val="dk1"/>
                </a:solidFill>
                <a:latin typeface="Verdana Pro" panose="020B0604030504040204" pitchFamily="34" charset="0"/>
              </a:rPr>
            </a:br>
            <a:endParaRPr lang="et-EE" sz="2800" dirty="0">
              <a:solidFill>
                <a:schemeClr val="dk1"/>
              </a:solidFill>
              <a:latin typeface="Verdana Pro" panose="020B0604030504040204" pitchFamily="34" charset="0"/>
            </a:endParaRPr>
          </a:p>
          <a:p>
            <a:r>
              <a:rPr lang="et-EE" sz="2800" b="1" i="1" dirty="0" err="1">
                <a:solidFill>
                  <a:schemeClr val="dk1"/>
                </a:solidFill>
                <a:latin typeface="Verdana Pro" panose="020B0604030504040204" pitchFamily="34" charset="0"/>
              </a:rPr>
              <a:t>Fight</a:t>
            </a:r>
            <a:r>
              <a:rPr lang="et-EE" sz="2800" b="1" i="1" dirty="0">
                <a:solidFill>
                  <a:schemeClr val="dk1"/>
                </a:solidFill>
                <a:latin typeface="Verdana Pro" panose="020B0604030504040204" pitchFamily="34" charset="0"/>
              </a:rPr>
              <a:t> </a:t>
            </a:r>
            <a:r>
              <a:rPr lang="et-EE" sz="2800" b="1" dirty="0">
                <a:solidFill>
                  <a:schemeClr val="dk1"/>
                </a:solidFill>
                <a:latin typeface="Verdana Pro" panose="020B0604030504040204" pitchFamily="34" charset="0"/>
              </a:rPr>
              <a:t>(võitlemine): ohuga silmitsi seismine, probleemilahendus, toe otsimine, konfrontatsioon</a:t>
            </a:r>
            <a:endParaRPr lang="et-EE" sz="2800" dirty="0">
              <a:solidFill>
                <a:schemeClr val="dk1"/>
              </a:solidFill>
              <a:latin typeface="Verdana Pro" panose="020B0604030504040204" pitchFamily="34" charset="0"/>
            </a:endParaRPr>
          </a:p>
          <a:p>
            <a:endParaRPr lang="et-EE" sz="2800" dirty="0">
              <a:solidFill>
                <a:schemeClr val="dk1"/>
              </a:solidFill>
              <a:latin typeface="Verdana Pro" panose="020B0604030504040204" pitchFamily="34" charset="0"/>
            </a:endParaRPr>
          </a:p>
          <a:p>
            <a:r>
              <a:rPr lang="et-EE" sz="2800" i="1" dirty="0" err="1">
                <a:solidFill>
                  <a:schemeClr val="dk1"/>
                </a:solidFill>
                <a:latin typeface="Verdana Pro" panose="020B0604030504040204" pitchFamily="34" charset="0"/>
              </a:rPr>
              <a:t>Flop</a:t>
            </a:r>
            <a:r>
              <a:rPr lang="et-EE" sz="2800" i="1" dirty="0">
                <a:solidFill>
                  <a:schemeClr val="dk1"/>
                </a:solidFill>
                <a:latin typeface="Verdana Pro" panose="020B0604030504040204" pitchFamily="34" charset="0"/>
              </a:rPr>
              <a:t> </a:t>
            </a:r>
            <a:r>
              <a:rPr lang="et-EE" sz="2800" dirty="0">
                <a:solidFill>
                  <a:schemeClr val="dk1"/>
                </a:solidFill>
                <a:latin typeface="Verdana Pro" panose="020B0604030504040204" pitchFamily="34" charset="0"/>
              </a:rPr>
              <a:t>(lõtvumine): käitumise puudumine, lõdvaks muutumine, nii vaimselt kui füüsiliselt</a:t>
            </a:r>
          </a:p>
          <a:p>
            <a:endParaRPr lang="et-EE" sz="2800" dirty="0">
              <a:solidFill>
                <a:schemeClr val="dk1"/>
              </a:solidFill>
              <a:latin typeface="Verdana Pro" panose="020B0604030504040204" pitchFamily="34" charset="0"/>
            </a:endParaRPr>
          </a:p>
          <a:p>
            <a:r>
              <a:rPr lang="et-EE" sz="2800" i="1" dirty="0" err="1">
                <a:solidFill>
                  <a:schemeClr val="dk1"/>
                </a:solidFill>
                <a:latin typeface="Verdana Pro" panose="020B0604030504040204" pitchFamily="34" charset="0"/>
              </a:rPr>
              <a:t>Friend</a:t>
            </a:r>
            <a:r>
              <a:rPr lang="et-EE" sz="2800" i="1" dirty="0">
                <a:solidFill>
                  <a:schemeClr val="dk1"/>
                </a:solidFill>
                <a:latin typeface="Verdana Pro" panose="020B0604030504040204" pitchFamily="34" charset="0"/>
              </a:rPr>
              <a:t>/</a:t>
            </a:r>
            <a:r>
              <a:rPr lang="et-EE" sz="2800" i="1" dirty="0" err="1">
                <a:solidFill>
                  <a:schemeClr val="dk1"/>
                </a:solidFill>
                <a:latin typeface="Verdana Pro" panose="020B0604030504040204" pitchFamily="34" charset="0"/>
              </a:rPr>
              <a:t>fawn</a:t>
            </a:r>
            <a:r>
              <a:rPr lang="et-EE" sz="2800" i="1" dirty="0">
                <a:solidFill>
                  <a:schemeClr val="dk1"/>
                </a:solidFill>
                <a:latin typeface="Verdana Pro" panose="020B0604030504040204" pitchFamily="34" charset="0"/>
              </a:rPr>
              <a:t> </a:t>
            </a:r>
            <a:r>
              <a:rPr lang="et-EE" sz="2800" dirty="0">
                <a:solidFill>
                  <a:schemeClr val="dk1"/>
                </a:solidFill>
                <a:latin typeface="Verdana Pro" panose="020B0604030504040204" pitchFamily="34" charset="0"/>
              </a:rPr>
              <a:t>(sõbrunemine, kiindumus): kollektiivne vastus, abi otsimine; kurjategija/stressoriga kontakti otsimine, lipitsemine, meelitamine.</a:t>
            </a:r>
          </a:p>
        </p:txBody>
      </p:sp>
      <p:pic>
        <p:nvPicPr>
          <p:cNvPr id="2" name="Picture 1">
            <a:extLst>
              <a:ext uri="{FF2B5EF4-FFF2-40B4-BE49-F238E27FC236}">
                <a16:creationId xmlns:a16="http://schemas.microsoft.com/office/drawing/2014/main" id="{83C967C8-F3A8-5018-A7B9-7916B25F8499}"/>
              </a:ext>
            </a:extLst>
          </p:cNvPr>
          <p:cNvPicPr>
            <a:picLocks noChangeAspect="1"/>
          </p:cNvPicPr>
          <p:nvPr/>
        </p:nvPicPr>
        <p:blipFill>
          <a:blip r:embed="rId3"/>
          <a:stretch>
            <a:fillRect/>
          </a:stretch>
        </p:blipFill>
        <p:spPr>
          <a:xfrm>
            <a:off x="742950" y="2504841"/>
            <a:ext cx="7372350" cy="7372350"/>
          </a:xfrm>
          <a:prstGeom prst="rect">
            <a:avLst/>
          </a:prstGeom>
        </p:spPr>
      </p:pic>
    </p:spTree>
    <p:extLst>
      <p:ext uri="{BB962C8B-B14F-4D97-AF65-F5344CB8AC3E}">
        <p14:creationId xmlns:p14="http://schemas.microsoft.com/office/powerpoint/2010/main" val="3419284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B2D7B7E-3764-56CD-5AA1-B1E221CE150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75" t="-11616" r="-1775" b="-11148"/>
            </a:stretch>
          </a:blipFill>
        </p:spPr>
        <p:txBody>
          <a:bodyPr/>
          <a:lstStyle/>
          <a:p>
            <a:endParaRPr lang="en-EE"/>
          </a:p>
        </p:txBody>
      </p:sp>
      <p:sp>
        <p:nvSpPr>
          <p:cNvPr id="4" name="Rectangle 3">
            <a:extLst>
              <a:ext uri="{FF2B5EF4-FFF2-40B4-BE49-F238E27FC236}">
                <a16:creationId xmlns:a16="http://schemas.microsoft.com/office/drawing/2014/main" id="{6C938468-0781-A91B-2DFB-73FA78913EE0}"/>
              </a:ext>
            </a:extLst>
          </p:cNvPr>
          <p:cNvSpPr/>
          <p:nvPr/>
        </p:nvSpPr>
        <p:spPr>
          <a:xfrm>
            <a:off x="609600" y="3238500"/>
            <a:ext cx="17175665" cy="6553200"/>
          </a:xfrm>
          <a:prstGeom prst="rect">
            <a:avLst/>
          </a:prstGeom>
          <a:solidFill>
            <a:srgbClr val="E9F8FF">
              <a:alpha val="3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t-EE" sz="3600" dirty="0">
                <a:solidFill>
                  <a:schemeClr val="tx1"/>
                </a:solidFill>
                <a:latin typeface="Verdana Pro" panose="020B0604030504040204" pitchFamily="34" charset="0"/>
              </a:rPr>
              <a:t>Pole vaja udupeeneid tööriistu – on vaja süveneda! Kontrollküsimuste harjumus! Kes on infokillu autor, kas see on tõlgitud ja edasi jagatud või originaalsisu, kes võiks sellise sisu jagamise eest raha või muud kasu saada ja miks? </a:t>
            </a:r>
          </a:p>
          <a:p>
            <a:pPr marL="571500" indent="-571500">
              <a:buFont typeface="Arial" panose="020B0604020202020204" pitchFamily="34" charset="0"/>
              <a:buChar char="•"/>
            </a:pPr>
            <a:r>
              <a:rPr lang="et-EE" sz="3600" dirty="0">
                <a:solidFill>
                  <a:schemeClr val="tx1"/>
                </a:solidFill>
                <a:latin typeface="Verdana Pro" panose="020B0604030504040204" pitchFamily="34" charset="0"/>
              </a:rPr>
              <a:t>Juurviljad meediadieedis = tõenduspõhine info, mis on töödeldud professionaali poolt, keda toetavad töös erialased praktikad (nt teadlased, nt ajakirjanikud). Leia mõned, keda usaldad, kes edastavad infot vormis, mida tarbid!</a:t>
            </a:r>
          </a:p>
          <a:p>
            <a:pPr marL="571500" indent="-571500">
              <a:buFont typeface="Arial" panose="020B0604020202020204" pitchFamily="34" charset="0"/>
              <a:buChar char="•"/>
            </a:pPr>
            <a:r>
              <a:rPr lang="et-EE" sz="3600" dirty="0">
                <a:solidFill>
                  <a:schemeClr val="tx1"/>
                </a:solidFill>
                <a:latin typeface="Verdana Pro" panose="020B0604030504040204" pitchFamily="34" charset="0"/>
              </a:rPr>
              <a:t>Kontrolli kaks korda: mis on aadressiribal kirjas? Kas see konto on „päris“, kes on jälgijad, kes on </a:t>
            </a:r>
            <a:r>
              <a:rPr lang="et-EE" sz="3600" dirty="0" err="1">
                <a:solidFill>
                  <a:schemeClr val="tx1"/>
                </a:solidFill>
                <a:latin typeface="Verdana Pro" panose="020B0604030504040204" pitchFamily="34" charset="0"/>
              </a:rPr>
              <a:t>postitajad</a:t>
            </a:r>
            <a:r>
              <a:rPr lang="et-EE" sz="3600" dirty="0">
                <a:solidFill>
                  <a:schemeClr val="tx1"/>
                </a:solidFill>
                <a:latin typeface="Verdana Pro" panose="020B0604030504040204" pitchFamily="34" charset="0"/>
              </a:rPr>
              <a:t>? </a:t>
            </a:r>
          </a:p>
          <a:p>
            <a:pPr marL="571500" indent="-571500">
              <a:buFont typeface="Arial" panose="020B0604020202020204" pitchFamily="34" charset="0"/>
              <a:buChar char="•"/>
            </a:pPr>
            <a:r>
              <a:rPr lang="et-EE" sz="3600" dirty="0">
                <a:solidFill>
                  <a:schemeClr val="tx1"/>
                </a:solidFill>
                <a:latin typeface="Verdana Pro" panose="020B0604030504040204" pitchFamily="34" charset="0"/>
              </a:rPr>
              <a:t>Mis on minu </a:t>
            </a:r>
            <a:r>
              <a:rPr lang="et-EE" sz="3600" dirty="0" err="1">
                <a:solidFill>
                  <a:schemeClr val="tx1"/>
                </a:solidFill>
                <a:latin typeface="Verdana Pro" panose="020B0604030504040204" pitchFamily="34" charset="0"/>
              </a:rPr>
              <a:t>ekspertsus</a:t>
            </a:r>
            <a:r>
              <a:rPr lang="et-EE" sz="3600" dirty="0">
                <a:solidFill>
                  <a:schemeClr val="tx1"/>
                </a:solidFill>
                <a:latin typeface="Verdana Pro" panose="020B0604030504040204" pitchFamily="34" charset="0"/>
              </a:rPr>
              <a:t>? Mis on mu infoaugud? </a:t>
            </a:r>
            <a:endParaRPr lang="en-EE" sz="3600" dirty="0">
              <a:solidFill>
                <a:schemeClr val="tx1"/>
              </a:solidFill>
              <a:latin typeface="Verdana Pro" panose="020B0604030504040204" pitchFamily="34" charset="0"/>
            </a:endParaRPr>
          </a:p>
        </p:txBody>
      </p:sp>
      <p:sp>
        <p:nvSpPr>
          <p:cNvPr id="5" name="TextBox 4">
            <a:extLst>
              <a:ext uri="{FF2B5EF4-FFF2-40B4-BE49-F238E27FC236}">
                <a16:creationId xmlns:a16="http://schemas.microsoft.com/office/drawing/2014/main" id="{77E003DB-5801-979E-2EB1-A64B495A2455}"/>
              </a:ext>
            </a:extLst>
          </p:cNvPr>
          <p:cNvSpPr txBox="1"/>
          <p:nvPr/>
        </p:nvSpPr>
        <p:spPr>
          <a:xfrm>
            <a:off x="457201" y="647700"/>
            <a:ext cx="17144999" cy="2308324"/>
          </a:xfrm>
          <a:prstGeom prst="rect">
            <a:avLst/>
          </a:prstGeom>
        </p:spPr>
        <p:txBody>
          <a:bodyPr wrap="square" lIns="0" tIns="0" rIns="0" bIns="0" rtlCol="0" anchor="t">
            <a:spAutoFit/>
          </a:bodyPr>
          <a:lstStyle/>
          <a:p>
            <a:pPr algn="ctr"/>
            <a:r>
              <a:rPr lang="en-US" sz="7500" b="1" spc="225" dirty="0">
                <a:latin typeface="Verdana Pro" panose="020B0604030504040204" pitchFamily="34" charset="0"/>
                <a:ea typeface="Telegraf Ultra-Bold"/>
                <a:cs typeface="Telegraf Ultra-Bold"/>
                <a:sym typeface="Telegraf Ultra-Bold"/>
              </a:rPr>
              <a:t>M</a:t>
            </a:r>
            <a:r>
              <a:rPr lang="et-EE" sz="7500" b="1" spc="225" dirty="0" err="1">
                <a:latin typeface="Verdana Pro" panose="020B0604030504040204" pitchFamily="34" charset="0"/>
                <a:ea typeface="Telegraf Ultra-Bold"/>
                <a:cs typeface="Telegraf Ultra-Bold"/>
                <a:sym typeface="Telegraf Ultra-Bold"/>
              </a:rPr>
              <a:t>eediadieedi</a:t>
            </a:r>
            <a:r>
              <a:rPr lang="et-EE" sz="7500" b="1" spc="225" dirty="0">
                <a:latin typeface="Verdana Pro" panose="020B0604030504040204" pitchFamily="34" charset="0"/>
                <a:ea typeface="Telegraf Ultra-Bold"/>
                <a:cs typeface="Telegraf Ultra-Bold"/>
                <a:sym typeface="Telegraf Ultra-Bold"/>
              </a:rPr>
              <a:t> „juurviljad“</a:t>
            </a:r>
            <a:r>
              <a:rPr lang="en-US" sz="7500" b="1" spc="225" dirty="0">
                <a:latin typeface="Verdana Pro" panose="020B0604030504040204" pitchFamily="34" charset="0"/>
                <a:ea typeface="Telegraf Ultra-Bold"/>
                <a:cs typeface="Telegraf Ultra-Bold"/>
                <a:sym typeface="Telegraf Ultra-Bold"/>
              </a:rPr>
              <a:t> </a:t>
            </a:r>
          </a:p>
          <a:p>
            <a:pPr algn="ctr"/>
            <a:r>
              <a:rPr lang="et-EE" sz="7500" b="1" spc="225" dirty="0">
                <a:latin typeface="Verdana Pro" panose="020B0604030504040204" pitchFamily="34" charset="0"/>
                <a:ea typeface="Telegraf Ultra-Bold"/>
                <a:cs typeface="Telegraf Ultra-Bold"/>
                <a:sym typeface="Telegraf Ultra-Bold"/>
              </a:rPr>
              <a:t>ja talupojatarkus</a:t>
            </a:r>
            <a:endParaRPr lang="en-US" sz="7500" b="1" spc="225" dirty="0">
              <a:latin typeface="Verdana Pro" panose="020B0604030504040204" pitchFamily="34" charset="0"/>
              <a:ea typeface="Telegraf Ultra-Bold"/>
              <a:cs typeface="Telegraf Ultra-Bold"/>
              <a:sym typeface="Telegraf Ultra-Bold"/>
            </a:endParaRPr>
          </a:p>
        </p:txBody>
      </p:sp>
    </p:spTree>
    <p:extLst>
      <p:ext uri="{BB962C8B-B14F-4D97-AF65-F5344CB8AC3E}">
        <p14:creationId xmlns:p14="http://schemas.microsoft.com/office/powerpoint/2010/main" val="273643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22163" y="1618375"/>
            <a:ext cx="10688837" cy="2001125"/>
          </a:xfrm>
          <a:prstGeom prst="rect">
            <a:avLst/>
          </a:prstGeom>
        </p:spPr>
        <p:txBody>
          <a:bodyPr lIns="0" tIns="0" rIns="0" bIns="0" rtlCol="0" anchor="t">
            <a:spAutoFit/>
          </a:bodyPr>
          <a:lstStyle/>
          <a:p>
            <a:pPr algn="l">
              <a:lnSpc>
                <a:spcPts val="7831"/>
              </a:lnSpc>
            </a:pPr>
            <a:r>
              <a:rPr lang="en-US" sz="7910" b="1" spc="63" dirty="0" err="1">
                <a:solidFill>
                  <a:srgbClr val="000000"/>
                </a:solidFill>
                <a:latin typeface="Montserrat Heavy"/>
                <a:ea typeface="Montserrat Heavy"/>
                <a:cs typeface="Montserrat Heavy"/>
                <a:sym typeface="Montserrat Heavy"/>
              </a:rPr>
              <a:t>Inforuumiga</a:t>
            </a:r>
            <a:r>
              <a:rPr lang="en-US" sz="7910" b="1" spc="63" dirty="0">
                <a:solidFill>
                  <a:srgbClr val="000000"/>
                </a:solidFill>
                <a:latin typeface="Montserrat Heavy"/>
                <a:ea typeface="Montserrat Heavy"/>
                <a:cs typeface="Montserrat Heavy"/>
                <a:sym typeface="Montserrat Heavy"/>
              </a:rPr>
              <a:t> on </a:t>
            </a:r>
            <a:r>
              <a:rPr lang="en-US" sz="7910" b="1" spc="63" dirty="0" err="1">
                <a:solidFill>
                  <a:srgbClr val="000000"/>
                </a:solidFill>
                <a:latin typeface="Montserrat Heavy"/>
                <a:ea typeface="Montserrat Heavy"/>
                <a:cs typeface="Montserrat Heavy"/>
                <a:sym typeface="Montserrat Heavy"/>
              </a:rPr>
              <a:t>probleem</a:t>
            </a:r>
            <a:r>
              <a:rPr lang="en-US" sz="7910" b="1" spc="63" dirty="0">
                <a:solidFill>
                  <a:srgbClr val="000000"/>
                </a:solidFill>
                <a:latin typeface="Montserrat Heavy"/>
                <a:ea typeface="Montserrat Heavy"/>
                <a:cs typeface="Montserrat Heavy"/>
                <a:sym typeface="Montserrat Heavy"/>
              </a:rPr>
              <a:t>.</a:t>
            </a:r>
          </a:p>
        </p:txBody>
      </p:sp>
      <p:sp>
        <p:nvSpPr>
          <p:cNvPr id="3" name="Freeform 3"/>
          <p:cNvSpPr/>
          <p:nvPr/>
        </p:nvSpPr>
        <p:spPr>
          <a:xfrm rot="10067096">
            <a:off x="13522595" y="4152279"/>
            <a:ext cx="3796422" cy="3796422"/>
          </a:xfrm>
          <a:custGeom>
            <a:avLst/>
            <a:gdLst/>
            <a:ahLst/>
            <a:cxnLst/>
            <a:rect l="l" t="t" r="r" b="b"/>
            <a:pathLst>
              <a:path w="3796422" h="3796422">
                <a:moveTo>
                  <a:pt x="0" y="0"/>
                </a:moveTo>
                <a:lnTo>
                  <a:pt x="3796422" y="0"/>
                </a:lnTo>
                <a:lnTo>
                  <a:pt x="3796422" y="3796422"/>
                </a:lnTo>
                <a:lnTo>
                  <a:pt x="0" y="37964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EE"/>
          </a:p>
        </p:txBody>
      </p:sp>
      <p:sp>
        <p:nvSpPr>
          <p:cNvPr id="4" name="Freeform 4"/>
          <p:cNvSpPr/>
          <p:nvPr/>
        </p:nvSpPr>
        <p:spPr>
          <a:xfrm rot="2438181">
            <a:off x="13198014" y="-781278"/>
            <a:ext cx="3796422" cy="3796422"/>
          </a:xfrm>
          <a:custGeom>
            <a:avLst/>
            <a:gdLst/>
            <a:ahLst/>
            <a:cxnLst/>
            <a:rect l="l" t="t" r="r" b="b"/>
            <a:pathLst>
              <a:path w="3796422" h="3796422">
                <a:moveTo>
                  <a:pt x="0" y="0"/>
                </a:moveTo>
                <a:lnTo>
                  <a:pt x="3796422" y="0"/>
                </a:lnTo>
                <a:lnTo>
                  <a:pt x="3796422" y="3796422"/>
                </a:lnTo>
                <a:lnTo>
                  <a:pt x="0" y="37964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EE"/>
          </a:p>
        </p:txBody>
      </p:sp>
      <p:grpSp>
        <p:nvGrpSpPr>
          <p:cNvPr id="14" name="Group 11">
            <a:extLst>
              <a:ext uri="{FF2B5EF4-FFF2-40B4-BE49-F238E27FC236}">
                <a16:creationId xmlns:a16="http://schemas.microsoft.com/office/drawing/2014/main" id="{EEE663B7-4C31-A6DD-8903-00AC9B976F9B}"/>
              </a:ext>
            </a:extLst>
          </p:cNvPr>
          <p:cNvGrpSpPr/>
          <p:nvPr/>
        </p:nvGrpSpPr>
        <p:grpSpPr>
          <a:xfrm>
            <a:off x="12118568" y="9486900"/>
            <a:ext cx="5864632" cy="551266"/>
            <a:chOff x="0" y="0"/>
            <a:chExt cx="5843292" cy="735021"/>
          </a:xfrm>
        </p:grpSpPr>
        <p:grpSp>
          <p:nvGrpSpPr>
            <p:cNvPr id="15" name="Group 12">
              <a:extLst>
                <a:ext uri="{FF2B5EF4-FFF2-40B4-BE49-F238E27FC236}">
                  <a16:creationId xmlns:a16="http://schemas.microsoft.com/office/drawing/2014/main" id="{0DF3EB20-5896-F371-8570-9C02CAD293B3}"/>
                </a:ext>
              </a:extLst>
            </p:cNvPr>
            <p:cNvGrpSpPr/>
            <p:nvPr/>
          </p:nvGrpSpPr>
          <p:grpSpPr>
            <a:xfrm>
              <a:off x="0" y="0"/>
              <a:ext cx="5843292" cy="410508"/>
              <a:chOff x="0" y="0"/>
              <a:chExt cx="8134907" cy="571500"/>
            </a:xfrm>
          </p:grpSpPr>
          <p:sp>
            <p:nvSpPr>
              <p:cNvPr id="17" name="Freeform 13">
                <a:extLst>
                  <a:ext uri="{FF2B5EF4-FFF2-40B4-BE49-F238E27FC236}">
                    <a16:creationId xmlns:a16="http://schemas.microsoft.com/office/drawing/2014/main" id="{69E855D9-0A7C-2CE0-3D71-81045D8273CB}"/>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16" name="TextBox 14">
              <a:extLst>
                <a:ext uri="{FF2B5EF4-FFF2-40B4-BE49-F238E27FC236}">
                  <a16:creationId xmlns:a16="http://schemas.microsoft.com/office/drawing/2014/main" id="{D60C85D8-AFE2-8C70-165C-647AAA341CCF}"/>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
        <p:nvSpPr>
          <p:cNvPr id="18" name="TextBox 17">
            <a:extLst>
              <a:ext uri="{FF2B5EF4-FFF2-40B4-BE49-F238E27FC236}">
                <a16:creationId xmlns:a16="http://schemas.microsoft.com/office/drawing/2014/main" id="{B7A1D7D1-18AF-62E3-BAA1-0E5A999DD918}"/>
              </a:ext>
            </a:extLst>
          </p:cNvPr>
          <p:cNvSpPr txBox="1"/>
          <p:nvPr/>
        </p:nvSpPr>
        <p:spPr>
          <a:xfrm>
            <a:off x="1066800" y="4686300"/>
            <a:ext cx="12097143" cy="4524315"/>
          </a:xfrm>
          <a:prstGeom prst="rect">
            <a:avLst/>
          </a:prstGeom>
          <a:noFill/>
        </p:spPr>
        <p:txBody>
          <a:bodyPr wrap="square" rtlCol="0">
            <a:spAutoFit/>
          </a:bodyPr>
          <a:lstStyle/>
          <a:p>
            <a:r>
              <a:rPr lang="et-EE" sz="3600" b="1" dirty="0">
                <a:latin typeface="Verdana Pro" panose="020B0604030504040204" pitchFamily="34" charset="0"/>
                <a:ea typeface="Verdana" panose="020B0604030504040204" pitchFamily="34" charset="0"/>
              </a:rPr>
              <a:t>Taustal: infovoogude intensiivistumine, andmemahtude lõputu kasv ja võitlus tähelepanu nimel. </a:t>
            </a:r>
          </a:p>
          <a:p>
            <a:endParaRPr lang="et-EE" sz="3600" b="1" dirty="0">
              <a:latin typeface="Verdana Pro" panose="020B0604030504040204" pitchFamily="34" charset="0"/>
              <a:ea typeface="Verdana" panose="020B0604030504040204" pitchFamily="34" charset="0"/>
            </a:endParaRPr>
          </a:p>
          <a:p>
            <a:r>
              <a:rPr lang="et-EE" sz="3600" b="1" dirty="0">
                <a:latin typeface="Verdana Pro" panose="020B0604030504040204" pitchFamily="34" charset="0"/>
                <a:ea typeface="Verdana" panose="020B0604030504040204" pitchFamily="34" charset="0"/>
              </a:rPr>
              <a:t>Termineid on palju, aga kui tahame olla täpsed, siis räägime infohäiretest, infokorratusest, infomäsust </a:t>
            </a:r>
            <a:r>
              <a:rPr lang="et-EE" sz="3600" b="1" dirty="0">
                <a:solidFill>
                  <a:srgbClr val="A890FF"/>
                </a:solidFill>
                <a:latin typeface="Verdana Pro" panose="020B0604030504040204" pitchFamily="34" charset="0"/>
                <a:ea typeface="Verdana" panose="020B0604030504040204" pitchFamily="34" charset="0"/>
              </a:rPr>
              <a:t>(</a:t>
            </a:r>
            <a:r>
              <a:rPr lang="et-EE" sz="3600" b="1" dirty="0" err="1">
                <a:solidFill>
                  <a:srgbClr val="A890FF"/>
                </a:solidFill>
                <a:latin typeface="Verdana Pro" panose="020B0604030504040204" pitchFamily="34" charset="0"/>
                <a:ea typeface="Verdana" panose="020B0604030504040204" pitchFamily="34" charset="0"/>
              </a:rPr>
              <a:t>Wardle</a:t>
            </a:r>
            <a:r>
              <a:rPr lang="et-EE" sz="3600" b="1" dirty="0">
                <a:solidFill>
                  <a:srgbClr val="A890FF"/>
                </a:solidFill>
                <a:latin typeface="Verdana Pro" panose="020B0604030504040204" pitchFamily="34" charset="0"/>
                <a:ea typeface="Verdana" panose="020B0604030504040204" pitchFamily="34" charset="0"/>
              </a:rPr>
              <a:t> ja Derakshan, 2017)</a:t>
            </a:r>
            <a:r>
              <a:rPr lang="et-EE" sz="3600" b="1" dirty="0">
                <a:latin typeface="Verdana Pro" panose="020B0604030504040204" pitchFamily="34" charset="0"/>
                <a:ea typeface="Verdana" panose="020B0604030504040204" pitchFamily="34"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665639" y="643727"/>
            <a:ext cx="8603186" cy="8603186"/>
            <a:chOff x="0" y="0"/>
            <a:chExt cx="11470915" cy="11470915"/>
          </a:xfrm>
        </p:grpSpPr>
        <p:sp>
          <p:nvSpPr>
            <p:cNvPr id="3" name="Freeform 3"/>
            <p:cNvSpPr/>
            <p:nvPr/>
          </p:nvSpPr>
          <p:spPr>
            <a:xfrm rot="5481080">
              <a:off x="130620" y="130620"/>
              <a:ext cx="11209674" cy="11209674"/>
            </a:xfrm>
            <a:custGeom>
              <a:avLst/>
              <a:gdLst/>
              <a:ahLst/>
              <a:cxnLst/>
              <a:rect l="l" t="t" r="r" b="b"/>
              <a:pathLst>
                <a:path w="11209674" h="11209674">
                  <a:moveTo>
                    <a:pt x="0" y="0"/>
                  </a:moveTo>
                  <a:lnTo>
                    <a:pt x="11209674" y="0"/>
                  </a:lnTo>
                  <a:lnTo>
                    <a:pt x="11209674" y="11209674"/>
                  </a:lnTo>
                  <a:lnTo>
                    <a:pt x="0" y="1120967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grpSp>
          <p:nvGrpSpPr>
            <p:cNvPr id="4" name="Group 4"/>
            <p:cNvGrpSpPr/>
            <p:nvPr/>
          </p:nvGrpSpPr>
          <p:grpSpPr>
            <a:xfrm>
              <a:off x="0" y="5735457"/>
              <a:ext cx="11470915" cy="5604837"/>
              <a:chOff x="0" y="0"/>
              <a:chExt cx="2432467" cy="1188535"/>
            </a:xfrm>
          </p:grpSpPr>
          <p:sp>
            <p:nvSpPr>
              <p:cNvPr id="5" name="Freeform 5"/>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grpSp>
        <p:nvGrpSpPr>
          <p:cNvPr id="6" name="Group 6"/>
          <p:cNvGrpSpPr/>
          <p:nvPr/>
        </p:nvGrpSpPr>
        <p:grpSpPr>
          <a:xfrm>
            <a:off x="933450" y="4945320"/>
            <a:ext cx="8603186" cy="8603186"/>
            <a:chOff x="0" y="0"/>
            <a:chExt cx="11470915" cy="11470915"/>
          </a:xfrm>
        </p:grpSpPr>
        <p:sp>
          <p:nvSpPr>
            <p:cNvPr id="7" name="Freeform 7"/>
            <p:cNvSpPr/>
            <p:nvPr/>
          </p:nvSpPr>
          <p:spPr>
            <a:xfrm rot="5481080">
              <a:off x="130620" y="130620"/>
              <a:ext cx="11209674" cy="11209674"/>
            </a:xfrm>
            <a:custGeom>
              <a:avLst/>
              <a:gdLst/>
              <a:ahLst/>
              <a:cxnLst/>
              <a:rect l="l" t="t" r="r" b="b"/>
              <a:pathLst>
                <a:path w="11209674" h="11209674">
                  <a:moveTo>
                    <a:pt x="0" y="0"/>
                  </a:moveTo>
                  <a:lnTo>
                    <a:pt x="11209674" y="0"/>
                  </a:lnTo>
                  <a:lnTo>
                    <a:pt x="11209674" y="11209674"/>
                  </a:lnTo>
                  <a:lnTo>
                    <a:pt x="0" y="1120967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grpSp>
          <p:nvGrpSpPr>
            <p:cNvPr id="8" name="Group 8"/>
            <p:cNvGrpSpPr/>
            <p:nvPr/>
          </p:nvGrpSpPr>
          <p:grpSpPr>
            <a:xfrm>
              <a:off x="0" y="5735457"/>
              <a:ext cx="11470915" cy="5604837"/>
              <a:chOff x="0" y="0"/>
              <a:chExt cx="2432467" cy="1188535"/>
            </a:xfrm>
          </p:grpSpPr>
          <p:sp>
            <p:nvSpPr>
              <p:cNvPr id="9" name="Freeform 9"/>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grpSp>
        <p:nvGrpSpPr>
          <p:cNvPr id="10" name="Group 10"/>
          <p:cNvGrpSpPr/>
          <p:nvPr/>
        </p:nvGrpSpPr>
        <p:grpSpPr>
          <a:xfrm>
            <a:off x="1028700" y="1107281"/>
            <a:ext cx="14668500" cy="3007981"/>
            <a:chOff x="0" y="104775"/>
            <a:chExt cx="13935657" cy="4010642"/>
          </a:xfrm>
        </p:grpSpPr>
        <p:sp>
          <p:nvSpPr>
            <p:cNvPr id="11" name="TextBox 11"/>
            <p:cNvSpPr txBox="1"/>
            <p:nvPr/>
          </p:nvSpPr>
          <p:spPr>
            <a:xfrm>
              <a:off x="0" y="104775"/>
              <a:ext cx="13935657" cy="1044388"/>
            </a:xfrm>
            <a:prstGeom prst="rect">
              <a:avLst/>
            </a:prstGeom>
          </p:spPr>
          <p:txBody>
            <a:bodyPr lIns="0" tIns="0" rIns="0" bIns="0" rtlCol="0" anchor="t">
              <a:spAutoFit/>
            </a:bodyPr>
            <a:lstStyle/>
            <a:p>
              <a:pPr algn="l"/>
              <a:r>
                <a:rPr lang="en-US" sz="5090" b="1" spc="40" dirty="0" err="1">
                  <a:solidFill>
                    <a:srgbClr val="000000"/>
                  </a:solidFill>
                  <a:latin typeface="Montserrat Heavy"/>
                  <a:ea typeface="Montserrat Heavy"/>
                  <a:cs typeface="Montserrat Heavy"/>
                  <a:sym typeface="Montserrat Heavy"/>
                </a:rPr>
                <a:t>Aitäh</a:t>
              </a:r>
              <a:r>
                <a:rPr lang="en-US" sz="5090" b="1" spc="40" dirty="0">
                  <a:solidFill>
                    <a:srgbClr val="000000"/>
                  </a:solidFill>
                  <a:latin typeface="Montserrat Heavy"/>
                  <a:ea typeface="Montserrat Heavy"/>
                  <a:cs typeface="Montserrat Heavy"/>
                  <a:sym typeface="Montserrat Heavy"/>
                </a:rPr>
                <a:t> </a:t>
              </a:r>
              <a:r>
                <a:rPr lang="en-US" sz="5090" b="1" spc="40" dirty="0" err="1">
                  <a:solidFill>
                    <a:srgbClr val="000000"/>
                  </a:solidFill>
                  <a:latin typeface="Montserrat Heavy"/>
                  <a:ea typeface="Montserrat Heavy"/>
                  <a:cs typeface="Montserrat Heavy"/>
                  <a:sym typeface="Montserrat Heavy"/>
                </a:rPr>
                <a:t>kuulamast</a:t>
              </a:r>
              <a:r>
                <a:rPr lang="en-US" sz="5090" b="1" spc="40" dirty="0">
                  <a:solidFill>
                    <a:srgbClr val="000000"/>
                  </a:solidFill>
                  <a:latin typeface="Montserrat Heavy"/>
                  <a:ea typeface="Montserrat Heavy"/>
                  <a:cs typeface="Montserrat Heavy"/>
                  <a:sym typeface="Montserrat Heavy"/>
                </a:rPr>
                <a:t>!</a:t>
              </a:r>
            </a:p>
          </p:txBody>
        </p:sp>
        <p:sp>
          <p:nvSpPr>
            <p:cNvPr id="12" name="TextBox 12"/>
            <p:cNvSpPr txBox="1"/>
            <p:nvPr/>
          </p:nvSpPr>
          <p:spPr>
            <a:xfrm>
              <a:off x="0" y="2145646"/>
              <a:ext cx="13665200" cy="1969771"/>
            </a:xfrm>
            <a:prstGeom prst="rect">
              <a:avLst/>
            </a:prstGeom>
          </p:spPr>
          <p:txBody>
            <a:bodyPr wrap="square" lIns="0" tIns="0" rIns="0" bIns="0" rtlCol="0" anchor="t">
              <a:spAutoFit/>
            </a:bodyPr>
            <a:lstStyle/>
            <a:p>
              <a:pPr algn="l"/>
              <a:r>
                <a:rPr lang="en-US" sz="3200" spc="61" dirty="0" err="1">
                  <a:solidFill>
                    <a:srgbClr val="000000"/>
                  </a:solidFill>
                  <a:latin typeface="Montserrat"/>
                  <a:ea typeface="Montserrat"/>
                  <a:cs typeface="Montserrat"/>
                  <a:sym typeface="Montserrat"/>
                </a:rPr>
                <a:t>Minuga</a:t>
              </a:r>
              <a:r>
                <a:rPr lang="en-US" sz="3200" spc="61" dirty="0">
                  <a:solidFill>
                    <a:srgbClr val="000000"/>
                  </a:solidFill>
                  <a:latin typeface="Montserrat"/>
                  <a:ea typeface="Montserrat"/>
                  <a:cs typeface="Montserrat"/>
                  <a:sym typeface="Montserrat"/>
                </a:rPr>
                <a:t> </a:t>
              </a:r>
              <a:r>
                <a:rPr lang="en-US" sz="3200" spc="61" dirty="0" err="1">
                  <a:solidFill>
                    <a:srgbClr val="000000"/>
                  </a:solidFill>
                  <a:latin typeface="Montserrat"/>
                  <a:ea typeface="Montserrat"/>
                  <a:cs typeface="Montserrat"/>
                  <a:sym typeface="Montserrat"/>
                </a:rPr>
                <a:t>saab</a:t>
              </a:r>
              <a:r>
                <a:rPr lang="en-US" sz="3200" spc="61" dirty="0">
                  <a:solidFill>
                    <a:srgbClr val="000000"/>
                  </a:solidFill>
                  <a:latin typeface="Montserrat"/>
                  <a:ea typeface="Montserrat"/>
                  <a:cs typeface="Montserrat"/>
                  <a:sym typeface="Montserrat"/>
                </a:rPr>
                <a:t> </a:t>
              </a:r>
              <a:r>
                <a:rPr lang="en-US" sz="3200" spc="61" dirty="0" err="1">
                  <a:solidFill>
                    <a:srgbClr val="000000"/>
                  </a:solidFill>
                  <a:latin typeface="Montserrat"/>
                  <a:ea typeface="Montserrat"/>
                  <a:cs typeface="Montserrat"/>
                  <a:sym typeface="Montserrat"/>
                </a:rPr>
                <a:t>ühendust</a:t>
              </a:r>
              <a:r>
                <a:rPr lang="en-US" sz="3200" spc="61" dirty="0">
                  <a:solidFill>
                    <a:srgbClr val="000000"/>
                  </a:solidFill>
                  <a:latin typeface="Montserrat"/>
                  <a:ea typeface="Montserrat"/>
                  <a:cs typeface="Montserrat"/>
                  <a:sym typeface="Montserrat"/>
                </a:rPr>
                <a:t> </a:t>
              </a:r>
              <a:r>
                <a:rPr lang="en-US" sz="3200" spc="61" dirty="0" err="1">
                  <a:solidFill>
                    <a:srgbClr val="000000"/>
                  </a:solidFill>
                  <a:latin typeface="Montserrat"/>
                  <a:ea typeface="Montserrat"/>
                  <a:cs typeface="Montserrat"/>
                  <a:sym typeface="Montserrat"/>
                </a:rPr>
                <a:t>sotsiaalmeedias</a:t>
              </a:r>
              <a:r>
                <a:rPr lang="en-US" sz="3200" spc="61" dirty="0">
                  <a:solidFill>
                    <a:srgbClr val="000000"/>
                  </a:solidFill>
                  <a:latin typeface="Montserrat"/>
                  <a:ea typeface="Montserrat"/>
                  <a:cs typeface="Montserrat"/>
                  <a:sym typeface="Montserrat"/>
                </a:rPr>
                <a:t> Maia Klaassen </a:t>
              </a:r>
              <a:r>
                <a:rPr lang="en-US" sz="3200" spc="61" dirty="0" err="1">
                  <a:solidFill>
                    <a:srgbClr val="000000"/>
                  </a:solidFill>
                  <a:latin typeface="Montserrat"/>
                  <a:ea typeface="Montserrat"/>
                  <a:cs typeface="Montserrat"/>
                  <a:sym typeface="Montserrat"/>
                </a:rPr>
                <a:t>nime</a:t>
              </a:r>
              <a:r>
                <a:rPr lang="en-US" sz="3200" spc="61" dirty="0">
                  <a:solidFill>
                    <a:srgbClr val="000000"/>
                  </a:solidFill>
                  <a:latin typeface="Montserrat"/>
                  <a:ea typeface="Montserrat"/>
                  <a:cs typeface="Montserrat"/>
                  <a:sym typeface="Montserrat"/>
                </a:rPr>
                <a:t> </a:t>
              </a:r>
              <a:r>
                <a:rPr lang="en-US" sz="3200" spc="61" dirty="0" err="1">
                  <a:solidFill>
                    <a:srgbClr val="000000"/>
                  </a:solidFill>
                  <a:latin typeface="Montserrat"/>
                  <a:ea typeface="Montserrat"/>
                  <a:cs typeface="Montserrat"/>
                  <a:sym typeface="Montserrat"/>
                </a:rPr>
                <a:t>otsides</a:t>
              </a:r>
              <a:br>
                <a:rPr lang="en-US" sz="3200" spc="61" dirty="0">
                  <a:solidFill>
                    <a:srgbClr val="000000"/>
                  </a:solidFill>
                  <a:latin typeface="Montserrat"/>
                  <a:ea typeface="Montserrat"/>
                  <a:cs typeface="Montserrat"/>
                  <a:sym typeface="Montserrat"/>
                </a:rPr>
              </a:br>
              <a:r>
                <a:rPr lang="en-US" sz="3200" spc="61" dirty="0" err="1">
                  <a:solidFill>
                    <a:srgbClr val="000000"/>
                  </a:solidFill>
                  <a:latin typeface="Montserrat"/>
                  <a:ea typeface="Montserrat"/>
                  <a:cs typeface="Montserrat"/>
                  <a:sym typeface="Montserrat"/>
                </a:rPr>
                <a:t>ning</a:t>
              </a:r>
              <a:r>
                <a:rPr lang="en-US" sz="3200" spc="61" dirty="0">
                  <a:solidFill>
                    <a:srgbClr val="000000"/>
                  </a:solidFill>
                  <a:latin typeface="Montserrat"/>
                  <a:ea typeface="Montserrat"/>
                  <a:cs typeface="Montserrat"/>
                  <a:sym typeface="Montserrat"/>
                </a:rPr>
                <a:t> </a:t>
              </a:r>
              <a:r>
                <a:rPr lang="en-US" sz="3200" spc="61" dirty="0" err="1">
                  <a:solidFill>
                    <a:srgbClr val="000000"/>
                  </a:solidFill>
                  <a:latin typeface="Montserrat"/>
                  <a:ea typeface="Montserrat"/>
                  <a:cs typeface="Montserrat"/>
                  <a:sym typeface="Montserrat"/>
                </a:rPr>
                <a:t>maia.Klaassen@ut.ee</a:t>
              </a:r>
              <a:endParaRPr lang="en-US" sz="3200" spc="61" dirty="0">
                <a:solidFill>
                  <a:srgbClr val="000000"/>
                </a:solidFill>
                <a:latin typeface="Montserrat"/>
                <a:ea typeface="Montserrat"/>
                <a:cs typeface="Montserrat"/>
                <a:sym typeface="Montserrat"/>
              </a:endParaRPr>
            </a:p>
          </p:txBody>
        </p:sp>
        <p:grpSp>
          <p:nvGrpSpPr>
            <p:cNvPr id="13" name="Group 13"/>
            <p:cNvGrpSpPr/>
            <p:nvPr/>
          </p:nvGrpSpPr>
          <p:grpSpPr>
            <a:xfrm>
              <a:off x="0" y="1347916"/>
              <a:ext cx="1409833" cy="481594"/>
              <a:chOff x="0" y="0"/>
              <a:chExt cx="1673026" cy="571500"/>
            </a:xfrm>
          </p:grpSpPr>
          <p:sp>
            <p:nvSpPr>
              <p:cNvPr id="14" name="Freeform 14"/>
              <p:cNvSpPr/>
              <p:nvPr/>
            </p:nvSpPr>
            <p:spPr>
              <a:xfrm>
                <a:off x="0" y="255270"/>
                <a:ext cx="1673026" cy="69850"/>
              </a:xfrm>
              <a:custGeom>
                <a:avLst/>
                <a:gdLst/>
                <a:ahLst/>
                <a:cxnLst/>
                <a:rect l="l" t="t" r="r" b="b"/>
                <a:pathLst>
                  <a:path w="1673026" h="69850">
                    <a:moveTo>
                      <a:pt x="1382196" y="0"/>
                    </a:moveTo>
                    <a:lnTo>
                      <a:pt x="0" y="0"/>
                    </a:lnTo>
                    <a:lnTo>
                      <a:pt x="0" y="69850"/>
                    </a:lnTo>
                    <a:lnTo>
                      <a:pt x="1673026" y="69850"/>
                    </a:lnTo>
                    <a:lnTo>
                      <a:pt x="1673026" y="0"/>
                    </a:lnTo>
                    <a:close/>
                  </a:path>
                </a:pathLst>
              </a:custGeom>
              <a:solidFill>
                <a:srgbClr val="000000"/>
              </a:solidFill>
            </p:spPr>
            <p:txBody>
              <a:bodyPr/>
              <a:lstStyle/>
              <a:p>
                <a:endParaRPr lang="en-EE"/>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080B-BCC2-E196-F2A6-67C7387CB99C}"/>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CCBBD108-BA27-B818-98E1-CBDFC4868FEC}"/>
              </a:ext>
            </a:extLst>
          </p:cNvPr>
          <p:cNvSpPr/>
          <p:nvPr/>
        </p:nvSpPr>
        <p:spPr>
          <a:xfrm rot="7271333">
            <a:off x="6922165" y="2814202"/>
            <a:ext cx="3954702" cy="3950862"/>
          </a:xfrm>
          <a:custGeom>
            <a:avLst/>
            <a:gdLst/>
            <a:ahLst/>
            <a:cxnLst/>
            <a:rect l="l" t="t" r="r" b="b"/>
            <a:pathLst>
              <a:path w="4114800" h="4114800">
                <a:moveTo>
                  <a:pt x="0" y="0"/>
                </a:moveTo>
                <a:lnTo>
                  <a:pt x="4114800" y="0"/>
                </a:lnTo>
                <a:lnTo>
                  <a:pt x="4114800" y="4114800"/>
                </a:lnTo>
                <a:lnTo>
                  <a:pt x="0" y="4114800"/>
                </a:lnTo>
                <a:lnTo>
                  <a:pt x="0" y="0"/>
                </a:lnTo>
                <a:close/>
              </a:path>
            </a:pathLst>
          </a:custGeom>
          <a:blipFill dpi="0" rotWithShape="1">
            <a:blip>
              <a:extLst>
                <a:ext uri="{96DAC541-7B7A-43D3-8B79-37D633B846F1}">
                  <asvg:svgBlip xmlns:asvg="http://schemas.microsoft.com/office/drawing/2016/SVG/main" r:embed="rId3"/>
                </a:ext>
              </a:extLst>
            </a:blip>
            <a:srcRect/>
            <a:stretch>
              <a:fillRect/>
            </a:stretch>
          </a:blipFill>
        </p:spPr>
        <p:txBody>
          <a:bodyPr/>
          <a:lstStyle/>
          <a:p>
            <a:endParaRPr lang="en-EE"/>
          </a:p>
        </p:txBody>
      </p:sp>
      <p:sp>
        <p:nvSpPr>
          <p:cNvPr id="3" name="Freeform 87">
            <a:extLst>
              <a:ext uri="{FF2B5EF4-FFF2-40B4-BE49-F238E27FC236}">
                <a16:creationId xmlns:a16="http://schemas.microsoft.com/office/drawing/2014/main" id="{DF843207-A78D-351C-4B69-229BA618CFDD}"/>
              </a:ext>
            </a:extLst>
          </p:cNvPr>
          <p:cNvSpPr/>
          <p:nvPr/>
        </p:nvSpPr>
        <p:spPr>
          <a:xfrm>
            <a:off x="8160145" y="4676714"/>
            <a:ext cx="1273362" cy="3052484"/>
          </a:xfrm>
          <a:custGeom>
            <a:avLst/>
            <a:gdLst>
              <a:gd name="connsiteX0" fmla="*/ 1847850 w 3571875"/>
              <a:gd name="connsiteY0" fmla="*/ 6791325 h 6791325"/>
              <a:gd name="connsiteX1" fmla="*/ 3571875 w 3571875"/>
              <a:gd name="connsiteY1" fmla="*/ 6781800 h 6791325"/>
              <a:gd name="connsiteX2" fmla="*/ 2514600 w 3571875"/>
              <a:gd name="connsiteY2" fmla="*/ 3819525 h 6791325"/>
              <a:gd name="connsiteX3" fmla="*/ 2390775 w 3571875"/>
              <a:gd name="connsiteY3" fmla="*/ 3267075 h 6791325"/>
              <a:gd name="connsiteX4" fmla="*/ 2752725 w 3571875"/>
              <a:gd name="connsiteY4" fmla="*/ 2162175 h 6791325"/>
              <a:gd name="connsiteX5" fmla="*/ 3390900 w 3571875"/>
              <a:gd name="connsiteY5" fmla="*/ 1247775 h 6791325"/>
              <a:gd name="connsiteX6" fmla="*/ 3209925 w 3571875"/>
              <a:gd name="connsiteY6" fmla="*/ 1133475 h 6791325"/>
              <a:gd name="connsiteX7" fmla="*/ 2543175 w 3571875"/>
              <a:gd name="connsiteY7" fmla="*/ 1857375 h 6791325"/>
              <a:gd name="connsiteX8" fmla="*/ 2371725 w 3571875"/>
              <a:gd name="connsiteY8" fmla="*/ 1752600 h 6791325"/>
              <a:gd name="connsiteX9" fmla="*/ 2771775 w 3571875"/>
              <a:gd name="connsiteY9" fmla="*/ 390525 h 6791325"/>
              <a:gd name="connsiteX10" fmla="*/ 2486025 w 3571875"/>
              <a:gd name="connsiteY10" fmla="*/ 295275 h 6791325"/>
              <a:gd name="connsiteX11" fmla="*/ 2124075 w 3571875"/>
              <a:gd name="connsiteY11" fmla="*/ 1609725 h 6791325"/>
              <a:gd name="connsiteX12" fmla="*/ 1971675 w 3571875"/>
              <a:gd name="connsiteY12" fmla="*/ 1495425 h 6791325"/>
              <a:gd name="connsiteX13" fmla="*/ 1990725 w 3571875"/>
              <a:gd name="connsiteY13" fmla="*/ 0 h 6791325"/>
              <a:gd name="connsiteX14" fmla="*/ 1790700 w 3571875"/>
              <a:gd name="connsiteY14" fmla="*/ 66675 h 6791325"/>
              <a:gd name="connsiteX15" fmla="*/ 1724025 w 3571875"/>
              <a:gd name="connsiteY15" fmla="*/ 1514475 h 6791325"/>
              <a:gd name="connsiteX16" fmla="*/ 1524000 w 3571875"/>
              <a:gd name="connsiteY16" fmla="*/ 1504950 h 6791325"/>
              <a:gd name="connsiteX17" fmla="*/ 1352550 w 3571875"/>
              <a:gd name="connsiteY17" fmla="*/ 123825 h 6791325"/>
              <a:gd name="connsiteX18" fmla="*/ 1171575 w 3571875"/>
              <a:gd name="connsiteY18" fmla="*/ 123825 h 6791325"/>
              <a:gd name="connsiteX19" fmla="*/ 1219200 w 3571875"/>
              <a:gd name="connsiteY19" fmla="*/ 1638300 h 6791325"/>
              <a:gd name="connsiteX20" fmla="*/ 1057275 w 3571875"/>
              <a:gd name="connsiteY20" fmla="*/ 2190750 h 6791325"/>
              <a:gd name="connsiteX21" fmla="*/ 800100 w 3571875"/>
              <a:gd name="connsiteY21" fmla="*/ 2247900 h 6791325"/>
              <a:gd name="connsiteX22" fmla="*/ 85725 w 3571875"/>
              <a:gd name="connsiteY22" fmla="*/ 1733550 h 6791325"/>
              <a:gd name="connsiteX23" fmla="*/ 0 w 3571875"/>
              <a:gd name="connsiteY23" fmla="*/ 2038350 h 6791325"/>
              <a:gd name="connsiteX24" fmla="*/ 609600 w 3571875"/>
              <a:gd name="connsiteY24" fmla="*/ 2743200 h 6791325"/>
              <a:gd name="connsiteX25" fmla="*/ 1238250 w 3571875"/>
              <a:gd name="connsiteY25" fmla="*/ 3476625 h 6791325"/>
              <a:gd name="connsiteX26" fmla="*/ 1457325 w 3571875"/>
              <a:gd name="connsiteY26" fmla="*/ 4010025 h 6791325"/>
              <a:gd name="connsiteX27" fmla="*/ 1847850 w 3571875"/>
              <a:gd name="connsiteY27" fmla="*/ 6791325 h 6791325"/>
              <a:gd name="connsiteX0" fmla="*/ 1889034 w 3613059"/>
              <a:gd name="connsiteY0" fmla="*/ 6791325 h 6791325"/>
              <a:gd name="connsiteX1" fmla="*/ 3613059 w 3613059"/>
              <a:gd name="connsiteY1" fmla="*/ 6781800 h 6791325"/>
              <a:gd name="connsiteX2" fmla="*/ 2555784 w 3613059"/>
              <a:gd name="connsiteY2" fmla="*/ 3819525 h 6791325"/>
              <a:gd name="connsiteX3" fmla="*/ 2431959 w 3613059"/>
              <a:gd name="connsiteY3" fmla="*/ 3267075 h 6791325"/>
              <a:gd name="connsiteX4" fmla="*/ 2793909 w 3613059"/>
              <a:gd name="connsiteY4" fmla="*/ 2162175 h 6791325"/>
              <a:gd name="connsiteX5" fmla="*/ 3432084 w 3613059"/>
              <a:gd name="connsiteY5" fmla="*/ 1247775 h 6791325"/>
              <a:gd name="connsiteX6" fmla="*/ 3251109 w 3613059"/>
              <a:gd name="connsiteY6" fmla="*/ 1133475 h 6791325"/>
              <a:gd name="connsiteX7" fmla="*/ 2584359 w 3613059"/>
              <a:gd name="connsiteY7" fmla="*/ 1857375 h 6791325"/>
              <a:gd name="connsiteX8" fmla="*/ 2412909 w 3613059"/>
              <a:gd name="connsiteY8" fmla="*/ 1752600 h 6791325"/>
              <a:gd name="connsiteX9" fmla="*/ 2812959 w 3613059"/>
              <a:gd name="connsiteY9" fmla="*/ 390525 h 6791325"/>
              <a:gd name="connsiteX10" fmla="*/ 2527209 w 3613059"/>
              <a:gd name="connsiteY10" fmla="*/ 295275 h 6791325"/>
              <a:gd name="connsiteX11" fmla="*/ 2165259 w 3613059"/>
              <a:gd name="connsiteY11" fmla="*/ 1609725 h 6791325"/>
              <a:gd name="connsiteX12" fmla="*/ 2012859 w 3613059"/>
              <a:gd name="connsiteY12" fmla="*/ 1495425 h 6791325"/>
              <a:gd name="connsiteX13" fmla="*/ 2031909 w 3613059"/>
              <a:gd name="connsiteY13" fmla="*/ 0 h 6791325"/>
              <a:gd name="connsiteX14" fmla="*/ 1831884 w 3613059"/>
              <a:gd name="connsiteY14" fmla="*/ 66675 h 6791325"/>
              <a:gd name="connsiteX15" fmla="*/ 1765209 w 3613059"/>
              <a:gd name="connsiteY15" fmla="*/ 1514475 h 6791325"/>
              <a:gd name="connsiteX16" fmla="*/ 1565184 w 3613059"/>
              <a:gd name="connsiteY16" fmla="*/ 1504950 h 6791325"/>
              <a:gd name="connsiteX17" fmla="*/ 1393734 w 3613059"/>
              <a:gd name="connsiteY17" fmla="*/ 123825 h 6791325"/>
              <a:gd name="connsiteX18" fmla="*/ 1212759 w 3613059"/>
              <a:gd name="connsiteY18" fmla="*/ 123825 h 6791325"/>
              <a:gd name="connsiteX19" fmla="*/ 1260384 w 3613059"/>
              <a:gd name="connsiteY19" fmla="*/ 1638300 h 6791325"/>
              <a:gd name="connsiteX20" fmla="*/ 1098459 w 3613059"/>
              <a:gd name="connsiteY20" fmla="*/ 2190750 h 6791325"/>
              <a:gd name="connsiteX21" fmla="*/ 841284 w 3613059"/>
              <a:gd name="connsiteY21" fmla="*/ 2247900 h 6791325"/>
              <a:gd name="connsiteX22" fmla="*/ 126909 w 3613059"/>
              <a:gd name="connsiteY22" fmla="*/ 1733550 h 6791325"/>
              <a:gd name="connsiteX23" fmla="*/ 41184 w 3613059"/>
              <a:gd name="connsiteY23" fmla="*/ 2038350 h 6791325"/>
              <a:gd name="connsiteX24" fmla="*/ 650784 w 3613059"/>
              <a:gd name="connsiteY24" fmla="*/ 2743200 h 6791325"/>
              <a:gd name="connsiteX25" fmla="*/ 1279434 w 3613059"/>
              <a:gd name="connsiteY25" fmla="*/ 3476625 h 6791325"/>
              <a:gd name="connsiteX26" fmla="*/ 1498509 w 3613059"/>
              <a:gd name="connsiteY26" fmla="*/ 4010025 h 6791325"/>
              <a:gd name="connsiteX27" fmla="*/ 1889034 w 3613059"/>
              <a:gd name="connsiteY27" fmla="*/ 6791325 h 6791325"/>
              <a:gd name="connsiteX0" fmla="*/ 1872461 w 3596486"/>
              <a:gd name="connsiteY0" fmla="*/ 6791325 h 6791325"/>
              <a:gd name="connsiteX1" fmla="*/ 3596486 w 3596486"/>
              <a:gd name="connsiteY1" fmla="*/ 6781800 h 6791325"/>
              <a:gd name="connsiteX2" fmla="*/ 2539211 w 3596486"/>
              <a:gd name="connsiteY2" fmla="*/ 3819525 h 6791325"/>
              <a:gd name="connsiteX3" fmla="*/ 2415386 w 3596486"/>
              <a:gd name="connsiteY3" fmla="*/ 3267075 h 6791325"/>
              <a:gd name="connsiteX4" fmla="*/ 2777336 w 3596486"/>
              <a:gd name="connsiteY4" fmla="*/ 2162175 h 6791325"/>
              <a:gd name="connsiteX5" fmla="*/ 3415511 w 3596486"/>
              <a:gd name="connsiteY5" fmla="*/ 1247775 h 6791325"/>
              <a:gd name="connsiteX6" fmla="*/ 3234536 w 3596486"/>
              <a:gd name="connsiteY6" fmla="*/ 1133475 h 6791325"/>
              <a:gd name="connsiteX7" fmla="*/ 2567786 w 3596486"/>
              <a:gd name="connsiteY7" fmla="*/ 1857375 h 6791325"/>
              <a:gd name="connsiteX8" fmla="*/ 2396336 w 3596486"/>
              <a:gd name="connsiteY8" fmla="*/ 1752600 h 6791325"/>
              <a:gd name="connsiteX9" fmla="*/ 2796386 w 3596486"/>
              <a:gd name="connsiteY9" fmla="*/ 390525 h 6791325"/>
              <a:gd name="connsiteX10" fmla="*/ 2510636 w 3596486"/>
              <a:gd name="connsiteY10" fmla="*/ 295275 h 6791325"/>
              <a:gd name="connsiteX11" fmla="*/ 2148686 w 3596486"/>
              <a:gd name="connsiteY11" fmla="*/ 1609725 h 6791325"/>
              <a:gd name="connsiteX12" fmla="*/ 1996286 w 3596486"/>
              <a:gd name="connsiteY12" fmla="*/ 1495425 h 6791325"/>
              <a:gd name="connsiteX13" fmla="*/ 2015336 w 3596486"/>
              <a:gd name="connsiteY13" fmla="*/ 0 h 6791325"/>
              <a:gd name="connsiteX14" fmla="*/ 1815311 w 3596486"/>
              <a:gd name="connsiteY14" fmla="*/ 66675 h 6791325"/>
              <a:gd name="connsiteX15" fmla="*/ 1748636 w 3596486"/>
              <a:gd name="connsiteY15" fmla="*/ 1514475 h 6791325"/>
              <a:gd name="connsiteX16" fmla="*/ 1548611 w 3596486"/>
              <a:gd name="connsiteY16" fmla="*/ 1504950 h 6791325"/>
              <a:gd name="connsiteX17" fmla="*/ 1377161 w 3596486"/>
              <a:gd name="connsiteY17" fmla="*/ 123825 h 6791325"/>
              <a:gd name="connsiteX18" fmla="*/ 1196186 w 3596486"/>
              <a:gd name="connsiteY18" fmla="*/ 123825 h 6791325"/>
              <a:gd name="connsiteX19" fmla="*/ 1243811 w 3596486"/>
              <a:gd name="connsiteY19" fmla="*/ 1638300 h 6791325"/>
              <a:gd name="connsiteX20" fmla="*/ 1081886 w 3596486"/>
              <a:gd name="connsiteY20" fmla="*/ 2190750 h 6791325"/>
              <a:gd name="connsiteX21" fmla="*/ 824711 w 3596486"/>
              <a:gd name="connsiteY21" fmla="*/ 2247900 h 6791325"/>
              <a:gd name="connsiteX22" fmla="*/ 110336 w 3596486"/>
              <a:gd name="connsiteY22" fmla="*/ 1733550 h 6791325"/>
              <a:gd name="connsiteX23" fmla="*/ 76998 w 3596486"/>
              <a:gd name="connsiteY23" fmla="*/ 2038350 h 6791325"/>
              <a:gd name="connsiteX24" fmla="*/ 634211 w 3596486"/>
              <a:gd name="connsiteY24" fmla="*/ 2743200 h 6791325"/>
              <a:gd name="connsiteX25" fmla="*/ 1262861 w 3596486"/>
              <a:gd name="connsiteY25" fmla="*/ 3476625 h 6791325"/>
              <a:gd name="connsiteX26" fmla="*/ 1481936 w 3596486"/>
              <a:gd name="connsiteY26" fmla="*/ 4010025 h 6791325"/>
              <a:gd name="connsiteX27" fmla="*/ 1872461 w 3596486"/>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2170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874084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178884 w 3693484"/>
              <a:gd name="connsiteY20" fmla="*/ 21907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902659 w 3693484"/>
              <a:gd name="connsiteY20" fmla="*/ 2247900 h 6791325"/>
              <a:gd name="connsiteX21" fmla="*/ 207334 w 3693484"/>
              <a:gd name="connsiteY21" fmla="*/ 1733550 h 6791325"/>
              <a:gd name="connsiteX22" fmla="*/ 173996 w 3693484"/>
              <a:gd name="connsiteY22" fmla="*/ 2038350 h 6791325"/>
              <a:gd name="connsiteX23" fmla="*/ 731209 w 3693484"/>
              <a:gd name="connsiteY23" fmla="*/ 2743200 h 6791325"/>
              <a:gd name="connsiteX24" fmla="*/ 1359859 w 3693484"/>
              <a:gd name="connsiteY24" fmla="*/ 3476625 h 6791325"/>
              <a:gd name="connsiteX25" fmla="*/ 1578934 w 3693484"/>
              <a:gd name="connsiteY25" fmla="*/ 4010025 h 6791325"/>
              <a:gd name="connsiteX26" fmla="*/ 1969459 w 3693484"/>
              <a:gd name="connsiteY26"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74133 w 3693484"/>
              <a:gd name="connsiteY20" fmla="*/ 1924050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40809 w 3693484"/>
              <a:gd name="connsiteY19" fmla="*/ 163830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474159 w 3693484"/>
              <a:gd name="connsiteY17" fmla="*/ 123825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293184 w 3693484"/>
              <a:gd name="connsiteY18" fmla="*/ 1238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88459 w 3693484"/>
              <a:gd name="connsiteY17" fmla="*/ 4000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45609 w 3693484"/>
              <a:gd name="connsiteY16" fmla="*/ 1504950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717047 w 3693484"/>
              <a:gd name="connsiteY16" fmla="*/ 1547812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845634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88472 w 3693484"/>
              <a:gd name="connsiteY16" fmla="*/ 15430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14475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912309 w 3693484"/>
              <a:gd name="connsiteY14" fmla="*/ 66675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791325 h 6791325"/>
              <a:gd name="connsiteX1" fmla="*/ 3693484 w 3693484"/>
              <a:gd name="connsiteY1" fmla="*/ 6781800 h 6791325"/>
              <a:gd name="connsiteX2" fmla="*/ 2636209 w 3693484"/>
              <a:gd name="connsiteY2" fmla="*/ 3819525 h 6791325"/>
              <a:gd name="connsiteX3" fmla="*/ 2512384 w 3693484"/>
              <a:gd name="connsiteY3" fmla="*/ 3267075 h 6791325"/>
              <a:gd name="connsiteX4" fmla="*/ 2874334 w 3693484"/>
              <a:gd name="connsiteY4" fmla="*/ 2162175 h 6791325"/>
              <a:gd name="connsiteX5" fmla="*/ 3512509 w 3693484"/>
              <a:gd name="connsiteY5" fmla="*/ 1247775 h 6791325"/>
              <a:gd name="connsiteX6" fmla="*/ 3331534 w 3693484"/>
              <a:gd name="connsiteY6" fmla="*/ 1133475 h 6791325"/>
              <a:gd name="connsiteX7" fmla="*/ 2664784 w 3693484"/>
              <a:gd name="connsiteY7" fmla="*/ 1857375 h 6791325"/>
              <a:gd name="connsiteX8" fmla="*/ 2493334 w 3693484"/>
              <a:gd name="connsiteY8" fmla="*/ 1752600 h 6791325"/>
              <a:gd name="connsiteX9" fmla="*/ 2893384 w 3693484"/>
              <a:gd name="connsiteY9" fmla="*/ 390525 h 6791325"/>
              <a:gd name="connsiteX10" fmla="*/ 2607634 w 3693484"/>
              <a:gd name="connsiteY10" fmla="*/ 295275 h 6791325"/>
              <a:gd name="connsiteX11" fmla="*/ 2245684 w 3693484"/>
              <a:gd name="connsiteY11" fmla="*/ 1609725 h 6791325"/>
              <a:gd name="connsiteX12" fmla="*/ 2093284 w 3693484"/>
              <a:gd name="connsiteY12" fmla="*/ 1495425 h 6791325"/>
              <a:gd name="connsiteX13" fmla="*/ 2112334 w 3693484"/>
              <a:gd name="connsiteY13" fmla="*/ 0 h 6791325"/>
              <a:gd name="connsiteX14" fmla="*/ 1878971 w 3693484"/>
              <a:gd name="connsiteY14" fmla="*/ 109538 h 6791325"/>
              <a:gd name="connsiteX15" fmla="*/ 1798009 w 3693484"/>
              <a:gd name="connsiteY15" fmla="*/ 1500188 h 6791325"/>
              <a:gd name="connsiteX16" fmla="*/ 1674184 w 3693484"/>
              <a:gd name="connsiteY16" fmla="*/ 1504949 h 6791325"/>
              <a:gd name="connsiteX17" fmla="*/ 1593221 w 3693484"/>
              <a:gd name="connsiteY17" fmla="*/ 323850 h 6791325"/>
              <a:gd name="connsiteX18" fmla="*/ 1307472 w 3693484"/>
              <a:gd name="connsiteY18" fmla="*/ 314325 h 6791325"/>
              <a:gd name="connsiteX19" fmla="*/ 1312234 w 3693484"/>
              <a:gd name="connsiteY19" fmla="*/ 1581150 h 6791325"/>
              <a:gd name="connsiteX20" fmla="*/ 1259846 w 3693484"/>
              <a:gd name="connsiteY20" fmla="*/ 1971675 h 6791325"/>
              <a:gd name="connsiteX21" fmla="*/ 902659 w 3693484"/>
              <a:gd name="connsiteY21" fmla="*/ 2247900 h 6791325"/>
              <a:gd name="connsiteX22" fmla="*/ 207334 w 3693484"/>
              <a:gd name="connsiteY22" fmla="*/ 1733550 h 6791325"/>
              <a:gd name="connsiteX23" fmla="*/ 173996 w 3693484"/>
              <a:gd name="connsiteY23" fmla="*/ 2038350 h 6791325"/>
              <a:gd name="connsiteX24" fmla="*/ 731209 w 3693484"/>
              <a:gd name="connsiteY24" fmla="*/ 2743200 h 6791325"/>
              <a:gd name="connsiteX25" fmla="*/ 1359859 w 3693484"/>
              <a:gd name="connsiteY25" fmla="*/ 3476625 h 6791325"/>
              <a:gd name="connsiteX26" fmla="*/ 1578934 w 3693484"/>
              <a:gd name="connsiteY26" fmla="*/ 4010025 h 6791325"/>
              <a:gd name="connsiteX27" fmla="*/ 1969459 w 3693484"/>
              <a:gd name="connsiteY27" fmla="*/ 6791325 h 6791325"/>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093284 w 3693484"/>
              <a:gd name="connsiteY12" fmla="*/ 1395413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79009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691313 h 6691313"/>
              <a:gd name="connsiteX1" fmla="*/ 3693484 w 3693484"/>
              <a:gd name="connsiteY1" fmla="*/ 6681788 h 6691313"/>
              <a:gd name="connsiteX2" fmla="*/ 2636209 w 3693484"/>
              <a:gd name="connsiteY2" fmla="*/ 3719513 h 6691313"/>
              <a:gd name="connsiteX3" fmla="*/ 2512384 w 3693484"/>
              <a:gd name="connsiteY3" fmla="*/ 3167063 h 6691313"/>
              <a:gd name="connsiteX4" fmla="*/ 2874334 w 3693484"/>
              <a:gd name="connsiteY4" fmla="*/ 2062163 h 6691313"/>
              <a:gd name="connsiteX5" fmla="*/ 3512509 w 3693484"/>
              <a:gd name="connsiteY5" fmla="*/ 1147763 h 6691313"/>
              <a:gd name="connsiteX6" fmla="*/ 3331534 w 3693484"/>
              <a:gd name="connsiteY6" fmla="*/ 1033463 h 6691313"/>
              <a:gd name="connsiteX7" fmla="*/ 2664784 w 3693484"/>
              <a:gd name="connsiteY7" fmla="*/ 1757363 h 6691313"/>
              <a:gd name="connsiteX8" fmla="*/ 2493334 w 3693484"/>
              <a:gd name="connsiteY8" fmla="*/ 1652588 h 6691313"/>
              <a:gd name="connsiteX9" fmla="*/ 2893384 w 3693484"/>
              <a:gd name="connsiteY9" fmla="*/ 290513 h 6691313"/>
              <a:gd name="connsiteX10" fmla="*/ 2607634 w 3693484"/>
              <a:gd name="connsiteY10" fmla="*/ 195263 h 6691313"/>
              <a:gd name="connsiteX11" fmla="*/ 2245684 w 3693484"/>
              <a:gd name="connsiteY11" fmla="*/ 1509713 h 6691313"/>
              <a:gd name="connsiteX12" fmla="*/ 2131384 w 3693484"/>
              <a:gd name="connsiteY12" fmla="*/ 1443038 h 6691313"/>
              <a:gd name="connsiteX13" fmla="*/ 2193297 w 3693484"/>
              <a:gd name="connsiteY13" fmla="*/ 0 h 6691313"/>
              <a:gd name="connsiteX14" fmla="*/ 1878971 w 3693484"/>
              <a:gd name="connsiteY14" fmla="*/ 9526 h 6691313"/>
              <a:gd name="connsiteX15" fmla="*/ 1798009 w 3693484"/>
              <a:gd name="connsiteY15" fmla="*/ 1400176 h 6691313"/>
              <a:gd name="connsiteX16" fmla="*/ 1674184 w 3693484"/>
              <a:gd name="connsiteY16" fmla="*/ 1404937 h 6691313"/>
              <a:gd name="connsiteX17" fmla="*/ 1593221 w 3693484"/>
              <a:gd name="connsiteY17" fmla="*/ 223838 h 6691313"/>
              <a:gd name="connsiteX18" fmla="*/ 1307472 w 3693484"/>
              <a:gd name="connsiteY18" fmla="*/ 214313 h 6691313"/>
              <a:gd name="connsiteX19" fmla="*/ 1312234 w 3693484"/>
              <a:gd name="connsiteY19" fmla="*/ 1481138 h 6691313"/>
              <a:gd name="connsiteX20" fmla="*/ 1259846 w 3693484"/>
              <a:gd name="connsiteY20" fmla="*/ 1871663 h 6691313"/>
              <a:gd name="connsiteX21" fmla="*/ 902659 w 3693484"/>
              <a:gd name="connsiteY21" fmla="*/ 2147888 h 6691313"/>
              <a:gd name="connsiteX22" fmla="*/ 207334 w 3693484"/>
              <a:gd name="connsiteY22" fmla="*/ 1633538 h 6691313"/>
              <a:gd name="connsiteX23" fmla="*/ 173996 w 3693484"/>
              <a:gd name="connsiteY23" fmla="*/ 1938338 h 6691313"/>
              <a:gd name="connsiteX24" fmla="*/ 731209 w 3693484"/>
              <a:gd name="connsiteY24" fmla="*/ 2643188 h 6691313"/>
              <a:gd name="connsiteX25" fmla="*/ 1359859 w 3693484"/>
              <a:gd name="connsiteY25" fmla="*/ 3376613 h 6691313"/>
              <a:gd name="connsiteX26" fmla="*/ 1578934 w 3693484"/>
              <a:gd name="connsiteY26" fmla="*/ 3910013 h 6691313"/>
              <a:gd name="connsiteX27" fmla="*/ 1969459 w 3693484"/>
              <a:gd name="connsiteY27" fmla="*/ 6691313 h 6691313"/>
              <a:gd name="connsiteX0" fmla="*/ 1969459 w 3693484"/>
              <a:gd name="connsiteY0" fmla="*/ 6814105 h 6814105"/>
              <a:gd name="connsiteX1" fmla="*/ 3693484 w 3693484"/>
              <a:gd name="connsiteY1" fmla="*/ 6804580 h 6814105"/>
              <a:gd name="connsiteX2" fmla="*/ 2636209 w 3693484"/>
              <a:gd name="connsiteY2" fmla="*/ 3842305 h 6814105"/>
              <a:gd name="connsiteX3" fmla="*/ 2512384 w 3693484"/>
              <a:gd name="connsiteY3" fmla="*/ 3289855 h 6814105"/>
              <a:gd name="connsiteX4" fmla="*/ 2874334 w 3693484"/>
              <a:gd name="connsiteY4" fmla="*/ 2184955 h 6814105"/>
              <a:gd name="connsiteX5" fmla="*/ 3512509 w 3693484"/>
              <a:gd name="connsiteY5" fmla="*/ 1270555 h 6814105"/>
              <a:gd name="connsiteX6" fmla="*/ 3331534 w 3693484"/>
              <a:gd name="connsiteY6" fmla="*/ 1156255 h 6814105"/>
              <a:gd name="connsiteX7" fmla="*/ 2664784 w 3693484"/>
              <a:gd name="connsiteY7" fmla="*/ 1880155 h 6814105"/>
              <a:gd name="connsiteX8" fmla="*/ 2493334 w 3693484"/>
              <a:gd name="connsiteY8" fmla="*/ 1775380 h 6814105"/>
              <a:gd name="connsiteX9" fmla="*/ 2893384 w 3693484"/>
              <a:gd name="connsiteY9" fmla="*/ 413305 h 6814105"/>
              <a:gd name="connsiteX10" fmla="*/ 2607634 w 3693484"/>
              <a:gd name="connsiteY10" fmla="*/ 318055 h 6814105"/>
              <a:gd name="connsiteX11" fmla="*/ 2245684 w 3693484"/>
              <a:gd name="connsiteY11" fmla="*/ 1632505 h 6814105"/>
              <a:gd name="connsiteX12" fmla="*/ 2131384 w 3693484"/>
              <a:gd name="connsiteY12" fmla="*/ 1565830 h 6814105"/>
              <a:gd name="connsiteX13" fmla="*/ 2193297 w 3693484"/>
              <a:gd name="connsiteY13" fmla="*/ 122792 h 6814105"/>
              <a:gd name="connsiteX14" fmla="*/ 1878971 w 3693484"/>
              <a:gd name="connsiteY14" fmla="*/ 132318 h 6814105"/>
              <a:gd name="connsiteX15" fmla="*/ 1798009 w 3693484"/>
              <a:gd name="connsiteY15" fmla="*/ 1522968 h 6814105"/>
              <a:gd name="connsiteX16" fmla="*/ 1674184 w 3693484"/>
              <a:gd name="connsiteY16" fmla="*/ 1527729 h 6814105"/>
              <a:gd name="connsiteX17" fmla="*/ 1593221 w 3693484"/>
              <a:gd name="connsiteY17" fmla="*/ 346630 h 6814105"/>
              <a:gd name="connsiteX18" fmla="*/ 1307472 w 3693484"/>
              <a:gd name="connsiteY18" fmla="*/ 337105 h 6814105"/>
              <a:gd name="connsiteX19" fmla="*/ 1312234 w 3693484"/>
              <a:gd name="connsiteY19" fmla="*/ 1603930 h 6814105"/>
              <a:gd name="connsiteX20" fmla="*/ 1259846 w 3693484"/>
              <a:gd name="connsiteY20" fmla="*/ 1994455 h 6814105"/>
              <a:gd name="connsiteX21" fmla="*/ 902659 w 3693484"/>
              <a:gd name="connsiteY21" fmla="*/ 2270680 h 6814105"/>
              <a:gd name="connsiteX22" fmla="*/ 207334 w 3693484"/>
              <a:gd name="connsiteY22" fmla="*/ 1756330 h 6814105"/>
              <a:gd name="connsiteX23" fmla="*/ 173996 w 3693484"/>
              <a:gd name="connsiteY23" fmla="*/ 2061130 h 6814105"/>
              <a:gd name="connsiteX24" fmla="*/ 731209 w 3693484"/>
              <a:gd name="connsiteY24" fmla="*/ 2765980 h 6814105"/>
              <a:gd name="connsiteX25" fmla="*/ 1359859 w 3693484"/>
              <a:gd name="connsiteY25" fmla="*/ 3499405 h 6814105"/>
              <a:gd name="connsiteX26" fmla="*/ 1578934 w 3693484"/>
              <a:gd name="connsiteY26" fmla="*/ 4032805 h 6814105"/>
              <a:gd name="connsiteX27" fmla="*/ 1969459 w 3693484"/>
              <a:gd name="connsiteY27" fmla="*/ 6814105 h 6814105"/>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45684 w 3693484"/>
              <a:gd name="connsiteY11" fmla="*/ 1663910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07634 w 3693484"/>
              <a:gd name="connsiteY10" fmla="*/ 349460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621922 w 3693484"/>
              <a:gd name="connsiteY10" fmla="*/ 401847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93384 w 3693484"/>
              <a:gd name="connsiteY9" fmla="*/ 444710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493334 w 3693484"/>
              <a:gd name="connsiteY8" fmla="*/ 1806785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64784 w 3693484"/>
              <a:gd name="connsiteY7" fmla="*/ 1911560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598109 w 3693484"/>
              <a:gd name="connsiteY7" fmla="*/ 18496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21909 w 3693484"/>
              <a:gd name="connsiteY8" fmla="*/ 1792497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925847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331534 w 3693484"/>
              <a:gd name="connsiteY6" fmla="*/ 1187660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74334 w 3693484"/>
              <a:gd name="connsiteY4" fmla="*/ 221636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64809 w 3693484"/>
              <a:gd name="connsiteY4" fmla="*/ 2197310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883859 w 3693484"/>
              <a:gd name="connsiteY4" fmla="*/ 2092535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21959 w 3693484"/>
              <a:gd name="connsiteY4" fmla="*/ 2097298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902909 w 3693484"/>
              <a:gd name="connsiteY4" fmla="*/ 2092536 h 6845510"/>
              <a:gd name="connsiteX5" fmla="*/ 3512509 w 3693484"/>
              <a:gd name="connsiteY5" fmla="*/ 1301960 h 6845510"/>
              <a:gd name="connsiteX6" fmla="*/ 3298197 w 3693484"/>
              <a:gd name="connsiteY6" fmla="*/ 1178135 h 6845510"/>
              <a:gd name="connsiteX7" fmla="*/ 2607634 w 3693484"/>
              <a:gd name="connsiteY7" fmla="*/ 1878222 h 6845510"/>
              <a:gd name="connsiteX8" fmla="*/ 2531434 w 3693484"/>
              <a:gd name="connsiteY8" fmla="*/ 1821072 h 6845510"/>
              <a:gd name="connsiteX9" fmla="*/ 2874334 w 3693484"/>
              <a:gd name="connsiteY9" fmla="*/ 563772 h 6845510"/>
              <a:gd name="connsiteX10" fmla="*/ 2598109 w 3693484"/>
              <a:gd name="connsiteY10" fmla="*/ 397084 h 6845510"/>
              <a:gd name="connsiteX11" fmla="*/ 2207584 w 3693484"/>
              <a:gd name="connsiteY11" fmla="*/ 1659147 h 6845510"/>
              <a:gd name="connsiteX12" fmla="*/ 2131384 w 3693484"/>
              <a:gd name="connsiteY12" fmla="*/ 1597235 h 6845510"/>
              <a:gd name="connsiteX13" fmla="*/ 2193297 w 3693484"/>
              <a:gd name="connsiteY13" fmla="*/ 154197 h 6845510"/>
              <a:gd name="connsiteX14" fmla="*/ 1878971 w 3693484"/>
              <a:gd name="connsiteY14" fmla="*/ 163723 h 6845510"/>
              <a:gd name="connsiteX15" fmla="*/ 1798009 w 3693484"/>
              <a:gd name="connsiteY15" fmla="*/ 1554373 h 6845510"/>
              <a:gd name="connsiteX16" fmla="*/ 1674184 w 3693484"/>
              <a:gd name="connsiteY16" fmla="*/ 1559134 h 6845510"/>
              <a:gd name="connsiteX17" fmla="*/ 1593221 w 3693484"/>
              <a:gd name="connsiteY17" fmla="*/ 378035 h 6845510"/>
              <a:gd name="connsiteX18" fmla="*/ 1307472 w 3693484"/>
              <a:gd name="connsiteY18" fmla="*/ 368510 h 6845510"/>
              <a:gd name="connsiteX19" fmla="*/ 1312234 w 3693484"/>
              <a:gd name="connsiteY19" fmla="*/ 1635335 h 6845510"/>
              <a:gd name="connsiteX20" fmla="*/ 1259846 w 3693484"/>
              <a:gd name="connsiteY20" fmla="*/ 2025860 h 6845510"/>
              <a:gd name="connsiteX21" fmla="*/ 902659 w 3693484"/>
              <a:gd name="connsiteY21" fmla="*/ 2302085 h 6845510"/>
              <a:gd name="connsiteX22" fmla="*/ 207334 w 3693484"/>
              <a:gd name="connsiteY22" fmla="*/ 1787735 h 6845510"/>
              <a:gd name="connsiteX23" fmla="*/ 173996 w 3693484"/>
              <a:gd name="connsiteY23" fmla="*/ 2092535 h 6845510"/>
              <a:gd name="connsiteX24" fmla="*/ 731209 w 3693484"/>
              <a:gd name="connsiteY24" fmla="*/ 2797385 h 6845510"/>
              <a:gd name="connsiteX25" fmla="*/ 1359859 w 3693484"/>
              <a:gd name="connsiteY25" fmla="*/ 3530810 h 6845510"/>
              <a:gd name="connsiteX26" fmla="*/ 1578934 w 3693484"/>
              <a:gd name="connsiteY26" fmla="*/ 4064210 h 6845510"/>
              <a:gd name="connsiteX27" fmla="*/ 1969459 w 3693484"/>
              <a:gd name="connsiteY27"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2384 w 3693484"/>
              <a:gd name="connsiteY3" fmla="*/ 3321260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902909 w 3693484"/>
              <a:gd name="connsiteY5" fmla="*/ 2092536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5247 w 3693484"/>
              <a:gd name="connsiteY3" fmla="*/ 337364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50508 w 3693484"/>
              <a:gd name="connsiteY4" fmla="*/ 2764048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7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31458 w 3693484"/>
              <a:gd name="connsiteY4" fmla="*/ 27354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50484 w 3693484"/>
              <a:gd name="connsiteY3" fmla="*/ 3354598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36209 w 3693484"/>
              <a:gd name="connsiteY2" fmla="*/ 3873710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31209 w 3693484"/>
              <a:gd name="connsiteY25" fmla="*/ 2797385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21684 w 3693484"/>
              <a:gd name="connsiteY25" fmla="*/ 278786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69309 w 3693484"/>
              <a:gd name="connsiteY25" fmla="*/ 2802147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88433 w 3693484"/>
              <a:gd name="connsiteY26" fmla="*/ 3516523 h 6845510"/>
              <a:gd name="connsiteX27" fmla="*/ 1359859 w 3693484"/>
              <a:gd name="connsiteY27" fmla="*/ 3530810 h 6845510"/>
              <a:gd name="connsiteX28" fmla="*/ 1578934 w 3693484"/>
              <a:gd name="connsiteY28" fmla="*/ 4064210 h 6845510"/>
              <a:gd name="connsiteX29" fmla="*/ 1969459 w 3693484"/>
              <a:gd name="connsiteY29"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359859 w 3693484"/>
              <a:gd name="connsiteY26" fmla="*/ 3530810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12247 w 3693484"/>
              <a:gd name="connsiteY26" fmla="*/ 3554623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578934 w 3693484"/>
              <a:gd name="connsiteY27" fmla="*/ 4064210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55259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69459 w 3693484"/>
              <a:gd name="connsiteY0" fmla="*/ 6845510 h 6845510"/>
              <a:gd name="connsiteX1" fmla="*/ 3693484 w 3693484"/>
              <a:gd name="connsiteY1" fmla="*/ 6835985 h 6845510"/>
              <a:gd name="connsiteX2" fmla="*/ 2640971 w 3693484"/>
              <a:gd name="connsiteY2" fmla="*/ 3878472 h 6845510"/>
              <a:gd name="connsiteX3" fmla="*/ 2517146 w 3693484"/>
              <a:gd name="connsiteY3" fmla="*/ 3345073 h 6845510"/>
              <a:gd name="connsiteX4" fmla="*/ 2755270 w 3693484"/>
              <a:gd name="connsiteY4" fmla="*/ 2811673 h 6845510"/>
              <a:gd name="connsiteX5" fmla="*/ 2864809 w 3693484"/>
              <a:gd name="connsiteY5" fmla="*/ 2192548 h 6845510"/>
              <a:gd name="connsiteX6" fmla="*/ 3512509 w 3693484"/>
              <a:gd name="connsiteY6" fmla="*/ 1301960 h 6845510"/>
              <a:gd name="connsiteX7" fmla="*/ 3298197 w 3693484"/>
              <a:gd name="connsiteY7" fmla="*/ 1178135 h 6845510"/>
              <a:gd name="connsiteX8" fmla="*/ 2607634 w 3693484"/>
              <a:gd name="connsiteY8" fmla="*/ 1878222 h 6845510"/>
              <a:gd name="connsiteX9" fmla="*/ 2531434 w 3693484"/>
              <a:gd name="connsiteY9" fmla="*/ 1821072 h 6845510"/>
              <a:gd name="connsiteX10" fmla="*/ 2874334 w 3693484"/>
              <a:gd name="connsiteY10" fmla="*/ 563772 h 6845510"/>
              <a:gd name="connsiteX11" fmla="*/ 2598109 w 3693484"/>
              <a:gd name="connsiteY11" fmla="*/ 397084 h 6845510"/>
              <a:gd name="connsiteX12" fmla="*/ 2207584 w 3693484"/>
              <a:gd name="connsiteY12" fmla="*/ 1659147 h 6845510"/>
              <a:gd name="connsiteX13" fmla="*/ 2131384 w 3693484"/>
              <a:gd name="connsiteY13" fmla="*/ 1597235 h 6845510"/>
              <a:gd name="connsiteX14" fmla="*/ 2193297 w 3693484"/>
              <a:gd name="connsiteY14" fmla="*/ 154197 h 6845510"/>
              <a:gd name="connsiteX15" fmla="*/ 1878971 w 3693484"/>
              <a:gd name="connsiteY15" fmla="*/ 163723 h 6845510"/>
              <a:gd name="connsiteX16" fmla="*/ 1798009 w 3693484"/>
              <a:gd name="connsiteY16" fmla="*/ 1554373 h 6845510"/>
              <a:gd name="connsiteX17" fmla="*/ 1674184 w 3693484"/>
              <a:gd name="connsiteY17" fmla="*/ 1559134 h 6845510"/>
              <a:gd name="connsiteX18" fmla="*/ 1593221 w 3693484"/>
              <a:gd name="connsiteY18" fmla="*/ 378035 h 6845510"/>
              <a:gd name="connsiteX19" fmla="*/ 1307472 w 3693484"/>
              <a:gd name="connsiteY19" fmla="*/ 368510 h 6845510"/>
              <a:gd name="connsiteX20" fmla="*/ 1312234 w 3693484"/>
              <a:gd name="connsiteY20" fmla="*/ 1635335 h 6845510"/>
              <a:gd name="connsiteX21" fmla="*/ 1259846 w 3693484"/>
              <a:gd name="connsiteY21" fmla="*/ 2025860 h 6845510"/>
              <a:gd name="connsiteX22" fmla="*/ 902659 w 3693484"/>
              <a:gd name="connsiteY22" fmla="*/ 2302085 h 6845510"/>
              <a:gd name="connsiteX23" fmla="*/ 207334 w 3693484"/>
              <a:gd name="connsiteY23" fmla="*/ 1787735 h 6845510"/>
              <a:gd name="connsiteX24" fmla="*/ 173996 w 3693484"/>
              <a:gd name="connsiteY24" fmla="*/ 2092535 h 6845510"/>
              <a:gd name="connsiteX25" fmla="*/ 745496 w 3693484"/>
              <a:gd name="connsiteY25" fmla="*/ 2806910 h 6845510"/>
              <a:gd name="connsiteX26" fmla="*/ 1440822 w 3693484"/>
              <a:gd name="connsiteY26" fmla="*/ 3583198 h 6845510"/>
              <a:gd name="connsiteX27" fmla="*/ 1617034 w 3693484"/>
              <a:gd name="connsiteY27" fmla="*/ 4107073 h 6845510"/>
              <a:gd name="connsiteX28" fmla="*/ 1969459 w 3693484"/>
              <a:gd name="connsiteY28" fmla="*/ 6845510 h 6845510"/>
              <a:gd name="connsiteX0" fmla="*/ 1959934 w 3693484"/>
              <a:gd name="connsiteY0" fmla="*/ 6707398 h 6835985"/>
              <a:gd name="connsiteX1" fmla="*/ 3693484 w 3693484"/>
              <a:gd name="connsiteY1" fmla="*/ 6835985 h 6835985"/>
              <a:gd name="connsiteX2" fmla="*/ 2640971 w 3693484"/>
              <a:gd name="connsiteY2" fmla="*/ 3878472 h 6835985"/>
              <a:gd name="connsiteX3" fmla="*/ 2517146 w 3693484"/>
              <a:gd name="connsiteY3" fmla="*/ 3345073 h 6835985"/>
              <a:gd name="connsiteX4" fmla="*/ 2755270 w 3693484"/>
              <a:gd name="connsiteY4" fmla="*/ 2811673 h 6835985"/>
              <a:gd name="connsiteX5" fmla="*/ 2864809 w 3693484"/>
              <a:gd name="connsiteY5" fmla="*/ 2192548 h 6835985"/>
              <a:gd name="connsiteX6" fmla="*/ 3512509 w 3693484"/>
              <a:gd name="connsiteY6" fmla="*/ 1301960 h 6835985"/>
              <a:gd name="connsiteX7" fmla="*/ 3298197 w 3693484"/>
              <a:gd name="connsiteY7" fmla="*/ 1178135 h 6835985"/>
              <a:gd name="connsiteX8" fmla="*/ 2607634 w 3693484"/>
              <a:gd name="connsiteY8" fmla="*/ 1878222 h 6835985"/>
              <a:gd name="connsiteX9" fmla="*/ 2531434 w 3693484"/>
              <a:gd name="connsiteY9" fmla="*/ 1821072 h 6835985"/>
              <a:gd name="connsiteX10" fmla="*/ 2874334 w 3693484"/>
              <a:gd name="connsiteY10" fmla="*/ 563772 h 6835985"/>
              <a:gd name="connsiteX11" fmla="*/ 2598109 w 3693484"/>
              <a:gd name="connsiteY11" fmla="*/ 397084 h 6835985"/>
              <a:gd name="connsiteX12" fmla="*/ 2207584 w 3693484"/>
              <a:gd name="connsiteY12" fmla="*/ 1659147 h 6835985"/>
              <a:gd name="connsiteX13" fmla="*/ 2131384 w 3693484"/>
              <a:gd name="connsiteY13" fmla="*/ 1597235 h 6835985"/>
              <a:gd name="connsiteX14" fmla="*/ 2193297 w 3693484"/>
              <a:gd name="connsiteY14" fmla="*/ 154197 h 6835985"/>
              <a:gd name="connsiteX15" fmla="*/ 1878971 w 3693484"/>
              <a:gd name="connsiteY15" fmla="*/ 163723 h 6835985"/>
              <a:gd name="connsiteX16" fmla="*/ 1798009 w 3693484"/>
              <a:gd name="connsiteY16" fmla="*/ 1554373 h 6835985"/>
              <a:gd name="connsiteX17" fmla="*/ 1674184 w 3693484"/>
              <a:gd name="connsiteY17" fmla="*/ 1559134 h 6835985"/>
              <a:gd name="connsiteX18" fmla="*/ 1593221 w 3693484"/>
              <a:gd name="connsiteY18" fmla="*/ 378035 h 6835985"/>
              <a:gd name="connsiteX19" fmla="*/ 1307472 w 3693484"/>
              <a:gd name="connsiteY19" fmla="*/ 368510 h 6835985"/>
              <a:gd name="connsiteX20" fmla="*/ 1312234 w 3693484"/>
              <a:gd name="connsiteY20" fmla="*/ 1635335 h 6835985"/>
              <a:gd name="connsiteX21" fmla="*/ 1259846 w 3693484"/>
              <a:gd name="connsiteY21" fmla="*/ 2025860 h 6835985"/>
              <a:gd name="connsiteX22" fmla="*/ 902659 w 3693484"/>
              <a:gd name="connsiteY22" fmla="*/ 2302085 h 6835985"/>
              <a:gd name="connsiteX23" fmla="*/ 207334 w 3693484"/>
              <a:gd name="connsiteY23" fmla="*/ 1787735 h 6835985"/>
              <a:gd name="connsiteX24" fmla="*/ 173996 w 3693484"/>
              <a:gd name="connsiteY24" fmla="*/ 2092535 h 6835985"/>
              <a:gd name="connsiteX25" fmla="*/ 745496 w 3693484"/>
              <a:gd name="connsiteY25" fmla="*/ 2806910 h 6835985"/>
              <a:gd name="connsiteX26" fmla="*/ 1440822 w 3693484"/>
              <a:gd name="connsiteY26" fmla="*/ 3583198 h 6835985"/>
              <a:gd name="connsiteX27" fmla="*/ 1617034 w 3693484"/>
              <a:gd name="connsiteY27" fmla="*/ 4107073 h 6835985"/>
              <a:gd name="connsiteX28" fmla="*/ 1959934 w 3693484"/>
              <a:gd name="connsiteY28" fmla="*/ 6707398 h 6835985"/>
              <a:gd name="connsiteX0" fmla="*/ 1959934 w 3664909"/>
              <a:gd name="connsiteY0" fmla="*/ 6707398 h 6712160"/>
              <a:gd name="connsiteX1" fmla="*/ 3664909 w 3664909"/>
              <a:gd name="connsiteY1" fmla="*/ 6712160 h 6712160"/>
              <a:gd name="connsiteX2" fmla="*/ 2640971 w 3664909"/>
              <a:gd name="connsiteY2" fmla="*/ 3878472 h 6712160"/>
              <a:gd name="connsiteX3" fmla="*/ 2517146 w 3664909"/>
              <a:gd name="connsiteY3" fmla="*/ 3345073 h 6712160"/>
              <a:gd name="connsiteX4" fmla="*/ 2755270 w 3664909"/>
              <a:gd name="connsiteY4" fmla="*/ 2811673 h 6712160"/>
              <a:gd name="connsiteX5" fmla="*/ 2864809 w 3664909"/>
              <a:gd name="connsiteY5" fmla="*/ 2192548 h 6712160"/>
              <a:gd name="connsiteX6" fmla="*/ 3512509 w 3664909"/>
              <a:gd name="connsiteY6" fmla="*/ 1301960 h 6712160"/>
              <a:gd name="connsiteX7" fmla="*/ 3298197 w 3664909"/>
              <a:gd name="connsiteY7" fmla="*/ 1178135 h 6712160"/>
              <a:gd name="connsiteX8" fmla="*/ 2607634 w 3664909"/>
              <a:gd name="connsiteY8" fmla="*/ 1878222 h 6712160"/>
              <a:gd name="connsiteX9" fmla="*/ 2531434 w 3664909"/>
              <a:gd name="connsiteY9" fmla="*/ 1821072 h 6712160"/>
              <a:gd name="connsiteX10" fmla="*/ 2874334 w 3664909"/>
              <a:gd name="connsiteY10" fmla="*/ 563772 h 6712160"/>
              <a:gd name="connsiteX11" fmla="*/ 2598109 w 3664909"/>
              <a:gd name="connsiteY11" fmla="*/ 397084 h 6712160"/>
              <a:gd name="connsiteX12" fmla="*/ 2207584 w 3664909"/>
              <a:gd name="connsiteY12" fmla="*/ 1659147 h 6712160"/>
              <a:gd name="connsiteX13" fmla="*/ 2131384 w 3664909"/>
              <a:gd name="connsiteY13" fmla="*/ 1597235 h 6712160"/>
              <a:gd name="connsiteX14" fmla="*/ 2193297 w 3664909"/>
              <a:gd name="connsiteY14" fmla="*/ 154197 h 6712160"/>
              <a:gd name="connsiteX15" fmla="*/ 1878971 w 3664909"/>
              <a:gd name="connsiteY15" fmla="*/ 163723 h 6712160"/>
              <a:gd name="connsiteX16" fmla="*/ 1798009 w 3664909"/>
              <a:gd name="connsiteY16" fmla="*/ 1554373 h 6712160"/>
              <a:gd name="connsiteX17" fmla="*/ 1674184 w 3664909"/>
              <a:gd name="connsiteY17" fmla="*/ 1559134 h 6712160"/>
              <a:gd name="connsiteX18" fmla="*/ 1593221 w 3664909"/>
              <a:gd name="connsiteY18" fmla="*/ 378035 h 6712160"/>
              <a:gd name="connsiteX19" fmla="*/ 1307472 w 3664909"/>
              <a:gd name="connsiteY19" fmla="*/ 368510 h 6712160"/>
              <a:gd name="connsiteX20" fmla="*/ 1312234 w 3664909"/>
              <a:gd name="connsiteY20" fmla="*/ 1635335 h 6712160"/>
              <a:gd name="connsiteX21" fmla="*/ 1259846 w 3664909"/>
              <a:gd name="connsiteY21" fmla="*/ 2025860 h 6712160"/>
              <a:gd name="connsiteX22" fmla="*/ 902659 w 3664909"/>
              <a:gd name="connsiteY22" fmla="*/ 2302085 h 6712160"/>
              <a:gd name="connsiteX23" fmla="*/ 207334 w 3664909"/>
              <a:gd name="connsiteY23" fmla="*/ 1787735 h 6712160"/>
              <a:gd name="connsiteX24" fmla="*/ 173996 w 3664909"/>
              <a:gd name="connsiteY24" fmla="*/ 2092535 h 6712160"/>
              <a:gd name="connsiteX25" fmla="*/ 745496 w 3664909"/>
              <a:gd name="connsiteY25" fmla="*/ 2806910 h 6712160"/>
              <a:gd name="connsiteX26" fmla="*/ 1440822 w 3664909"/>
              <a:gd name="connsiteY26" fmla="*/ 3583198 h 6712160"/>
              <a:gd name="connsiteX27" fmla="*/ 1617034 w 3664909"/>
              <a:gd name="connsiteY27" fmla="*/ 4107073 h 6712160"/>
              <a:gd name="connsiteX28" fmla="*/ 1959934 w 3664909"/>
              <a:gd name="connsiteY28" fmla="*/ 6707398 h 6712160"/>
              <a:gd name="connsiteX0" fmla="*/ 1959934 w 3650621"/>
              <a:gd name="connsiteY0" fmla="*/ 6707398 h 6707398"/>
              <a:gd name="connsiteX1" fmla="*/ 3650621 w 3650621"/>
              <a:gd name="connsiteY1" fmla="*/ 6702635 h 6707398"/>
              <a:gd name="connsiteX2" fmla="*/ 2640971 w 3650621"/>
              <a:gd name="connsiteY2" fmla="*/ 3878472 h 6707398"/>
              <a:gd name="connsiteX3" fmla="*/ 2517146 w 3650621"/>
              <a:gd name="connsiteY3" fmla="*/ 3345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59934 w 3650621"/>
              <a:gd name="connsiteY0" fmla="*/ 6707398 h 6707398"/>
              <a:gd name="connsiteX1" fmla="*/ 3650621 w 3650621"/>
              <a:gd name="connsiteY1" fmla="*/ 6702635 h 6707398"/>
              <a:gd name="connsiteX2" fmla="*/ 2640971 w 3650621"/>
              <a:gd name="connsiteY2" fmla="*/ 3878472 h 6707398"/>
              <a:gd name="connsiteX3" fmla="*/ 2539547 w 3650621"/>
              <a:gd name="connsiteY3" fmla="*/ 3373073 h 6707398"/>
              <a:gd name="connsiteX4" fmla="*/ 2755270 w 3650621"/>
              <a:gd name="connsiteY4" fmla="*/ 2811673 h 6707398"/>
              <a:gd name="connsiteX5" fmla="*/ 2864809 w 3650621"/>
              <a:gd name="connsiteY5" fmla="*/ 2192548 h 6707398"/>
              <a:gd name="connsiteX6" fmla="*/ 3512509 w 3650621"/>
              <a:gd name="connsiteY6" fmla="*/ 1301960 h 6707398"/>
              <a:gd name="connsiteX7" fmla="*/ 3298197 w 3650621"/>
              <a:gd name="connsiteY7" fmla="*/ 1178135 h 6707398"/>
              <a:gd name="connsiteX8" fmla="*/ 2607634 w 3650621"/>
              <a:gd name="connsiteY8" fmla="*/ 1878222 h 6707398"/>
              <a:gd name="connsiteX9" fmla="*/ 2531434 w 3650621"/>
              <a:gd name="connsiteY9" fmla="*/ 1821072 h 6707398"/>
              <a:gd name="connsiteX10" fmla="*/ 2874334 w 3650621"/>
              <a:gd name="connsiteY10" fmla="*/ 563772 h 6707398"/>
              <a:gd name="connsiteX11" fmla="*/ 2598109 w 3650621"/>
              <a:gd name="connsiteY11" fmla="*/ 397084 h 6707398"/>
              <a:gd name="connsiteX12" fmla="*/ 2207584 w 3650621"/>
              <a:gd name="connsiteY12" fmla="*/ 1659147 h 6707398"/>
              <a:gd name="connsiteX13" fmla="*/ 2131384 w 3650621"/>
              <a:gd name="connsiteY13" fmla="*/ 1597235 h 6707398"/>
              <a:gd name="connsiteX14" fmla="*/ 2193297 w 3650621"/>
              <a:gd name="connsiteY14" fmla="*/ 154197 h 6707398"/>
              <a:gd name="connsiteX15" fmla="*/ 1878971 w 3650621"/>
              <a:gd name="connsiteY15" fmla="*/ 163723 h 6707398"/>
              <a:gd name="connsiteX16" fmla="*/ 1798009 w 3650621"/>
              <a:gd name="connsiteY16" fmla="*/ 1554373 h 6707398"/>
              <a:gd name="connsiteX17" fmla="*/ 1674184 w 3650621"/>
              <a:gd name="connsiteY17" fmla="*/ 1559134 h 6707398"/>
              <a:gd name="connsiteX18" fmla="*/ 1593221 w 3650621"/>
              <a:gd name="connsiteY18" fmla="*/ 378035 h 6707398"/>
              <a:gd name="connsiteX19" fmla="*/ 1307472 w 3650621"/>
              <a:gd name="connsiteY19" fmla="*/ 368510 h 6707398"/>
              <a:gd name="connsiteX20" fmla="*/ 1312234 w 3650621"/>
              <a:gd name="connsiteY20" fmla="*/ 1635335 h 6707398"/>
              <a:gd name="connsiteX21" fmla="*/ 1259846 w 3650621"/>
              <a:gd name="connsiteY21" fmla="*/ 2025860 h 6707398"/>
              <a:gd name="connsiteX22" fmla="*/ 902659 w 3650621"/>
              <a:gd name="connsiteY22" fmla="*/ 2302085 h 6707398"/>
              <a:gd name="connsiteX23" fmla="*/ 207334 w 3650621"/>
              <a:gd name="connsiteY23" fmla="*/ 1787735 h 6707398"/>
              <a:gd name="connsiteX24" fmla="*/ 173996 w 3650621"/>
              <a:gd name="connsiteY24" fmla="*/ 2092535 h 6707398"/>
              <a:gd name="connsiteX25" fmla="*/ 745496 w 3650621"/>
              <a:gd name="connsiteY25" fmla="*/ 2806910 h 6707398"/>
              <a:gd name="connsiteX26" fmla="*/ 1440822 w 3650621"/>
              <a:gd name="connsiteY26" fmla="*/ 3583198 h 6707398"/>
              <a:gd name="connsiteX27" fmla="*/ 1617034 w 3650621"/>
              <a:gd name="connsiteY27" fmla="*/ 4107073 h 6707398"/>
              <a:gd name="connsiteX28" fmla="*/ 1959934 w 3650621"/>
              <a:gd name="connsiteY28" fmla="*/ 6707398 h 6707398"/>
              <a:gd name="connsiteX0" fmla="*/ 1938429 w 3650621"/>
              <a:gd name="connsiteY0" fmla="*/ 6169762 h 6702638"/>
              <a:gd name="connsiteX1" fmla="*/ 3650621 w 3650621"/>
              <a:gd name="connsiteY1" fmla="*/ 6702635 h 6702638"/>
              <a:gd name="connsiteX2" fmla="*/ 2640971 w 3650621"/>
              <a:gd name="connsiteY2" fmla="*/ 3878472 h 6702638"/>
              <a:gd name="connsiteX3" fmla="*/ 2539547 w 3650621"/>
              <a:gd name="connsiteY3" fmla="*/ 3373073 h 6702638"/>
              <a:gd name="connsiteX4" fmla="*/ 2755270 w 3650621"/>
              <a:gd name="connsiteY4" fmla="*/ 2811673 h 6702638"/>
              <a:gd name="connsiteX5" fmla="*/ 2864809 w 3650621"/>
              <a:gd name="connsiteY5" fmla="*/ 2192548 h 6702638"/>
              <a:gd name="connsiteX6" fmla="*/ 3512509 w 3650621"/>
              <a:gd name="connsiteY6" fmla="*/ 1301960 h 6702638"/>
              <a:gd name="connsiteX7" fmla="*/ 3298197 w 3650621"/>
              <a:gd name="connsiteY7" fmla="*/ 1178135 h 6702638"/>
              <a:gd name="connsiteX8" fmla="*/ 2607634 w 3650621"/>
              <a:gd name="connsiteY8" fmla="*/ 1878222 h 6702638"/>
              <a:gd name="connsiteX9" fmla="*/ 2531434 w 3650621"/>
              <a:gd name="connsiteY9" fmla="*/ 1821072 h 6702638"/>
              <a:gd name="connsiteX10" fmla="*/ 2874334 w 3650621"/>
              <a:gd name="connsiteY10" fmla="*/ 563772 h 6702638"/>
              <a:gd name="connsiteX11" fmla="*/ 2598109 w 3650621"/>
              <a:gd name="connsiteY11" fmla="*/ 397084 h 6702638"/>
              <a:gd name="connsiteX12" fmla="*/ 2207584 w 3650621"/>
              <a:gd name="connsiteY12" fmla="*/ 1659147 h 6702638"/>
              <a:gd name="connsiteX13" fmla="*/ 2131384 w 3650621"/>
              <a:gd name="connsiteY13" fmla="*/ 1597235 h 6702638"/>
              <a:gd name="connsiteX14" fmla="*/ 2193297 w 3650621"/>
              <a:gd name="connsiteY14" fmla="*/ 154197 h 6702638"/>
              <a:gd name="connsiteX15" fmla="*/ 1878971 w 3650621"/>
              <a:gd name="connsiteY15" fmla="*/ 163723 h 6702638"/>
              <a:gd name="connsiteX16" fmla="*/ 1798009 w 3650621"/>
              <a:gd name="connsiteY16" fmla="*/ 1554373 h 6702638"/>
              <a:gd name="connsiteX17" fmla="*/ 1674184 w 3650621"/>
              <a:gd name="connsiteY17" fmla="*/ 1559134 h 6702638"/>
              <a:gd name="connsiteX18" fmla="*/ 1593221 w 3650621"/>
              <a:gd name="connsiteY18" fmla="*/ 378035 h 6702638"/>
              <a:gd name="connsiteX19" fmla="*/ 1307472 w 3650621"/>
              <a:gd name="connsiteY19" fmla="*/ 368510 h 6702638"/>
              <a:gd name="connsiteX20" fmla="*/ 1312234 w 3650621"/>
              <a:gd name="connsiteY20" fmla="*/ 1635335 h 6702638"/>
              <a:gd name="connsiteX21" fmla="*/ 1259846 w 3650621"/>
              <a:gd name="connsiteY21" fmla="*/ 2025860 h 6702638"/>
              <a:gd name="connsiteX22" fmla="*/ 902659 w 3650621"/>
              <a:gd name="connsiteY22" fmla="*/ 2302085 h 6702638"/>
              <a:gd name="connsiteX23" fmla="*/ 207334 w 3650621"/>
              <a:gd name="connsiteY23" fmla="*/ 1787735 h 6702638"/>
              <a:gd name="connsiteX24" fmla="*/ 173996 w 3650621"/>
              <a:gd name="connsiteY24" fmla="*/ 2092535 h 6702638"/>
              <a:gd name="connsiteX25" fmla="*/ 745496 w 3650621"/>
              <a:gd name="connsiteY25" fmla="*/ 2806910 h 6702638"/>
              <a:gd name="connsiteX26" fmla="*/ 1440822 w 3650621"/>
              <a:gd name="connsiteY26" fmla="*/ 3583198 h 6702638"/>
              <a:gd name="connsiteX27" fmla="*/ 1617034 w 3650621"/>
              <a:gd name="connsiteY27" fmla="*/ 4107073 h 6702638"/>
              <a:gd name="connsiteX28" fmla="*/ 1938429 w 3650621"/>
              <a:gd name="connsiteY28" fmla="*/ 6169762 h 6702638"/>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169762 h 6186505"/>
              <a:gd name="connsiteX1" fmla="*/ 3478578 w 3560732"/>
              <a:gd name="connsiteY1" fmla="*/ 6186505 h 6186505"/>
              <a:gd name="connsiteX2" fmla="*/ 2640971 w 3560732"/>
              <a:gd name="connsiteY2" fmla="*/ 3878472 h 6186505"/>
              <a:gd name="connsiteX3" fmla="*/ 2539547 w 3560732"/>
              <a:gd name="connsiteY3" fmla="*/ 3373073 h 6186505"/>
              <a:gd name="connsiteX4" fmla="*/ 2755270 w 3560732"/>
              <a:gd name="connsiteY4" fmla="*/ 2811673 h 6186505"/>
              <a:gd name="connsiteX5" fmla="*/ 2864809 w 3560732"/>
              <a:gd name="connsiteY5" fmla="*/ 2192548 h 6186505"/>
              <a:gd name="connsiteX6" fmla="*/ 3512509 w 3560732"/>
              <a:gd name="connsiteY6" fmla="*/ 1301960 h 6186505"/>
              <a:gd name="connsiteX7" fmla="*/ 3298197 w 3560732"/>
              <a:gd name="connsiteY7" fmla="*/ 1178135 h 6186505"/>
              <a:gd name="connsiteX8" fmla="*/ 2607634 w 3560732"/>
              <a:gd name="connsiteY8" fmla="*/ 1878222 h 6186505"/>
              <a:gd name="connsiteX9" fmla="*/ 2531434 w 3560732"/>
              <a:gd name="connsiteY9" fmla="*/ 1821072 h 6186505"/>
              <a:gd name="connsiteX10" fmla="*/ 2874334 w 3560732"/>
              <a:gd name="connsiteY10" fmla="*/ 563772 h 6186505"/>
              <a:gd name="connsiteX11" fmla="*/ 2598109 w 3560732"/>
              <a:gd name="connsiteY11" fmla="*/ 397084 h 6186505"/>
              <a:gd name="connsiteX12" fmla="*/ 2207584 w 3560732"/>
              <a:gd name="connsiteY12" fmla="*/ 1659147 h 6186505"/>
              <a:gd name="connsiteX13" fmla="*/ 2131384 w 3560732"/>
              <a:gd name="connsiteY13" fmla="*/ 1597235 h 6186505"/>
              <a:gd name="connsiteX14" fmla="*/ 2193297 w 3560732"/>
              <a:gd name="connsiteY14" fmla="*/ 154197 h 6186505"/>
              <a:gd name="connsiteX15" fmla="*/ 1878971 w 3560732"/>
              <a:gd name="connsiteY15" fmla="*/ 163723 h 6186505"/>
              <a:gd name="connsiteX16" fmla="*/ 1798009 w 3560732"/>
              <a:gd name="connsiteY16" fmla="*/ 1554373 h 6186505"/>
              <a:gd name="connsiteX17" fmla="*/ 1674184 w 3560732"/>
              <a:gd name="connsiteY17" fmla="*/ 1559134 h 6186505"/>
              <a:gd name="connsiteX18" fmla="*/ 1593221 w 3560732"/>
              <a:gd name="connsiteY18" fmla="*/ 378035 h 6186505"/>
              <a:gd name="connsiteX19" fmla="*/ 1307472 w 3560732"/>
              <a:gd name="connsiteY19" fmla="*/ 368510 h 6186505"/>
              <a:gd name="connsiteX20" fmla="*/ 1312234 w 3560732"/>
              <a:gd name="connsiteY20" fmla="*/ 1635335 h 6186505"/>
              <a:gd name="connsiteX21" fmla="*/ 1259846 w 3560732"/>
              <a:gd name="connsiteY21" fmla="*/ 2025860 h 6186505"/>
              <a:gd name="connsiteX22" fmla="*/ 902659 w 3560732"/>
              <a:gd name="connsiteY22" fmla="*/ 2302085 h 6186505"/>
              <a:gd name="connsiteX23" fmla="*/ 207334 w 3560732"/>
              <a:gd name="connsiteY23" fmla="*/ 1787735 h 6186505"/>
              <a:gd name="connsiteX24" fmla="*/ 173996 w 3560732"/>
              <a:gd name="connsiteY24" fmla="*/ 2092535 h 6186505"/>
              <a:gd name="connsiteX25" fmla="*/ 745496 w 3560732"/>
              <a:gd name="connsiteY25" fmla="*/ 2806910 h 6186505"/>
              <a:gd name="connsiteX26" fmla="*/ 1440822 w 3560732"/>
              <a:gd name="connsiteY26" fmla="*/ 3583198 h 6186505"/>
              <a:gd name="connsiteX27" fmla="*/ 1617034 w 3560732"/>
              <a:gd name="connsiteY27" fmla="*/ 4107073 h 6186505"/>
              <a:gd name="connsiteX28" fmla="*/ 1938429 w 3560732"/>
              <a:gd name="connsiteY28" fmla="*/ 6169762 h 6186505"/>
              <a:gd name="connsiteX0" fmla="*/ 1938429 w 3560732"/>
              <a:gd name="connsiteY0" fmla="*/ 6226614 h 6226614"/>
              <a:gd name="connsiteX1" fmla="*/ 3478578 w 3560732"/>
              <a:gd name="connsiteY1" fmla="*/ 6186505 h 6226614"/>
              <a:gd name="connsiteX2" fmla="*/ 2640971 w 3560732"/>
              <a:gd name="connsiteY2" fmla="*/ 3878472 h 6226614"/>
              <a:gd name="connsiteX3" fmla="*/ 2539547 w 3560732"/>
              <a:gd name="connsiteY3" fmla="*/ 3373073 h 6226614"/>
              <a:gd name="connsiteX4" fmla="*/ 2755270 w 3560732"/>
              <a:gd name="connsiteY4" fmla="*/ 2811673 h 6226614"/>
              <a:gd name="connsiteX5" fmla="*/ 2864809 w 3560732"/>
              <a:gd name="connsiteY5" fmla="*/ 2192548 h 6226614"/>
              <a:gd name="connsiteX6" fmla="*/ 3512509 w 3560732"/>
              <a:gd name="connsiteY6" fmla="*/ 1301960 h 6226614"/>
              <a:gd name="connsiteX7" fmla="*/ 3298197 w 3560732"/>
              <a:gd name="connsiteY7" fmla="*/ 1178135 h 6226614"/>
              <a:gd name="connsiteX8" fmla="*/ 2607634 w 3560732"/>
              <a:gd name="connsiteY8" fmla="*/ 1878222 h 6226614"/>
              <a:gd name="connsiteX9" fmla="*/ 2531434 w 3560732"/>
              <a:gd name="connsiteY9" fmla="*/ 1821072 h 6226614"/>
              <a:gd name="connsiteX10" fmla="*/ 2874334 w 3560732"/>
              <a:gd name="connsiteY10" fmla="*/ 563772 h 6226614"/>
              <a:gd name="connsiteX11" fmla="*/ 2598109 w 3560732"/>
              <a:gd name="connsiteY11" fmla="*/ 397084 h 6226614"/>
              <a:gd name="connsiteX12" fmla="*/ 2207584 w 3560732"/>
              <a:gd name="connsiteY12" fmla="*/ 1659147 h 6226614"/>
              <a:gd name="connsiteX13" fmla="*/ 2131384 w 3560732"/>
              <a:gd name="connsiteY13" fmla="*/ 1597235 h 6226614"/>
              <a:gd name="connsiteX14" fmla="*/ 2193297 w 3560732"/>
              <a:gd name="connsiteY14" fmla="*/ 154197 h 6226614"/>
              <a:gd name="connsiteX15" fmla="*/ 1878971 w 3560732"/>
              <a:gd name="connsiteY15" fmla="*/ 163723 h 6226614"/>
              <a:gd name="connsiteX16" fmla="*/ 1798009 w 3560732"/>
              <a:gd name="connsiteY16" fmla="*/ 1554373 h 6226614"/>
              <a:gd name="connsiteX17" fmla="*/ 1674184 w 3560732"/>
              <a:gd name="connsiteY17" fmla="*/ 1559134 h 6226614"/>
              <a:gd name="connsiteX18" fmla="*/ 1593221 w 3560732"/>
              <a:gd name="connsiteY18" fmla="*/ 378035 h 6226614"/>
              <a:gd name="connsiteX19" fmla="*/ 1307472 w 3560732"/>
              <a:gd name="connsiteY19" fmla="*/ 368510 h 6226614"/>
              <a:gd name="connsiteX20" fmla="*/ 1312234 w 3560732"/>
              <a:gd name="connsiteY20" fmla="*/ 1635335 h 6226614"/>
              <a:gd name="connsiteX21" fmla="*/ 1259846 w 3560732"/>
              <a:gd name="connsiteY21" fmla="*/ 2025860 h 6226614"/>
              <a:gd name="connsiteX22" fmla="*/ 902659 w 3560732"/>
              <a:gd name="connsiteY22" fmla="*/ 2302085 h 6226614"/>
              <a:gd name="connsiteX23" fmla="*/ 207334 w 3560732"/>
              <a:gd name="connsiteY23" fmla="*/ 1787735 h 6226614"/>
              <a:gd name="connsiteX24" fmla="*/ 173996 w 3560732"/>
              <a:gd name="connsiteY24" fmla="*/ 2092535 h 6226614"/>
              <a:gd name="connsiteX25" fmla="*/ 745496 w 3560732"/>
              <a:gd name="connsiteY25" fmla="*/ 2806910 h 6226614"/>
              <a:gd name="connsiteX26" fmla="*/ 1440822 w 3560732"/>
              <a:gd name="connsiteY26" fmla="*/ 3583198 h 6226614"/>
              <a:gd name="connsiteX27" fmla="*/ 1617034 w 3560732"/>
              <a:gd name="connsiteY27" fmla="*/ 4107073 h 6226614"/>
              <a:gd name="connsiteX28" fmla="*/ 1938429 w 3560732"/>
              <a:gd name="connsiteY28" fmla="*/ 6226614 h 6226614"/>
              <a:gd name="connsiteX0" fmla="*/ 1938429 w 3560732"/>
              <a:gd name="connsiteY0" fmla="*/ 6189377 h 6189377"/>
              <a:gd name="connsiteX1" fmla="*/ 3478578 w 3560732"/>
              <a:gd name="connsiteY1" fmla="*/ 6186505 h 6189377"/>
              <a:gd name="connsiteX2" fmla="*/ 2640971 w 3560732"/>
              <a:gd name="connsiteY2" fmla="*/ 3878472 h 6189377"/>
              <a:gd name="connsiteX3" fmla="*/ 2539547 w 3560732"/>
              <a:gd name="connsiteY3" fmla="*/ 3373073 h 6189377"/>
              <a:gd name="connsiteX4" fmla="*/ 2755270 w 3560732"/>
              <a:gd name="connsiteY4" fmla="*/ 2811673 h 6189377"/>
              <a:gd name="connsiteX5" fmla="*/ 2864809 w 3560732"/>
              <a:gd name="connsiteY5" fmla="*/ 2192548 h 6189377"/>
              <a:gd name="connsiteX6" fmla="*/ 3512509 w 3560732"/>
              <a:gd name="connsiteY6" fmla="*/ 1301960 h 6189377"/>
              <a:gd name="connsiteX7" fmla="*/ 3298197 w 3560732"/>
              <a:gd name="connsiteY7" fmla="*/ 1178135 h 6189377"/>
              <a:gd name="connsiteX8" fmla="*/ 2607634 w 3560732"/>
              <a:gd name="connsiteY8" fmla="*/ 1878222 h 6189377"/>
              <a:gd name="connsiteX9" fmla="*/ 2531434 w 3560732"/>
              <a:gd name="connsiteY9" fmla="*/ 1821072 h 6189377"/>
              <a:gd name="connsiteX10" fmla="*/ 2874334 w 3560732"/>
              <a:gd name="connsiteY10" fmla="*/ 563772 h 6189377"/>
              <a:gd name="connsiteX11" fmla="*/ 2598109 w 3560732"/>
              <a:gd name="connsiteY11" fmla="*/ 397084 h 6189377"/>
              <a:gd name="connsiteX12" fmla="*/ 2207584 w 3560732"/>
              <a:gd name="connsiteY12" fmla="*/ 1659147 h 6189377"/>
              <a:gd name="connsiteX13" fmla="*/ 2131384 w 3560732"/>
              <a:gd name="connsiteY13" fmla="*/ 1597235 h 6189377"/>
              <a:gd name="connsiteX14" fmla="*/ 2193297 w 3560732"/>
              <a:gd name="connsiteY14" fmla="*/ 154197 h 6189377"/>
              <a:gd name="connsiteX15" fmla="*/ 1878971 w 3560732"/>
              <a:gd name="connsiteY15" fmla="*/ 163723 h 6189377"/>
              <a:gd name="connsiteX16" fmla="*/ 1798009 w 3560732"/>
              <a:gd name="connsiteY16" fmla="*/ 1554373 h 6189377"/>
              <a:gd name="connsiteX17" fmla="*/ 1674184 w 3560732"/>
              <a:gd name="connsiteY17" fmla="*/ 1559134 h 6189377"/>
              <a:gd name="connsiteX18" fmla="*/ 1593221 w 3560732"/>
              <a:gd name="connsiteY18" fmla="*/ 378035 h 6189377"/>
              <a:gd name="connsiteX19" fmla="*/ 1307472 w 3560732"/>
              <a:gd name="connsiteY19" fmla="*/ 368510 h 6189377"/>
              <a:gd name="connsiteX20" fmla="*/ 1312234 w 3560732"/>
              <a:gd name="connsiteY20" fmla="*/ 1635335 h 6189377"/>
              <a:gd name="connsiteX21" fmla="*/ 1259846 w 3560732"/>
              <a:gd name="connsiteY21" fmla="*/ 2025860 h 6189377"/>
              <a:gd name="connsiteX22" fmla="*/ 902659 w 3560732"/>
              <a:gd name="connsiteY22" fmla="*/ 2302085 h 6189377"/>
              <a:gd name="connsiteX23" fmla="*/ 207334 w 3560732"/>
              <a:gd name="connsiteY23" fmla="*/ 1787735 h 6189377"/>
              <a:gd name="connsiteX24" fmla="*/ 173996 w 3560732"/>
              <a:gd name="connsiteY24" fmla="*/ 2092535 h 6189377"/>
              <a:gd name="connsiteX25" fmla="*/ 745496 w 3560732"/>
              <a:gd name="connsiteY25" fmla="*/ 2806910 h 6189377"/>
              <a:gd name="connsiteX26" fmla="*/ 1440822 w 3560732"/>
              <a:gd name="connsiteY26" fmla="*/ 3583198 h 6189377"/>
              <a:gd name="connsiteX27" fmla="*/ 1617034 w 3560732"/>
              <a:gd name="connsiteY27" fmla="*/ 4107073 h 6189377"/>
              <a:gd name="connsiteX28" fmla="*/ 1938429 w 3560732"/>
              <a:gd name="connsiteY28" fmla="*/ 6189377 h 618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60732" h="6189377">
                <a:moveTo>
                  <a:pt x="1938429" y="6189377"/>
                </a:moveTo>
                <a:lnTo>
                  <a:pt x="3478578" y="6186505"/>
                </a:lnTo>
                <a:cubicBezTo>
                  <a:pt x="3127740" y="5200667"/>
                  <a:pt x="2915609" y="4930985"/>
                  <a:pt x="2640971" y="3878472"/>
                </a:cubicBezTo>
                <a:cubicBezTo>
                  <a:pt x="2607163" y="3710006"/>
                  <a:pt x="2567756" y="3575139"/>
                  <a:pt x="2539547" y="3373073"/>
                </a:cubicBezTo>
                <a:cubicBezTo>
                  <a:pt x="2626772" y="3150473"/>
                  <a:pt x="2694946" y="3073610"/>
                  <a:pt x="2755270" y="2811673"/>
                </a:cubicBezTo>
                <a:cubicBezTo>
                  <a:pt x="2820357" y="2578311"/>
                  <a:pt x="2807658" y="2538622"/>
                  <a:pt x="2864809" y="2192548"/>
                </a:cubicBezTo>
                <a:cubicBezTo>
                  <a:pt x="3048959" y="1868698"/>
                  <a:pt x="3314071" y="1630573"/>
                  <a:pt x="3512509" y="1301960"/>
                </a:cubicBezTo>
                <a:cubicBezTo>
                  <a:pt x="3645859" y="1165436"/>
                  <a:pt x="3479171" y="928897"/>
                  <a:pt x="3298197" y="1178135"/>
                </a:cubicBezTo>
                <a:cubicBezTo>
                  <a:pt x="3096584" y="1449597"/>
                  <a:pt x="2837822" y="1644860"/>
                  <a:pt x="2607634" y="1878222"/>
                </a:cubicBezTo>
                <a:cubicBezTo>
                  <a:pt x="2525084" y="1873460"/>
                  <a:pt x="2556834" y="1840122"/>
                  <a:pt x="2531434" y="1821072"/>
                </a:cubicBezTo>
                <a:cubicBezTo>
                  <a:pt x="2658434" y="1401971"/>
                  <a:pt x="2775909" y="992397"/>
                  <a:pt x="2874334" y="563772"/>
                </a:cubicBezTo>
                <a:cubicBezTo>
                  <a:pt x="2923546" y="314534"/>
                  <a:pt x="2706059" y="208171"/>
                  <a:pt x="2598109" y="397084"/>
                </a:cubicBezTo>
                <a:cubicBezTo>
                  <a:pt x="2464759" y="833646"/>
                  <a:pt x="2340934" y="1155910"/>
                  <a:pt x="2207584" y="1659147"/>
                </a:cubicBezTo>
                <a:cubicBezTo>
                  <a:pt x="2182184" y="1638510"/>
                  <a:pt x="2118684" y="1660735"/>
                  <a:pt x="2131384" y="1597235"/>
                </a:cubicBezTo>
                <a:cubicBezTo>
                  <a:pt x="2188534" y="1146384"/>
                  <a:pt x="2188534" y="628860"/>
                  <a:pt x="2193297" y="154197"/>
                </a:cubicBezTo>
                <a:cubicBezTo>
                  <a:pt x="2193297" y="38309"/>
                  <a:pt x="1945646" y="-129965"/>
                  <a:pt x="1878971" y="163723"/>
                </a:cubicBezTo>
                <a:cubicBezTo>
                  <a:pt x="1821821" y="641561"/>
                  <a:pt x="1802771" y="943185"/>
                  <a:pt x="1798009" y="1554373"/>
                </a:cubicBezTo>
                <a:cubicBezTo>
                  <a:pt x="1802772" y="1606761"/>
                  <a:pt x="1678946" y="1644859"/>
                  <a:pt x="1674184" y="1559134"/>
                </a:cubicBezTo>
                <a:cubicBezTo>
                  <a:pt x="1647195" y="1136859"/>
                  <a:pt x="1615446" y="766972"/>
                  <a:pt x="1593221" y="378035"/>
                </a:cubicBezTo>
                <a:cubicBezTo>
                  <a:pt x="1564646" y="84347"/>
                  <a:pt x="1331284" y="133560"/>
                  <a:pt x="1307472" y="368510"/>
                </a:cubicBezTo>
                <a:cubicBezTo>
                  <a:pt x="1247147" y="844760"/>
                  <a:pt x="1286834" y="1182897"/>
                  <a:pt x="1312234" y="1635335"/>
                </a:cubicBezTo>
                <a:cubicBezTo>
                  <a:pt x="1305883" y="1801229"/>
                  <a:pt x="1290008" y="1900448"/>
                  <a:pt x="1259846" y="2025860"/>
                </a:cubicBezTo>
                <a:cubicBezTo>
                  <a:pt x="1163009" y="2332247"/>
                  <a:pt x="1082046" y="2337804"/>
                  <a:pt x="902659" y="2302085"/>
                </a:cubicBezTo>
                <a:cubicBezTo>
                  <a:pt x="712159" y="2102060"/>
                  <a:pt x="597859" y="1868697"/>
                  <a:pt x="207334" y="1787735"/>
                </a:cubicBezTo>
                <a:cubicBezTo>
                  <a:pt x="-35554" y="1760748"/>
                  <a:pt x="-87942" y="1948073"/>
                  <a:pt x="173996" y="2092535"/>
                </a:cubicBezTo>
                <a:cubicBezTo>
                  <a:pt x="359734" y="2327485"/>
                  <a:pt x="640468" y="2556506"/>
                  <a:pt x="745496" y="2806910"/>
                </a:cubicBezTo>
                <a:cubicBezTo>
                  <a:pt x="914565" y="3070435"/>
                  <a:pt x="1268579" y="3402223"/>
                  <a:pt x="1440822" y="3583198"/>
                </a:cubicBezTo>
                <a:lnTo>
                  <a:pt x="1617034" y="4107073"/>
                </a:lnTo>
                <a:cubicBezTo>
                  <a:pt x="1829759" y="4896060"/>
                  <a:pt x="1820954" y="5276565"/>
                  <a:pt x="1938429" y="6189377"/>
                </a:cubicBezTo>
                <a:close/>
              </a:path>
            </a:pathLst>
          </a:custGeom>
          <a:solidFill>
            <a:srgbClr val="FDCBA3"/>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ko-KR" altLang="en-US" sz="2800">
              <a:latin typeface="Verdana Pro Semibold" panose="020B0704030504040204" pitchFamily="34" charset="0"/>
            </a:endParaRPr>
          </a:p>
        </p:txBody>
      </p:sp>
      <p:sp>
        <p:nvSpPr>
          <p:cNvPr id="4" name="TextBox 3">
            <a:extLst>
              <a:ext uri="{FF2B5EF4-FFF2-40B4-BE49-F238E27FC236}">
                <a16:creationId xmlns:a16="http://schemas.microsoft.com/office/drawing/2014/main" id="{4AE7DEFF-FBCF-D04A-0170-039E6A5075F5}"/>
              </a:ext>
            </a:extLst>
          </p:cNvPr>
          <p:cNvSpPr txBox="1"/>
          <p:nvPr/>
        </p:nvSpPr>
        <p:spPr>
          <a:xfrm>
            <a:off x="6978015" y="9182100"/>
            <a:ext cx="3392676"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ltLang="ko-KR" sz="2800" dirty="0">
                <a:latin typeface="Verdana Pro Semibold" panose="020B0704030504040204" pitchFamily="34" charset="0"/>
                <a:cs typeface="Arial" pitchFamily="34" charset="0"/>
              </a:rPr>
              <a:t>FAKE NEWS</a:t>
            </a:r>
            <a:endParaRPr lang="ko-KR" altLang="en-US" sz="2800" dirty="0">
              <a:latin typeface="Verdana Pro Semibold" panose="020B0704030504040204" pitchFamily="34" charset="0"/>
              <a:cs typeface="Arial" pitchFamily="34" charset="0"/>
            </a:endParaRPr>
          </a:p>
        </p:txBody>
      </p:sp>
      <p:sp>
        <p:nvSpPr>
          <p:cNvPr id="9" name="TextBox 8">
            <a:extLst>
              <a:ext uri="{FF2B5EF4-FFF2-40B4-BE49-F238E27FC236}">
                <a16:creationId xmlns:a16="http://schemas.microsoft.com/office/drawing/2014/main" id="{69F7DB2A-7625-70D3-45E4-03ED2941D859}"/>
              </a:ext>
            </a:extLst>
          </p:cNvPr>
          <p:cNvSpPr txBox="1"/>
          <p:nvPr/>
        </p:nvSpPr>
        <p:spPr>
          <a:xfrm>
            <a:off x="838200" y="5382280"/>
            <a:ext cx="4629089"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HÜBRIIDSÕDA</a:t>
            </a:r>
            <a:endParaRPr lang="ko-KR" altLang="en-US" sz="2800" dirty="0">
              <a:latin typeface="Verdana Pro Semibold" panose="020B0704030504040204" pitchFamily="34" charset="0"/>
              <a:cs typeface="Arial" pitchFamily="34" charset="0"/>
            </a:endParaRPr>
          </a:p>
        </p:txBody>
      </p:sp>
      <p:sp>
        <p:nvSpPr>
          <p:cNvPr id="10" name="TextBox 9">
            <a:extLst>
              <a:ext uri="{FF2B5EF4-FFF2-40B4-BE49-F238E27FC236}">
                <a16:creationId xmlns:a16="http://schemas.microsoft.com/office/drawing/2014/main" id="{FF8EB8C8-BA3C-863A-9D93-A5BCFEA6AA1F}"/>
              </a:ext>
            </a:extLst>
          </p:cNvPr>
          <p:cNvSpPr txBox="1"/>
          <p:nvPr/>
        </p:nvSpPr>
        <p:spPr>
          <a:xfrm>
            <a:off x="10744200" y="4163080"/>
            <a:ext cx="7732234"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STRATEEGILINE KOMMUNIKATSIOON</a:t>
            </a:r>
            <a:endParaRPr lang="ko-KR" altLang="en-US" sz="2800" dirty="0">
              <a:latin typeface="Verdana Pro Semibold" panose="020B0704030504040204" pitchFamily="34" charset="0"/>
              <a:cs typeface="Arial" pitchFamily="34" charset="0"/>
            </a:endParaRPr>
          </a:p>
        </p:txBody>
      </p:sp>
      <p:sp>
        <p:nvSpPr>
          <p:cNvPr id="11" name="TextBox 10">
            <a:extLst>
              <a:ext uri="{FF2B5EF4-FFF2-40B4-BE49-F238E27FC236}">
                <a16:creationId xmlns:a16="http://schemas.microsoft.com/office/drawing/2014/main" id="{6A32ACC6-AEE1-AAB9-AEEA-FFF394B84979}"/>
              </a:ext>
            </a:extLst>
          </p:cNvPr>
          <p:cNvSpPr txBox="1"/>
          <p:nvPr/>
        </p:nvSpPr>
        <p:spPr>
          <a:xfrm>
            <a:off x="7842873" y="712006"/>
            <a:ext cx="5055636"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t-EE" altLang="ko-KR" sz="2800" dirty="0">
                <a:latin typeface="Verdana Pro Semibold" panose="020B0704030504040204" pitchFamily="34" charset="0"/>
                <a:cs typeface="Arial" pitchFamily="34" charset="0"/>
              </a:rPr>
              <a:t>TÕEJÄRGNE ÜHISKOND</a:t>
            </a:r>
            <a:endParaRPr lang="ko-KR" altLang="en-US" sz="2800" dirty="0">
              <a:latin typeface="Verdana Pro Semibold" panose="020B0704030504040204" pitchFamily="34" charset="0"/>
              <a:cs typeface="Arial" pitchFamily="34" charset="0"/>
            </a:endParaRPr>
          </a:p>
        </p:txBody>
      </p:sp>
      <p:sp>
        <p:nvSpPr>
          <p:cNvPr id="13" name="TextBox 12">
            <a:extLst>
              <a:ext uri="{FF2B5EF4-FFF2-40B4-BE49-F238E27FC236}">
                <a16:creationId xmlns:a16="http://schemas.microsoft.com/office/drawing/2014/main" id="{9F63C6CE-5FB2-11BE-CA43-2D669F8DB7DB}"/>
              </a:ext>
            </a:extLst>
          </p:cNvPr>
          <p:cNvSpPr txBox="1"/>
          <p:nvPr/>
        </p:nvSpPr>
        <p:spPr>
          <a:xfrm>
            <a:off x="63467" y="2669126"/>
            <a:ext cx="6600229" cy="267765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INFOOPERATSIOONID</a:t>
            </a:r>
            <a:endParaRPr lang="en-US" altLang="ko-KR" sz="2800" dirty="0">
              <a:latin typeface="Verdana Pro Semibold" panose="020B0704030504040204" pitchFamily="34" charset="0"/>
              <a:cs typeface="Arial" pitchFamily="34" charset="0"/>
            </a:endParaRPr>
          </a:p>
          <a:p>
            <a:pPr algn="r"/>
            <a:endParaRPr lang="en-US" altLang="ko-KR" sz="2800" dirty="0">
              <a:latin typeface="Verdana Pro Semibold" panose="020B0704030504040204" pitchFamily="34" charset="0"/>
              <a:cs typeface="Arial" pitchFamily="34" charset="0"/>
            </a:endParaRPr>
          </a:p>
          <a:p>
            <a:pPr algn="r"/>
            <a:r>
              <a:rPr lang="et-EE" altLang="ko-KR" sz="2800" dirty="0">
                <a:latin typeface="Verdana Pro Semibold" panose="020B0704030504040204" pitchFamily="34" charset="0"/>
                <a:cs typeface="Arial" pitchFamily="34" charset="0"/>
              </a:rPr>
              <a:t>KOGNITIIVNE SÕJAPIDAMINE / KOGNITIIVNE HÄKKIMINE</a:t>
            </a:r>
            <a:endParaRPr lang="en-US" altLang="ko-KR" sz="2800" dirty="0">
              <a:latin typeface="Verdana Pro Semibold" panose="020B0704030504040204" pitchFamily="34" charset="0"/>
              <a:cs typeface="Arial" pitchFamily="34" charset="0"/>
            </a:endParaRPr>
          </a:p>
          <a:p>
            <a:pPr algn="r"/>
            <a:r>
              <a:rPr lang="en-US" altLang="ko-KR" sz="2800" dirty="0">
                <a:latin typeface="Verdana Pro Semibold" panose="020B0704030504040204" pitchFamily="34" charset="0"/>
                <a:cs typeface="Arial" pitchFamily="34" charset="0"/>
              </a:rPr>
              <a:t> </a:t>
            </a:r>
          </a:p>
          <a:p>
            <a:pPr algn="r"/>
            <a:r>
              <a:rPr lang="et-EE" altLang="ko-KR" sz="2800" dirty="0">
                <a:latin typeface="Verdana Pro Semibold" panose="020B0704030504040204" pitchFamily="34" charset="0"/>
                <a:cs typeface="Arial" pitchFamily="34" charset="0"/>
              </a:rPr>
              <a:t>HEIDUTUS</a:t>
            </a:r>
            <a:endParaRPr lang="en-US" altLang="ko-KR" sz="2800" dirty="0">
              <a:latin typeface="Verdana Pro Semibold" panose="020B0704030504040204" pitchFamily="34" charset="0"/>
              <a:cs typeface="Arial" pitchFamily="34" charset="0"/>
            </a:endParaRPr>
          </a:p>
        </p:txBody>
      </p:sp>
      <p:sp>
        <p:nvSpPr>
          <p:cNvPr id="14" name="TextBox 13">
            <a:extLst>
              <a:ext uri="{FF2B5EF4-FFF2-40B4-BE49-F238E27FC236}">
                <a16:creationId xmlns:a16="http://schemas.microsoft.com/office/drawing/2014/main" id="{F934193E-9252-60E2-95BD-119A89FCBE0D}"/>
              </a:ext>
            </a:extLst>
          </p:cNvPr>
          <p:cNvSpPr txBox="1"/>
          <p:nvPr/>
        </p:nvSpPr>
        <p:spPr>
          <a:xfrm>
            <a:off x="11303439" y="2628900"/>
            <a:ext cx="4469961"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AVALIK DIPLOMAATIA</a:t>
            </a:r>
            <a:endParaRPr lang="ko-KR" altLang="en-US" sz="2800" dirty="0">
              <a:latin typeface="Verdana Pro Semibold" panose="020B0704030504040204" pitchFamily="34" charset="0"/>
              <a:cs typeface="Arial" pitchFamily="34" charset="0"/>
            </a:endParaRPr>
          </a:p>
        </p:txBody>
      </p:sp>
      <p:sp>
        <p:nvSpPr>
          <p:cNvPr id="15" name="TextBox 14">
            <a:extLst>
              <a:ext uri="{FF2B5EF4-FFF2-40B4-BE49-F238E27FC236}">
                <a16:creationId xmlns:a16="http://schemas.microsoft.com/office/drawing/2014/main" id="{1CBC3C4F-231B-1172-7F8E-71AC2B79473A}"/>
              </a:ext>
            </a:extLst>
          </p:cNvPr>
          <p:cNvSpPr txBox="1"/>
          <p:nvPr/>
        </p:nvSpPr>
        <p:spPr>
          <a:xfrm>
            <a:off x="3733800" y="6743700"/>
            <a:ext cx="3320754"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ltLang="ko-KR" sz="2800" dirty="0">
                <a:latin typeface="Verdana Pro Semibold" panose="020B0704030504040204" pitchFamily="34" charset="0"/>
                <a:cs typeface="Arial" pitchFamily="34" charset="0"/>
              </a:rPr>
              <a:t>PROPAGANDA</a:t>
            </a:r>
            <a:endParaRPr lang="ko-KR" altLang="en-US" sz="2800" dirty="0">
              <a:latin typeface="Verdana Pro Semibold" panose="020B0704030504040204" pitchFamily="34" charset="0"/>
              <a:cs typeface="Arial" pitchFamily="34" charset="0"/>
            </a:endParaRPr>
          </a:p>
        </p:txBody>
      </p:sp>
      <p:sp>
        <p:nvSpPr>
          <p:cNvPr id="16" name="TextBox 15">
            <a:extLst>
              <a:ext uri="{FF2B5EF4-FFF2-40B4-BE49-F238E27FC236}">
                <a16:creationId xmlns:a16="http://schemas.microsoft.com/office/drawing/2014/main" id="{2C6DB104-6206-9C6F-1BBC-7AEA717E2719}"/>
              </a:ext>
            </a:extLst>
          </p:cNvPr>
          <p:cNvSpPr txBox="1"/>
          <p:nvPr/>
        </p:nvSpPr>
        <p:spPr>
          <a:xfrm>
            <a:off x="-189528" y="2064747"/>
            <a:ext cx="11313634"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solidFill>
                  <a:srgbClr val="A890FF"/>
                </a:solidFill>
                <a:latin typeface="Verdana Pro Semibold" panose="020B0704030504040204" pitchFamily="34" charset="0"/>
                <a:cs typeface="Arial" pitchFamily="34" charset="0"/>
              </a:rPr>
              <a:t>INFOHÄIRE </a:t>
            </a:r>
            <a:r>
              <a:rPr lang="en-US" altLang="ko-KR" sz="2800" dirty="0">
                <a:solidFill>
                  <a:srgbClr val="A890FF"/>
                </a:solidFill>
                <a:latin typeface="Verdana Pro Semibold" panose="020B0704030504040204" pitchFamily="34" charset="0"/>
                <a:cs typeface="Arial" pitchFamily="34" charset="0"/>
              </a:rPr>
              <a:t>(</a:t>
            </a:r>
            <a:r>
              <a:rPr lang="et-EE" altLang="ko-KR" sz="2800" dirty="0">
                <a:solidFill>
                  <a:srgbClr val="A890FF"/>
                </a:solidFill>
                <a:latin typeface="Verdana Pro Semibold" panose="020B0704030504040204" pitchFamily="34" charset="0"/>
                <a:cs typeface="Arial" pitchFamily="34" charset="0"/>
              </a:rPr>
              <a:t>VÄÄRINFO</a:t>
            </a:r>
            <a:r>
              <a:rPr lang="en-US" altLang="ko-KR" sz="2800" dirty="0">
                <a:solidFill>
                  <a:srgbClr val="A890FF"/>
                </a:solidFill>
                <a:latin typeface="Verdana Pro Semibold" panose="020B0704030504040204" pitchFamily="34" charset="0"/>
                <a:cs typeface="Arial" pitchFamily="34" charset="0"/>
              </a:rPr>
              <a:t>, D</a:t>
            </a:r>
            <a:r>
              <a:rPr lang="et-EE" altLang="ko-KR" sz="2800" dirty="0">
                <a:solidFill>
                  <a:srgbClr val="A890FF"/>
                </a:solidFill>
                <a:latin typeface="Verdana Pro Semibold" panose="020B0704030504040204" pitchFamily="34" charset="0"/>
                <a:cs typeface="Arial" pitchFamily="34" charset="0"/>
              </a:rPr>
              <a:t>E</a:t>
            </a:r>
            <a:r>
              <a:rPr lang="en-US" altLang="ko-KR" sz="2800" dirty="0">
                <a:solidFill>
                  <a:srgbClr val="A890FF"/>
                </a:solidFill>
                <a:latin typeface="Verdana Pro Semibold" panose="020B0704030504040204" pitchFamily="34" charset="0"/>
                <a:cs typeface="Arial" pitchFamily="34" charset="0"/>
              </a:rPr>
              <a:t>SINFO, </a:t>
            </a:r>
            <a:r>
              <a:rPr lang="et-EE" altLang="ko-KR" sz="2800" dirty="0">
                <a:solidFill>
                  <a:srgbClr val="A890FF"/>
                </a:solidFill>
                <a:latin typeface="Verdana Pro Semibold" panose="020B0704030504040204" pitchFamily="34" charset="0"/>
                <a:cs typeface="Arial" pitchFamily="34" charset="0"/>
              </a:rPr>
              <a:t>KURI</a:t>
            </a:r>
            <a:r>
              <a:rPr lang="en-US" altLang="ko-KR" sz="2800" dirty="0">
                <a:solidFill>
                  <a:srgbClr val="A890FF"/>
                </a:solidFill>
                <a:latin typeface="Verdana Pro Semibold" panose="020B0704030504040204" pitchFamily="34" charset="0"/>
                <a:cs typeface="Arial" pitchFamily="34" charset="0"/>
              </a:rPr>
              <a:t>INFO)</a:t>
            </a:r>
            <a:endParaRPr lang="ko-KR" altLang="en-US" sz="2800" dirty="0">
              <a:solidFill>
                <a:srgbClr val="A890FF"/>
              </a:solidFill>
              <a:latin typeface="Verdana Pro Semibold" panose="020B0704030504040204" pitchFamily="34" charset="0"/>
              <a:cs typeface="Arial" pitchFamily="34" charset="0"/>
            </a:endParaRPr>
          </a:p>
        </p:txBody>
      </p:sp>
      <p:sp>
        <p:nvSpPr>
          <p:cNvPr id="17" name="TextBox 16">
            <a:extLst>
              <a:ext uri="{FF2B5EF4-FFF2-40B4-BE49-F238E27FC236}">
                <a16:creationId xmlns:a16="http://schemas.microsoft.com/office/drawing/2014/main" id="{954B0D0E-7C15-B79B-F0B3-9D7970877DC5}"/>
              </a:ext>
            </a:extLst>
          </p:cNvPr>
          <p:cNvSpPr txBox="1"/>
          <p:nvPr/>
        </p:nvSpPr>
        <p:spPr>
          <a:xfrm>
            <a:off x="10983065" y="3390900"/>
            <a:ext cx="7060768"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t-EE" altLang="ko-KR" sz="2800" dirty="0">
                <a:latin typeface="Verdana Pro Semibold" panose="020B0704030504040204" pitchFamily="34" charset="0"/>
                <a:cs typeface="Arial" pitchFamily="34" charset="0"/>
              </a:rPr>
              <a:t>EKSPERTIDE USALDUSE LANGUS</a:t>
            </a:r>
            <a:endParaRPr lang="ko-KR" altLang="en-US" sz="2800" dirty="0">
              <a:latin typeface="Verdana Pro Semibold" panose="020B0704030504040204" pitchFamily="34" charset="0"/>
              <a:cs typeface="Arial" pitchFamily="34" charset="0"/>
            </a:endParaRPr>
          </a:p>
        </p:txBody>
      </p:sp>
      <p:sp>
        <p:nvSpPr>
          <p:cNvPr id="18" name="TextBox 17">
            <a:extLst>
              <a:ext uri="{FF2B5EF4-FFF2-40B4-BE49-F238E27FC236}">
                <a16:creationId xmlns:a16="http://schemas.microsoft.com/office/drawing/2014/main" id="{61E63E3D-44D8-1E98-F8F5-9B535D62318C}"/>
              </a:ext>
            </a:extLst>
          </p:cNvPr>
          <p:cNvSpPr txBox="1"/>
          <p:nvPr/>
        </p:nvSpPr>
        <p:spPr>
          <a:xfrm>
            <a:off x="10972800" y="5001280"/>
            <a:ext cx="5604865"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PSÜHHOLOOGILINE KAITSE</a:t>
            </a:r>
            <a:endParaRPr lang="ko-KR" altLang="en-US" sz="2800" dirty="0">
              <a:latin typeface="Verdana Pro Semibold" panose="020B0704030504040204" pitchFamily="34" charset="0"/>
              <a:cs typeface="Arial" pitchFamily="34" charset="0"/>
            </a:endParaRPr>
          </a:p>
        </p:txBody>
      </p:sp>
      <p:sp>
        <p:nvSpPr>
          <p:cNvPr id="19" name="TextBox 18">
            <a:extLst>
              <a:ext uri="{FF2B5EF4-FFF2-40B4-BE49-F238E27FC236}">
                <a16:creationId xmlns:a16="http://schemas.microsoft.com/office/drawing/2014/main" id="{562B2512-2EFF-C050-7481-2037886706EB}"/>
              </a:ext>
            </a:extLst>
          </p:cNvPr>
          <p:cNvSpPr txBox="1"/>
          <p:nvPr/>
        </p:nvSpPr>
        <p:spPr>
          <a:xfrm>
            <a:off x="1066800" y="8496300"/>
            <a:ext cx="14249400"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PAHATAHTLIK MÕJUTUSTEGEVUS (MALIGN</a:t>
            </a:r>
            <a:r>
              <a:rPr lang="en-US" altLang="ko-KR" sz="2800" dirty="0">
                <a:latin typeface="Verdana Pro Semibold" panose="020B0704030504040204" pitchFamily="34" charset="0"/>
                <a:cs typeface="Arial" pitchFamily="34" charset="0"/>
              </a:rPr>
              <a:t> INFLUENCE</a:t>
            </a:r>
            <a:r>
              <a:rPr lang="et-EE" altLang="ko-KR" sz="2800" dirty="0">
                <a:latin typeface="Verdana Pro Semibold" panose="020B0704030504040204" pitchFamily="34" charset="0"/>
                <a:cs typeface="Arial" pitchFamily="34" charset="0"/>
              </a:rPr>
              <a:t>)</a:t>
            </a:r>
            <a:endParaRPr lang="ko-KR" altLang="en-US" sz="2800" dirty="0">
              <a:latin typeface="Verdana Pro Semibold" panose="020B0704030504040204" pitchFamily="34" charset="0"/>
              <a:cs typeface="Arial" pitchFamily="34" charset="0"/>
            </a:endParaRPr>
          </a:p>
        </p:txBody>
      </p:sp>
      <p:sp>
        <p:nvSpPr>
          <p:cNvPr id="20" name="TextBox 19">
            <a:extLst>
              <a:ext uri="{FF2B5EF4-FFF2-40B4-BE49-F238E27FC236}">
                <a16:creationId xmlns:a16="http://schemas.microsoft.com/office/drawing/2014/main" id="{5FF5A238-0993-FCE7-7FFF-0A7EA9B5BA9A}"/>
              </a:ext>
            </a:extLst>
          </p:cNvPr>
          <p:cNvSpPr txBox="1"/>
          <p:nvPr/>
        </p:nvSpPr>
        <p:spPr>
          <a:xfrm>
            <a:off x="9525000" y="6362700"/>
            <a:ext cx="4469960" cy="523220"/>
          </a:xfrm>
          <a:prstGeom prst="rect">
            <a:avLst/>
          </a:prstGeom>
          <a:noFill/>
        </p:spPr>
        <p:txBody>
          <a:bodyPr wrap="square">
            <a:spAutoFit/>
          </a:bodyPr>
          <a:lstStyle/>
          <a:p>
            <a:pPr algn="r"/>
            <a:r>
              <a:rPr lang="et-EE" altLang="ko-KR" sz="2800" dirty="0">
                <a:latin typeface="Verdana Pro Semibold" panose="020B0704030504040204" pitchFamily="34" charset="0"/>
                <a:cs typeface="Arial" pitchFamily="34" charset="0"/>
              </a:rPr>
              <a:t>MIKROSIHTIMINE </a:t>
            </a:r>
            <a:endParaRPr lang="ko-KR" altLang="en-US" sz="2800" dirty="0">
              <a:latin typeface="Verdana Pro Semibold" panose="020B0704030504040204" pitchFamily="34" charset="0"/>
              <a:cs typeface="Arial" pitchFamily="34" charset="0"/>
            </a:endParaRPr>
          </a:p>
        </p:txBody>
      </p:sp>
      <p:sp>
        <p:nvSpPr>
          <p:cNvPr id="21" name="TextBox 20">
            <a:extLst>
              <a:ext uri="{FF2B5EF4-FFF2-40B4-BE49-F238E27FC236}">
                <a16:creationId xmlns:a16="http://schemas.microsoft.com/office/drawing/2014/main" id="{BF4A6D53-1D3D-2928-1378-308E2D424385}"/>
              </a:ext>
            </a:extLst>
          </p:cNvPr>
          <p:cNvSpPr txBox="1"/>
          <p:nvPr/>
        </p:nvSpPr>
        <p:spPr>
          <a:xfrm>
            <a:off x="7239000" y="7734300"/>
            <a:ext cx="6102626" cy="523220"/>
          </a:xfrm>
          <a:prstGeom prst="rect">
            <a:avLst/>
          </a:prstGeom>
          <a:noFill/>
        </p:spPr>
        <p:txBody>
          <a:bodyPr wrap="square">
            <a:spAutoFit/>
          </a:bodyPr>
          <a:lstStyle/>
          <a:p>
            <a:pPr algn="r"/>
            <a:r>
              <a:rPr lang="et-EE" altLang="ko-KR" sz="2800" dirty="0">
                <a:latin typeface="Verdana Pro Semibold" panose="020B0704030504040204" pitchFamily="34" charset="0"/>
                <a:cs typeface="Arial" pitchFamily="34" charset="0"/>
              </a:rPr>
              <a:t>RIIKLIK BRÄNDING</a:t>
            </a:r>
            <a:endParaRPr lang="ko-KR" altLang="en-US" sz="2800" dirty="0">
              <a:latin typeface="Verdana Pro Semibold" panose="020B0704030504040204" pitchFamily="34" charset="0"/>
              <a:cs typeface="Arial" pitchFamily="34" charset="0"/>
            </a:endParaRPr>
          </a:p>
        </p:txBody>
      </p:sp>
      <p:sp>
        <p:nvSpPr>
          <p:cNvPr id="22" name="TextBox 21">
            <a:extLst>
              <a:ext uri="{FF2B5EF4-FFF2-40B4-BE49-F238E27FC236}">
                <a16:creationId xmlns:a16="http://schemas.microsoft.com/office/drawing/2014/main" id="{EC178092-8D8B-0A43-D8A9-4897633FEB30}"/>
              </a:ext>
            </a:extLst>
          </p:cNvPr>
          <p:cNvSpPr txBox="1"/>
          <p:nvPr/>
        </p:nvSpPr>
        <p:spPr>
          <a:xfrm>
            <a:off x="9525000" y="5676900"/>
            <a:ext cx="4767349"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t-EE" altLang="ko-KR" sz="2800" dirty="0">
                <a:latin typeface="Verdana Pro Semibold" panose="020B0704030504040204" pitchFamily="34" charset="0"/>
                <a:cs typeface="Arial" pitchFamily="34" charset="0"/>
              </a:rPr>
              <a:t>INFOKONFLIKTID</a:t>
            </a:r>
            <a:endParaRPr lang="ko-KR" altLang="en-US" sz="2800" dirty="0">
              <a:latin typeface="Verdana Pro Semibold" panose="020B0704030504040204" pitchFamily="34" charset="0"/>
              <a:cs typeface="Arial" pitchFamily="34" charset="0"/>
            </a:endParaRPr>
          </a:p>
        </p:txBody>
      </p:sp>
      <p:sp>
        <p:nvSpPr>
          <p:cNvPr id="23" name="TextBox 22">
            <a:extLst>
              <a:ext uri="{FF2B5EF4-FFF2-40B4-BE49-F238E27FC236}">
                <a16:creationId xmlns:a16="http://schemas.microsoft.com/office/drawing/2014/main" id="{9A6AC8E1-BD1E-A3F8-A4D8-9FEF5E4152C7}"/>
              </a:ext>
            </a:extLst>
          </p:cNvPr>
          <p:cNvSpPr txBox="1"/>
          <p:nvPr/>
        </p:nvSpPr>
        <p:spPr>
          <a:xfrm>
            <a:off x="1447800" y="1335316"/>
            <a:ext cx="9593012"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t-EE" altLang="ko-KR" sz="2800" dirty="0">
                <a:latin typeface="Verdana Pro Semibold" panose="020B0704030504040204" pitchFamily="34" charset="0"/>
                <a:cs typeface="Arial" pitchFamily="34" charset="0"/>
              </a:rPr>
              <a:t>IDENTITEEDIPÕHINE DESINFO</a:t>
            </a:r>
            <a:r>
              <a:rPr lang="en-US" altLang="ko-KR" sz="2800" dirty="0">
                <a:latin typeface="Verdana Pro Semibold" panose="020B0704030504040204" pitchFamily="34" charset="0"/>
                <a:cs typeface="Arial" pitchFamily="34" charset="0"/>
              </a:rPr>
              <a:t> (IBD)</a:t>
            </a:r>
            <a:endParaRPr lang="ko-KR" altLang="en-US" sz="2800" dirty="0">
              <a:latin typeface="Verdana Pro Semibold" panose="020B0704030504040204" pitchFamily="34" charset="0"/>
              <a:cs typeface="Arial" pitchFamily="34" charset="0"/>
            </a:endParaRPr>
          </a:p>
        </p:txBody>
      </p:sp>
      <p:sp>
        <p:nvSpPr>
          <p:cNvPr id="24" name="TextBox 23">
            <a:extLst>
              <a:ext uri="{FF2B5EF4-FFF2-40B4-BE49-F238E27FC236}">
                <a16:creationId xmlns:a16="http://schemas.microsoft.com/office/drawing/2014/main" id="{FC61FB65-B270-E2CB-889A-A8EDDA86F266}"/>
              </a:ext>
            </a:extLst>
          </p:cNvPr>
          <p:cNvSpPr txBox="1"/>
          <p:nvPr/>
        </p:nvSpPr>
        <p:spPr>
          <a:xfrm>
            <a:off x="12103067" y="1409700"/>
            <a:ext cx="7099333" cy="95410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t-EE" altLang="ko-KR" sz="2800" dirty="0">
                <a:latin typeface="Verdana Pro Semibold" panose="020B0704030504040204" pitchFamily="34" charset="0"/>
                <a:cs typeface="Arial" pitchFamily="34" charset="0"/>
              </a:rPr>
              <a:t>NARRATIIVIOPERATSIOONID (AJALOOLINE REVISIONISM)</a:t>
            </a:r>
            <a:endParaRPr lang="ko-KR" altLang="en-US" sz="2800" dirty="0">
              <a:latin typeface="Verdana Pro Semibold" panose="020B0704030504040204" pitchFamily="34" charset="0"/>
              <a:cs typeface="Arial" pitchFamily="34" charset="0"/>
            </a:endParaRPr>
          </a:p>
        </p:txBody>
      </p:sp>
      <p:sp>
        <p:nvSpPr>
          <p:cNvPr id="25" name="TextBox 24">
            <a:extLst>
              <a:ext uri="{FF2B5EF4-FFF2-40B4-BE49-F238E27FC236}">
                <a16:creationId xmlns:a16="http://schemas.microsoft.com/office/drawing/2014/main" id="{6C441524-CAE2-BD96-C86E-504CB20D25CA}"/>
              </a:ext>
            </a:extLst>
          </p:cNvPr>
          <p:cNvSpPr txBox="1"/>
          <p:nvPr/>
        </p:nvSpPr>
        <p:spPr>
          <a:xfrm>
            <a:off x="4041531" y="6007672"/>
            <a:ext cx="3147131" cy="523220"/>
          </a:xfrm>
          <a:prstGeom prst="rect">
            <a:avLst/>
          </a:prstGeom>
          <a:noFill/>
        </p:spPr>
        <p:txBody>
          <a:bodyPr wrap="square">
            <a:spAutoFit/>
          </a:bodyPr>
          <a:lstStyle/>
          <a:p>
            <a:pPr algn="r"/>
            <a:r>
              <a:rPr lang="et-EE" altLang="ko-KR" sz="2800" dirty="0">
                <a:latin typeface="Verdana Pro Semibold" panose="020B0704030504040204" pitchFamily="34" charset="0"/>
                <a:cs typeface="Arial" pitchFamily="34" charset="0"/>
              </a:rPr>
              <a:t>PEHME JÕUD</a:t>
            </a:r>
            <a:endParaRPr lang="ko-KR" altLang="en-US" sz="2800" dirty="0">
              <a:latin typeface="Verdana Pro Semibold" panose="020B0704030504040204" pitchFamily="34" charset="0"/>
              <a:cs typeface="Arial" pitchFamily="34" charset="0"/>
            </a:endParaRPr>
          </a:p>
        </p:txBody>
      </p:sp>
      <p:sp>
        <p:nvSpPr>
          <p:cNvPr id="26" name="TextBox 25">
            <a:extLst>
              <a:ext uri="{FF2B5EF4-FFF2-40B4-BE49-F238E27FC236}">
                <a16:creationId xmlns:a16="http://schemas.microsoft.com/office/drawing/2014/main" id="{4B23F46F-D5E6-AC59-9C0D-D4A6F3E1D88A}"/>
              </a:ext>
            </a:extLst>
          </p:cNvPr>
          <p:cNvSpPr txBox="1"/>
          <p:nvPr/>
        </p:nvSpPr>
        <p:spPr>
          <a:xfrm>
            <a:off x="2403561" y="7471833"/>
            <a:ext cx="6102626" cy="523220"/>
          </a:xfrm>
          <a:prstGeom prst="rect">
            <a:avLst/>
          </a:prstGeom>
          <a:noFill/>
        </p:spPr>
        <p:txBody>
          <a:bodyPr wrap="square">
            <a:spAutoFit/>
          </a:bodyPr>
          <a:lstStyle/>
          <a:p>
            <a:pPr algn="r"/>
            <a:r>
              <a:rPr lang="et-EE" altLang="ko-KR" sz="2800" dirty="0">
                <a:latin typeface="Verdana Pro Semibold" panose="020B0704030504040204" pitchFamily="34" charset="0"/>
                <a:cs typeface="Arial" pitchFamily="34" charset="0"/>
              </a:rPr>
              <a:t>KÜ</a:t>
            </a:r>
            <a:r>
              <a:rPr lang="en-US" altLang="ko-KR" sz="2800" dirty="0">
                <a:latin typeface="Verdana Pro Semibold" panose="020B0704030504040204" pitchFamily="34" charset="0"/>
                <a:cs typeface="Arial" pitchFamily="34" charset="0"/>
              </a:rPr>
              <a:t>BER-FIMI </a:t>
            </a:r>
            <a:r>
              <a:rPr lang="et-EE" altLang="ko-KR" sz="2800" dirty="0">
                <a:latin typeface="Verdana Pro Semibold" panose="020B0704030504040204" pitchFamily="34" charset="0"/>
                <a:cs typeface="Arial" pitchFamily="34" charset="0"/>
              </a:rPr>
              <a:t>ÜHILDUMINE</a:t>
            </a:r>
            <a:endParaRPr lang="ko-KR" altLang="en-US" sz="2800" dirty="0">
              <a:latin typeface="Verdana Pro Semibold" panose="020B0704030504040204" pitchFamily="34" charset="0"/>
              <a:cs typeface="Arial" pitchFamily="34" charset="0"/>
            </a:endParaRPr>
          </a:p>
        </p:txBody>
      </p:sp>
      <p:sp>
        <p:nvSpPr>
          <p:cNvPr id="27" name="TextBox 26">
            <a:extLst>
              <a:ext uri="{FF2B5EF4-FFF2-40B4-BE49-F238E27FC236}">
                <a16:creationId xmlns:a16="http://schemas.microsoft.com/office/drawing/2014/main" id="{03025137-8C11-2599-4514-A0F54C5DD89C}"/>
              </a:ext>
            </a:extLst>
          </p:cNvPr>
          <p:cNvSpPr txBox="1"/>
          <p:nvPr/>
        </p:nvSpPr>
        <p:spPr>
          <a:xfrm>
            <a:off x="8534400" y="7048500"/>
            <a:ext cx="4469960" cy="523220"/>
          </a:xfrm>
          <a:prstGeom prst="rect">
            <a:avLst/>
          </a:prstGeom>
          <a:noFill/>
        </p:spPr>
        <p:txBody>
          <a:bodyPr wrap="square">
            <a:spAutoFit/>
          </a:bodyPr>
          <a:lstStyle/>
          <a:p>
            <a:pPr algn="r"/>
            <a:r>
              <a:rPr lang="en-US" altLang="ko-KR" sz="2800" dirty="0">
                <a:latin typeface="Verdana Pro Semibold" panose="020B0704030504040204" pitchFamily="34" charset="0"/>
                <a:cs typeface="Arial" pitchFamily="34" charset="0"/>
              </a:rPr>
              <a:t> ASTROTURFING</a:t>
            </a:r>
          </a:p>
        </p:txBody>
      </p:sp>
    </p:spTree>
    <p:extLst>
      <p:ext uri="{BB962C8B-B14F-4D97-AF65-F5344CB8AC3E}">
        <p14:creationId xmlns:p14="http://schemas.microsoft.com/office/powerpoint/2010/main" val="55728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BA1D-31F6-FCD8-819F-21805B62CFC5}"/>
            </a:ext>
          </a:extLst>
        </p:cNvPr>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674FAA51-189E-0F1A-3737-14B1184435BD}"/>
              </a:ext>
            </a:extLst>
          </p:cNvPr>
          <p:cNvGraphicFramePr/>
          <p:nvPr>
            <p:extLst>
              <p:ext uri="{D42A27DB-BD31-4B8C-83A1-F6EECF244321}">
                <p14:modId xmlns:p14="http://schemas.microsoft.com/office/powerpoint/2010/main" val="3167060570"/>
              </p:ext>
            </p:extLst>
          </p:nvPr>
        </p:nvGraphicFramePr>
        <p:xfrm>
          <a:off x="4357774" y="1809749"/>
          <a:ext cx="11172651" cy="8020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2">
            <a:extLst>
              <a:ext uri="{FF2B5EF4-FFF2-40B4-BE49-F238E27FC236}">
                <a16:creationId xmlns:a16="http://schemas.microsoft.com/office/drawing/2014/main" id="{60C9D1BB-ED18-2282-B5E4-B3D17DD2964D}"/>
              </a:ext>
            </a:extLst>
          </p:cNvPr>
          <p:cNvSpPr txBox="1"/>
          <p:nvPr/>
        </p:nvSpPr>
        <p:spPr>
          <a:xfrm>
            <a:off x="2057400" y="1276350"/>
            <a:ext cx="14630400" cy="1000851"/>
          </a:xfrm>
          <a:prstGeom prst="rect">
            <a:avLst/>
          </a:prstGeom>
        </p:spPr>
        <p:txBody>
          <a:bodyPr wrap="square" lIns="0" tIns="0" rIns="0" bIns="0" rtlCol="0" anchor="t">
            <a:spAutoFit/>
          </a:bodyPr>
          <a:lstStyle/>
          <a:p>
            <a:pPr algn="ctr">
              <a:lnSpc>
                <a:spcPts val="7831"/>
              </a:lnSpc>
            </a:pPr>
            <a:r>
              <a:rPr lang="en-US" sz="7200" b="1" spc="63" dirty="0" err="1">
                <a:solidFill>
                  <a:srgbClr val="000000"/>
                </a:solidFill>
                <a:latin typeface="Montserrat Heavy"/>
                <a:ea typeface="Montserrat Heavy"/>
                <a:cs typeface="Montserrat Heavy"/>
                <a:sym typeface="Montserrat Heavy"/>
              </a:rPr>
              <a:t>Infohäirete</a:t>
            </a:r>
            <a:r>
              <a:rPr lang="en-US" sz="7200" b="1" spc="63" dirty="0">
                <a:solidFill>
                  <a:srgbClr val="000000"/>
                </a:solidFill>
                <a:latin typeface="Montserrat Heavy"/>
                <a:ea typeface="Montserrat Heavy"/>
                <a:cs typeface="Montserrat Heavy"/>
                <a:sym typeface="Montserrat Heavy"/>
              </a:rPr>
              <a:t> </a:t>
            </a:r>
            <a:r>
              <a:rPr lang="en-US" sz="7200" b="1" spc="63" dirty="0" err="1">
                <a:solidFill>
                  <a:srgbClr val="000000"/>
                </a:solidFill>
                <a:latin typeface="Montserrat Heavy"/>
                <a:ea typeface="Montserrat Heavy"/>
                <a:cs typeface="Montserrat Heavy"/>
                <a:sym typeface="Montserrat Heavy"/>
              </a:rPr>
              <a:t>raamistik</a:t>
            </a:r>
            <a:endParaRPr lang="en-US" sz="7200" b="1" spc="63" dirty="0">
              <a:solidFill>
                <a:srgbClr val="000000"/>
              </a:solidFill>
              <a:latin typeface="Montserrat Heavy"/>
              <a:ea typeface="Montserrat Heavy"/>
              <a:cs typeface="Montserrat Heavy"/>
              <a:sym typeface="Montserrat Heavy"/>
            </a:endParaRPr>
          </a:p>
        </p:txBody>
      </p:sp>
      <p:grpSp>
        <p:nvGrpSpPr>
          <p:cNvPr id="14" name="Group 11">
            <a:extLst>
              <a:ext uri="{FF2B5EF4-FFF2-40B4-BE49-F238E27FC236}">
                <a16:creationId xmlns:a16="http://schemas.microsoft.com/office/drawing/2014/main" id="{EC5ED55A-F880-14F4-895C-186F6A42321F}"/>
              </a:ext>
            </a:extLst>
          </p:cNvPr>
          <p:cNvGrpSpPr/>
          <p:nvPr/>
        </p:nvGrpSpPr>
        <p:grpSpPr>
          <a:xfrm>
            <a:off x="12118568" y="9486900"/>
            <a:ext cx="5864632" cy="551266"/>
            <a:chOff x="0" y="0"/>
            <a:chExt cx="5843292" cy="735021"/>
          </a:xfrm>
        </p:grpSpPr>
        <p:grpSp>
          <p:nvGrpSpPr>
            <p:cNvPr id="15" name="Group 12">
              <a:extLst>
                <a:ext uri="{FF2B5EF4-FFF2-40B4-BE49-F238E27FC236}">
                  <a16:creationId xmlns:a16="http://schemas.microsoft.com/office/drawing/2014/main" id="{F9B7BE40-3E43-D3F3-47DF-50E63FCB22D3}"/>
                </a:ext>
              </a:extLst>
            </p:cNvPr>
            <p:cNvGrpSpPr/>
            <p:nvPr/>
          </p:nvGrpSpPr>
          <p:grpSpPr>
            <a:xfrm>
              <a:off x="0" y="0"/>
              <a:ext cx="5843292" cy="410508"/>
              <a:chOff x="0" y="0"/>
              <a:chExt cx="8134907" cy="571500"/>
            </a:xfrm>
          </p:grpSpPr>
          <p:sp>
            <p:nvSpPr>
              <p:cNvPr id="17" name="Freeform 13">
                <a:extLst>
                  <a:ext uri="{FF2B5EF4-FFF2-40B4-BE49-F238E27FC236}">
                    <a16:creationId xmlns:a16="http://schemas.microsoft.com/office/drawing/2014/main" id="{12D82349-E8CE-A769-A7FA-0F4F2CB86220}"/>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16" name="TextBox 14">
              <a:extLst>
                <a:ext uri="{FF2B5EF4-FFF2-40B4-BE49-F238E27FC236}">
                  <a16:creationId xmlns:a16="http://schemas.microsoft.com/office/drawing/2014/main" id="{416852FD-4B0B-1AB1-05C8-36EF313F89E5}"/>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
        <p:nvSpPr>
          <p:cNvPr id="11" name="TextBox 10">
            <a:extLst>
              <a:ext uri="{FF2B5EF4-FFF2-40B4-BE49-F238E27FC236}">
                <a16:creationId xmlns:a16="http://schemas.microsoft.com/office/drawing/2014/main" id="{8AFAB798-F947-A343-6177-654F133640A6}"/>
              </a:ext>
            </a:extLst>
          </p:cNvPr>
          <p:cNvSpPr txBox="1"/>
          <p:nvPr/>
        </p:nvSpPr>
        <p:spPr>
          <a:xfrm>
            <a:off x="9677400" y="3848100"/>
            <a:ext cx="533400" cy="3970318"/>
          </a:xfrm>
          <a:prstGeom prst="rect">
            <a:avLst/>
          </a:prstGeom>
          <a:noFill/>
        </p:spPr>
        <p:txBody>
          <a:bodyPr wrap="square" rtlCol="0">
            <a:spAutoFit/>
          </a:bodyPr>
          <a:lstStyle/>
          <a:p>
            <a:r>
              <a:rPr lang="en-EE" sz="3600" b="1" dirty="0">
                <a:latin typeface="Verdana Pro Semibold" panose="020B0704030504040204" pitchFamily="34" charset="0"/>
              </a:rPr>
              <a:t>DESINFO</a:t>
            </a:r>
          </a:p>
        </p:txBody>
      </p:sp>
      <p:sp>
        <p:nvSpPr>
          <p:cNvPr id="12" name="TextBox 11">
            <a:extLst>
              <a:ext uri="{FF2B5EF4-FFF2-40B4-BE49-F238E27FC236}">
                <a16:creationId xmlns:a16="http://schemas.microsoft.com/office/drawing/2014/main" id="{1C16C0BA-90B3-C0EB-5554-4A8ED1156720}"/>
              </a:ext>
            </a:extLst>
          </p:cNvPr>
          <p:cNvSpPr txBox="1"/>
          <p:nvPr/>
        </p:nvSpPr>
        <p:spPr>
          <a:xfrm>
            <a:off x="2170164" y="3162300"/>
            <a:ext cx="3011436" cy="584775"/>
          </a:xfrm>
          <a:prstGeom prst="rect">
            <a:avLst/>
          </a:prstGeom>
          <a:solidFill>
            <a:srgbClr val="003BFF">
              <a:alpha val="67000"/>
            </a:srgbClr>
          </a:solidFill>
        </p:spPr>
        <p:txBody>
          <a:bodyPr wrap="square" rtlCol="0">
            <a:spAutoFit/>
          </a:bodyPr>
          <a:lstStyle/>
          <a:p>
            <a:pPr algn="ctr"/>
            <a:r>
              <a:rPr lang="en-GB" sz="3200" b="1" dirty="0">
                <a:solidFill>
                  <a:schemeClr val="bg1"/>
                </a:solidFill>
                <a:latin typeface="Verdana Pro Semibold" panose="020B0704030504040204" pitchFamily="34" charset="0"/>
              </a:rPr>
              <a:t>I</a:t>
            </a:r>
            <a:r>
              <a:rPr lang="en-EE" sz="3200" b="1" dirty="0">
                <a:solidFill>
                  <a:schemeClr val="bg1"/>
                </a:solidFill>
                <a:latin typeface="Verdana Pro Semibold" panose="020B0704030504040204" pitchFamily="34" charset="0"/>
              </a:rPr>
              <a:t>nfo on väär</a:t>
            </a:r>
          </a:p>
        </p:txBody>
      </p:sp>
      <p:sp>
        <p:nvSpPr>
          <p:cNvPr id="13" name="TextBox 12">
            <a:extLst>
              <a:ext uri="{FF2B5EF4-FFF2-40B4-BE49-F238E27FC236}">
                <a16:creationId xmlns:a16="http://schemas.microsoft.com/office/drawing/2014/main" id="{DCF7B609-B3A7-1264-74C5-EB19C8BFB016}"/>
              </a:ext>
            </a:extLst>
          </p:cNvPr>
          <p:cNvSpPr txBox="1"/>
          <p:nvPr/>
        </p:nvSpPr>
        <p:spPr>
          <a:xfrm>
            <a:off x="12781782" y="8948538"/>
            <a:ext cx="5468118" cy="584775"/>
          </a:xfrm>
          <a:prstGeom prst="rect">
            <a:avLst/>
          </a:prstGeom>
          <a:solidFill>
            <a:srgbClr val="FF2CC7">
              <a:alpha val="67000"/>
            </a:srgbClr>
          </a:solidFill>
          <a:effectLst>
            <a:softEdge rad="0"/>
          </a:effectLst>
        </p:spPr>
        <p:txBody>
          <a:bodyPr wrap="square" rtlCol="0">
            <a:spAutoFit/>
          </a:bodyPr>
          <a:lstStyle/>
          <a:p>
            <a:pPr algn="ctr"/>
            <a:r>
              <a:rPr lang="et-EE" sz="3200" b="1" dirty="0">
                <a:solidFill>
                  <a:schemeClr val="bg1"/>
                </a:solidFill>
                <a:latin typeface="Verdana Pro Semibold" panose="020B0704030504040204" pitchFamily="34" charset="0"/>
              </a:rPr>
              <a:t>Eesmärk on kahju teha</a:t>
            </a:r>
            <a:endParaRPr lang="en-EE" sz="3200" b="1" dirty="0">
              <a:solidFill>
                <a:schemeClr val="bg1"/>
              </a:solidFill>
              <a:latin typeface="Verdana Pro Semibold" panose="020B0704030504040204" pitchFamily="34" charset="0"/>
            </a:endParaRPr>
          </a:p>
        </p:txBody>
      </p:sp>
      <p:sp>
        <p:nvSpPr>
          <p:cNvPr id="18" name="Google Shape;856;g2c202d6d3ab_0_77">
            <a:extLst>
              <a:ext uri="{FF2B5EF4-FFF2-40B4-BE49-F238E27FC236}">
                <a16:creationId xmlns:a16="http://schemas.microsoft.com/office/drawing/2014/main" id="{947DC00E-C8A3-AB37-1F70-C80930A28B15}"/>
              </a:ext>
            </a:extLst>
          </p:cNvPr>
          <p:cNvSpPr txBox="1"/>
          <p:nvPr/>
        </p:nvSpPr>
        <p:spPr>
          <a:xfrm>
            <a:off x="8282592" y="9403094"/>
            <a:ext cx="4290408" cy="23620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b="1" u="none" strike="noStrike" cap="none" dirty="0" err="1">
                <a:solidFill>
                  <a:srgbClr val="3F20F3"/>
                </a:solidFill>
                <a:latin typeface="Verdana Pro Semibold" panose="020B0704030504040204" pitchFamily="34" charset="0"/>
                <a:ea typeface="Helvetica Neue"/>
                <a:cs typeface="Rubik" panose="020B0604020202020204" charset="-79"/>
                <a:sym typeface="Helvetica Neue"/>
              </a:rPr>
              <a:t>Tõlge</a:t>
            </a:r>
            <a:r>
              <a:rPr lang="en-US" sz="1200" b="1" u="none" strike="noStrike" cap="none" dirty="0">
                <a:solidFill>
                  <a:srgbClr val="3F20F3"/>
                </a:solidFill>
                <a:latin typeface="Verdana Pro Semibold" panose="020B0704030504040204" pitchFamily="34" charset="0"/>
                <a:ea typeface="Helvetica Neue"/>
                <a:cs typeface="Rubik" panose="020B0604020202020204" charset="-79"/>
                <a:sym typeface="Helvetica Neue"/>
              </a:rPr>
              <a:t> Wardle ja Derakhshan (2017: 5) </a:t>
            </a:r>
            <a:r>
              <a:rPr lang="en-US" sz="1200" b="1" u="none" strike="noStrike" cap="none" dirty="0" err="1">
                <a:solidFill>
                  <a:srgbClr val="3F20F3"/>
                </a:solidFill>
                <a:latin typeface="Verdana Pro Semibold" panose="020B0704030504040204" pitchFamily="34" charset="0"/>
                <a:ea typeface="Helvetica Neue"/>
                <a:cs typeface="Rubik" panose="020B0604020202020204" charset="-79"/>
                <a:sym typeface="Helvetica Neue"/>
              </a:rPr>
              <a:t>joonisest</a:t>
            </a:r>
            <a:r>
              <a:rPr lang="en-US" sz="1200" b="1" u="none" strike="noStrike" cap="none" dirty="0">
                <a:solidFill>
                  <a:srgbClr val="3F20F3"/>
                </a:solidFill>
                <a:latin typeface="Verdana Pro Semibold" panose="020B0704030504040204" pitchFamily="34" charset="0"/>
                <a:ea typeface="Helvetica Neue"/>
                <a:cs typeface="Rubik" panose="020B0604020202020204" charset="-79"/>
                <a:sym typeface="Helvetica Neue"/>
              </a:rPr>
              <a:t> </a:t>
            </a:r>
            <a:endParaRPr sz="1200" b="1" u="none" strike="noStrike" cap="none" dirty="0">
              <a:solidFill>
                <a:srgbClr val="3F20F3"/>
              </a:solidFill>
              <a:latin typeface="Verdana Pro Semibold" panose="020B0704030504040204" pitchFamily="34" charset="0"/>
              <a:ea typeface="Helvetica Neue"/>
              <a:cs typeface="Rubik" panose="020B0604020202020204" charset="-79"/>
              <a:sym typeface="Helvetica Neue"/>
            </a:endParaRPr>
          </a:p>
        </p:txBody>
      </p:sp>
      <p:pic>
        <p:nvPicPr>
          <p:cNvPr id="19" name="Picture Placeholder 3">
            <a:extLst>
              <a:ext uri="{FF2B5EF4-FFF2-40B4-BE49-F238E27FC236}">
                <a16:creationId xmlns:a16="http://schemas.microsoft.com/office/drawing/2014/main" id="{AD172160-41FD-7DB8-2283-2AAC76AED486}"/>
              </a:ext>
            </a:extLst>
          </p:cNvPr>
          <p:cNvPicPr>
            <a:picLocks noChangeAspect="1"/>
          </p:cNvPicPr>
          <p:nvPr/>
        </p:nvPicPr>
        <p:blipFill>
          <a:blip r:embed="rId7">
            <a:extLst>
              <a:ext uri="{28A0092B-C50C-407E-A947-70E740481C1C}">
                <a14:useLocalDpi xmlns:a14="http://schemas.microsoft.com/office/drawing/2010/main" val="0"/>
              </a:ext>
            </a:extLst>
          </a:blip>
          <a:srcRect l="18805" r="18805"/>
          <a:stretch>
            <a:fillRect/>
          </a:stretch>
        </p:blipFill>
        <p:spPr>
          <a:xfrm>
            <a:off x="-43076" y="5991090"/>
            <a:ext cx="4837495" cy="4347514"/>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p:spPr>
      </p:pic>
    </p:spTree>
    <p:extLst>
      <p:ext uri="{BB962C8B-B14F-4D97-AF65-F5344CB8AC3E}">
        <p14:creationId xmlns:p14="http://schemas.microsoft.com/office/powerpoint/2010/main" val="96443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990600" y="1816775"/>
            <a:ext cx="7206928" cy="2215991"/>
          </a:xfrm>
          <a:prstGeom prst="rect">
            <a:avLst/>
          </a:prstGeom>
        </p:spPr>
        <p:txBody>
          <a:bodyPr lIns="0" tIns="0" rIns="0" bIns="0" rtlCol="0" anchor="t">
            <a:spAutoFit/>
          </a:bodyPr>
          <a:lstStyle/>
          <a:p>
            <a:pPr algn="r"/>
            <a:r>
              <a:rPr lang="en-US" sz="7200" b="1" spc="40" dirty="0" err="1">
                <a:solidFill>
                  <a:srgbClr val="000000"/>
                </a:solidFill>
                <a:latin typeface="Montserrat Heavy"/>
                <a:ea typeface="Montserrat Heavy"/>
                <a:cs typeface="Montserrat Heavy"/>
                <a:sym typeface="Montserrat Heavy"/>
              </a:rPr>
              <a:t>Infohäirete</a:t>
            </a:r>
            <a:r>
              <a:rPr lang="en-US" sz="7200" b="1" spc="40" dirty="0">
                <a:solidFill>
                  <a:srgbClr val="000000"/>
                </a:solidFill>
                <a:latin typeface="Montserrat Heavy"/>
                <a:ea typeface="Montserrat Heavy"/>
                <a:cs typeface="Montserrat Heavy"/>
                <a:sym typeface="Montserrat Heavy"/>
              </a:rPr>
              <a:t> </a:t>
            </a:r>
            <a:r>
              <a:rPr lang="en-US" sz="7200" b="1" spc="40" dirty="0" err="1">
                <a:solidFill>
                  <a:srgbClr val="000000"/>
                </a:solidFill>
                <a:latin typeface="Montserrat Heavy"/>
                <a:ea typeface="Montserrat Heavy"/>
                <a:cs typeface="Montserrat Heavy"/>
                <a:sym typeface="Montserrat Heavy"/>
              </a:rPr>
              <a:t>kolmainsus</a:t>
            </a:r>
            <a:endParaRPr lang="en-US" sz="7200" b="1" spc="40" dirty="0">
              <a:solidFill>
                <a:srgbClr val="000000"/>
              </a:solidFill>
              <a:latin typeface="Montserrat Heavy"/>
              <a:ea typeface="Montserrat Heavy"/>
              <a:cs typeface="Montserrat Heavy"/>
              <a:sym typeface="Montserrat Heavy"/>
            </a:endParaRPr>
          </a:p>
        </p:txBody>
      </p:sp>
      <p:grpSp>
        <p:nvGrpSpPr>
          <p:cNvPr id="19" name="Group 19"/>
          <p:cNvGrpSpPr/>
          <p:nvPr/>
        </p:nvGrpSpPr>
        <p:grpSpPr>
          <a:xfrm rot="5400000">
            <a:off x="4024932" y="4644210"/>
            <a:ext cx="4210695" cy="4210695"/>
            <a:chOff x="0" y="0"/>
            <a:chExt cx="5614260" cy="5614260"/>
          </a:xfrm>
        </p:grpSpPr>
        <p:sp>
          <p:nvSpPr>
            <p:cNvPr id="20" name="Freeform 20"/>
            <p:cNvSpPr/>
            <p:nvPr/>
          </p:nvSpPr>
          <p:spPr>
            <a:xfrm rot="5481080">
              <a:off x="63930" y="6393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grpSp>
          <p:nvGrpSpPr>
            <p:cNvPr id="21" name="Group 21"/>
            <p:cNvGrpSpPr/>
            <p:nvPr/>
          </p:nvGrpSpPr>
          <p:grpSpPr>
            <a:xfrm>
              <a:off x="0" y="2807130"/>
              <a:ext cx="5614260" cy="2743200"/>
              <a:chOff x="0" y="0"/>
              <a:chExt cx="2432467" cy="1188535"/>
            </a:xfrm>
          </p:grpSpPr>
          <p:sp>
            <p:nvSpPr>
              <p:cNvPr id="22" name="Freeform 22"/>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grpSp>
        <p:nvGrpSpPr>
          <p:cNvPr id="23" name="Group 23"/>
          <p:cNvGrpSpPr/>
          <p:nvPr/>
        </p:nvGrpSpPr>
        <p:grpSpPr>
          <a:xfrm rot="5400000">
            <a:off x="1423058" y="4619436"/>
            <a:ext cx="4210695" cy="4210695"/>
            <a:chOff x="0" y="0"/>
            <a:chExt cx="5614260" cy="5614260"/>
          </a:xfrm>
        </p:grpSpPr>
        <p:sp>
          <p:nvSpPr>
            <p:cNvPr id="24" name="Freeform 24"/>
            <p:cNvSpPr/>
            <p:nvPr/>
          </p:nvSpPr>
          <p:spPr>
            <a:xfrm rot="5481080">
              <a:off x="63930" y="6393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grpSp>
          <p:nvGrpSpPr>
            <p:cNvPr id="25" name="Group 25"/>
            <p:cNvGrpSpPr/>
            <p:nvPr/>
          </p:nvGrpSpPr>
          <p:grpSpPr>
            <a:xfrm>
              <a:off x="0" y="2807130"/>
              <a:ext cx="5614260" cy="2743200"/>
              <a:chOff x="0" y="0"/>
              <a:chExt cx="2432467" cy="1188535"/>
            </a:xfrm>
          </p:grpSpPr>
          <p:sp>
            <p:nvSpPr>
              <p:cNvPr id="26" name="Freeform 26"/>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grpSp>
        <p:nvGrpSpPr>
          <p:cNvPr id="27" name="Group 27"/>
          <p:cNvGrpSpPr/>
          <p:nvPr/>
        </p:nvGrpSpPr>
        <p:grpSpPr>
          <a:xfrm rot="5400000">
            <a:off x="-1080536" y="4619436"/>
            <a:ext cx="4210695" cy="4210695"/>
            <a:chOff x="0" y="0"/>
            <a:chExt cx="5614260" cy="5614260"/>
          </a:xfrm>
        </p:grpSpPr>
        <p:sp>
          <p:nvSpPr>
            <p:cNvPr id="28" name="Freeform 28"/>
            <p:cNvSpPr/>
            <p:nvPr/>
          </p:nvSpPr>
          <p:spPr>
            <a:xfrm rot="5481080">
              <a:off x="63930" y="6393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EE"/>
            </a:p>
          </p:txBody>
        </p:sp>
        <p:grpSp>
          <p:nvGrpSpPr>
            <p:cNvPr id="29" name="Group 29"/>
            <p:cNvGrpSpPr/>
            <p:nvPr/>
          </p:nvGrpSpPr>
          <p:grpSpPr>
            <a:xfrm>
              <a:off x="0" y="2807130"/>
              <a:ext cx="5614260" cy="2743200"/>
              <a:chOff x="0" y="0"/>
              <a:chExt cx="2432467" cy="1188535"/>
            </a:xfrm>
          </p:grpSpPr>
          <p:sp>
            <p:nvSpPr>
              <p:cNvPr id="30" name="Freeform 30"/>
              <p:cNvSpPr/>
              <p:nvPr/>
            </p:nvSpPr>
            <p:spPr>
              <a:xfrm>
                <a:off x="0" y="0"/>
                <a:ext cx="2432466" cy="1188534"/>
              </a:xfrm>
              <a:custGeom>
                <a:avLst/>
                <a:gdLst/>
                <a:ahLst/>
                <a:cxnLst/>
                <a:rect l="l" t="t" r="r" b="b"/>
                <a:pathLst>
                  <a:path w="2432466" h="1188534">
                    <a:moveTo>
                      <a:pt x="0" y="0"/>
                    </a:moveTo>
                    <a:lnTo>
                      <a:pt x="2432466" y="0"/>
                    </a:lnTo>
                    <a:lnTo>
                      <a:pt x="2432466" y="1188534"/>
                    </a:lnTo>
                    <a:lnTo>
                      <a:pt x="0" y="1188534"/>
                    </a:lnTo>
                    <a:close/>
                  </a:path>
                </a:pathLst>
              </a:custGeom>
              <a:solidFill>
                <a:srgbClr val="FFFFFF"/>
              </a:solidFill>
            </p:spPr>
            <p:txBody>
              <a:bodyPr/>
              <a:lstStyle/>
              <a:p>
                <a:endParaRPr lang="en-EE"/>
              </a:p>
            </p:txBody>
          </p:sp>
        </p:grpSp>
      </p:grpSp>
      <p:grpSp>
        <p:nvGrpSpPr>
          <p:cNvPr id="31" name="Group 11">
            <a:extLst>
              <a:ext uri="{FF2B5EF4-FFF2-40B4-BE49-F238E27FC236}">
                <a16:creationId xmlns:a16="http://schemas.microsoft.com/office/drawing/2014/main" id="{1CECC0B7-9464-B69E-29C7-6E80DE1602A1}"/>
              </a:ext>
            </a:extLst>
          </p:cNvPr>
          <p:cNvGrpSpPr/>
          <p:nvPr/>
        </p:nvGrpSpPr>
        <p:grpSpPr>
          <a:xfrm>
            <a:off x="12115800" y="9410700"/>
            <a:ext cx="5864632" cy="551266"/>
            <a:chOff x="0" y="0"/>
            <a:chExt cx="5843292" cy="735021"/>
          </a:xfrm>
        </p:grpSpPr>
        <p:grpSp>
          <p:nvGrpSpPr>
            <p:cNvPr id="32" name="Group 12">
              <a:extLst>
                <a:ext uri="{FF2B5EF4-FFF2-40B4-BE49-F238E27FC236}">
                  <a16:creationId xmlns:a16="http://schemas.microsoft.com/office/drawing/2014/main" id="{53BA74FB-7C0E-3BC3-7C57-610A60CA8A13}"/>
                </a:ext>
              </a:extLst>
            </p:cNvPr>
            <p:cNvGrpSpPr/>
            <p:nvPr/>
          </p:nvGrpSpPr>
          <p:grpSpPr>
            <a:xfrm>
              <a:off x="0" y="0"/>
              <a:ext cx="5843292" cy="410508"/>
              <a:chOff x="0" y="0"/>
              <a:chExt cx="8134907" cy="571500"/>
            </a:xfrm>
          </p:grpSpPr>
          <p:sp>
            <p:nvSpPr>
              <p:cNvPr id="34" name="Freeform 13">
                <a:extLst>
                  <a:ext uri="{FF2B5EF4-FFF2-40B4-BE49-F238E27FC236}">
                    <a16:creationId xmlns:a16="http://schemas.microsoft.com/office/drawing/2014/main" id="{220DC833-50E0-728A-2021-00E5F99A400A}"/>
                  </a:ext>
                </a:extLst>
              </p:cNvPr>
              <p:cNvSpPr/>
              <p:nvPr/>
            </p:nvSpPr>
            <p:spPr>
              <a:xfrm>
                <a:off x="0" y="255270"/>
                <a:ext cx="8134907" cy="69850"/>
              </a:xfrm>
              <a:custGeom>
                <a:avLst/>
                <a:gdLst/>
                <a:ahLst/>
                <a:cxnLst/>
                <a:rect l="l" t="t" r="r" b="b"/>
                <a:pathLst>
                  <a:path w="8134907" h="69850">
                    <a:moveTo>
                      <a:pt x="7844078" y="0"/>
                    </a:moveTo>
                    <a:lnTo>
                      <a:pt x="0" y="0"/>
                    </a:lnTo>
                    <a:lnTo>
                      <a:pt x="0" y="69850"/>
                    </a:lnTo>
                    <a:lnTo>
                      <a:pt x="8134907" y="69850"/>
                    </a:lnTo>
                    <a:lnTo>
                      <a:pt x="8134907" y="0"/>
                    </a:lnTo>
                    <a:close/>
                  </a:path>
                </a:pathLst>
              </a:custGeom>
              <a:solidFill>
                <a:srgbClr val="DFDFDF"/>
              </a:solidFill>
            </p:spPr>
            <p:txBody>
              <a:bodyPr/>
              <a:lstStyle/>
              <a:p>
                <a:endParaRPr lang="en-EE">
                  <a:solidFill>
                    <a:schemeClr val="bg1">
                      <a:lumMod val="75000"/>
                    </a:schemeClr>
                  </a:solidFill>
                </a:endParaRPr>
              </a:p>
            </p:txBody>
          </p:sp>
        </p:grpSp>
        <p:sp>
          <p:nvSpPr>
            <p:cNvPr id="33" name="TextBox 14">
              <a:extLst>
                <a:ext uri="{FF2B5EF4-FFF2-40B4-BE49-F238E27FC236}">
                  <a16:creationId xmlns:a16="http://schemas.microsoft.com/office/drawing/2014/main" id="{9C7CB7D7-A670-6B8C-429D-E1E18E785094}"/>
                </a:ext>
              </a:extLst>
            </p:cNvPr>
            <p:cNvSpPr txBox="1"/>
            <p:nvPr/>
          </p:nvSpPr>
          <p:spPr>
            <a:xfrm>
              <a:off x="0" y="381933"/>
              <a:ext cx="5843292" cy="353088"/>
            </a:xfrm>
            <a:prstGeom prst="rect">
              <a:avLst/>
            </a:prstGeom>
          </p:spPr>
          <p:txBody>
            <a:bodyPr lIns="0" tIns="0" rIns="0" bIns="0" rtlCol="0" anchor="t">
              <a:spAutoFit/>
            </a:bodyPr>
            <a:lstStyle/>
            <a:p>
              <a:pPr algn="r">
                <a:lnSpc>
                  <a:spcPts val="2240"/>
                </a:lnSpc>
                <a:spcBef>
                  <a:spcPct val="0"/>
                </a:spcBef>
              </a:pPr>
              <a:r>
                <a:rPr lang="en-US" sz="1600" b="1" dirty="0" err="1">
                  <a:solidFill>
                    <a:schemeClr val="bg1">
                      <a:lumMod val="75000"/>
                    </a:schemeClr>
                  </a:solidFill>
                  <a:latin typeface="Source Han Sans JP Medium"/>
                  <a:ea typeface="Source Han Sans JP Medium"/>
                  <a:cs typeface="Source Han Sans JP Medium"/>
                  <a:sym typeface="Source Han Sans JP Medium"/>
                </a:rPr>
                <a:t>Infohäired</a:t>
              </a:r>
              <a:r>
                <a:rPr lang="en-US" sz="1600" b="1" dirty="0">
                  <a:solidFill>
                    <a:schemeClr val="bg1">
                      <a:lumMod val="75000"/>
                    </a:schemeClr>
                  </a:solidFill>
                  <a:latin typeface="Source Han Sans JP Medium"/>
                  <a:ea typeface="Source Han Sans JP Medium"/>
                  <a:cs typeface="Source Han Sans JP Medium"/>
                  <a:sym typeface="Source Han Sans JP Medium"/>
                </a:rPr>
                <a:t> ja </a:t>
              </a:r>
              <a:r>
                <a:rPr lang="en-US" sz="1600" b="1" dirty="0" err="1">
                  <a:solidFill>
                    <a:schemeClr val="bg1">
                      <a:lumMod val="75000"/>
                    </a:schemeClr>
                  </a:solidFill>
                  <a:latin typeface="Source Han Sans JP Medium"/>
                  <a:ea typeface="Source Han Sans JP Medium"/>
                  <a:cs typeface="Source Han Sans JP Medium"/>
                  <a:sym typeface="Source Han Sans JP Medium"/>
                </a:rPr>
                <a:t>mõjutustegevus</a:t>
              </a:r>
              <a:r>
                <a:rPr lang="en-US" sz="1600" b="1" dirty="0">
                  <a:solidFill>
                    <a:schemeClr val="bg1">
                      <a:lumMod val="75000"/>
                    </a:schemeClr>
                  </a:solidFill>
                  <a:latin typeface="Source Han Sans JP Medium"/>
                  <a:ea typeface="Source Han Sans JP Medium"/>
                  <a:cs typeface="Source Han Sans JP Medium"/>
                  <a:sym typeface="Source Han Sans JP Medium"/>
                </a:rPr>
                <a:t> | Maia Klaassen</a:t>
              </a:r>
            </a:p>
          </p:txBody>
        </p:sp>
      </p:grpSp>
      <p:sp>
        <p:nvSpPr>
          <p:cNvPr id="35" name="Google Shape;853;g2c202d6d3ab_0_77">
            <a:extLst>
              <a:ext uri="{FF2B5EF4-FFF2-40B4-BE49-F238E27FC236}">
                <a16:creationId xmlns:a16="http://schemas.microsoft.com/office/drawing/2014/main" id="{4C4A43DC-4124-E900-6EE6-F48A7464967B}"/>
              </a:ext>
            </a:extLst>
          </p:cNvPr>
          <p:cNvSpPr txBox="1">
            <a:spLocks/>
          </p:cNvSpPr>
          <p:nvPr/>
        </p:nvSpPr>
        <p:spPr>
          <a:xfrm>
            <a:off x="8915400" y="1417074"/>
            <a:ext cx="8686800" cy="5250426"/>
          </a:xfrm>
          <a:prstGeom prst="rect">
            <a:avLst/>
          </a:prstGeom>
          <a:noFill/>
          <a:ln>
            <a:noFill/>
          </a:ln>
        </p:spPr>
        <p:txBody>
          <a:bodyPr spcFirstLastPara="1" wrap="square" lIns="91425" tIns="45700" rIns="91425" bIns="457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0"/>
              </a:spcBef>
              <a:buClr>
                <a:srgbClr val="000000"/>
              </a:buClr>
              <a:buSzPts val="1100"/>
              <a:buFont typeface="Arial"/>
              <a:buNone/>
            </a:pPr>
            <a:r>
              <a:rPr lang="en-US" b="1" dirty="0" err="1">
                <a:solidFill>
                  <a:srgbClr val="262626"/>
                </a:solidFill>
                <a:highlight>
                  <a:schemeClr val="lt1"/>
                </a:highlight>
                <a:latin typeface="Verdana Pro" panose="020B0604030504040204" pitchFamily="34" charset="0"/>
                <a:ea typeface="Arial"/>
                <a:sym typeface="Arial"/>
              </a:rPr>
              <a:t>Väärinfo</a:t>
            </a:r>
            <a:r>
              <a:rPr lang="en-US" dirty="0">
                <a:solidFill>
                  <a:srgbClr val="262626"/>
                </a:solidFill>
                <a:highlight>
                  <a:schemeClr val="lt1"/>
                </a:highlight>
                <a:latin typeface="Verdana Pro" panose="020B0604030504040204" pitchFamily="34" charset="0"/>
                <a:ea typeface="Arial"/>
                <a:sym typeface="Arial"/>
              </a:rPr>
              <a:t> – </a:t>
            </a:r>
            <a:r>
              <a:rPr lang="en-US" dirty="0" err="1">
                <a:solidFill>
                  <a:srgbClr val="262626"/>
                </a:solidFill>
                <a:highlight>
                  <a:schemeClr val="lt1"/>
                </a:highlight>
                <a:latin typeface="Verdana Pro" panose="020B0604030504040204" pitchFamily="34" charset="0"/>
                <a:ea typeface="Arial"/>
                <a:sym typeface="Arial"/>
              </a:rPr>
              <a:t>ingl</a:t>
            </a:r>
            <a:r>
              <a:rPr lang="en-US" dirty="0">
                <a:solidFill>
                  <a:srgbClr val="262626"/>
                </a:solidFill>
                <a:highlight>
                  <a:schemeClr val="lt1"/>
                </a:highlight>
                <a:latin typeface="Verdana Pro" panose="020B0604030504040204" pitchFamily="34" charset="0"/>
                <a:ea typeface="Arial"/>
                <a:sym typeface="Arial"/>
              </a:rPr>
              <a:t> </a:t>
            </a:r>
            <a:r>
              <a:rPr lang="en-US" i="1" dirty="0">
                <a:solidFill>
                  <a:srgbClr val="262626"/>
                </a:solidFill>
                <a:highlight>
                  <a:schemeClr val="lt1"/>
                </a:highlight>
                <a:latin typeface="Verdana Pro" panose="020B0604030504040204" pitchFamily="34" charset="0"/>
                <a:ea typeface="Arial"/>
                <a:sym typeface="Arial"/>
              </a:rPr>
              <a:t>misinformation </a:t>
            </a:r>
            <a:r>
              <a:rPr lang="en-US" dirty="0">
                <a:solidFill>
                  <a:srgbClr val="262626"/>
                </a:solidFill>
                <a:highlight>
                  <a:schemeClr val="lt1"/>
                </a:highlight>
                <a:latin typeface="Verdana Pro" panose="020B0604030504040204" pitchFamily="34" charset="0"/>
                <a:ea typeface="Arial"/>
                <a:sym typeface="Arial"/>
              </a:rPr>
              <a:t>on vale, </a:t>
            </a:r>
            <a:r>
              <a:rPr lang="en-US" dirty="0" err="1">
                <a:solidFill>
                  <a:srgbClr val="262626"/>
                </a:solidFill>
                <a:highlight>
                  <a:schemeClr val="lt1"/>
                </a:highlight>
                <a:latin typeface="Verdana Pro" panose="020B0604030504040204" pitchFamily="34" charset="0"/>
                <a:ea typeface="Arial"/>
                <a:sym typeface="Arial"/>
              </a:rPr>
              <a:t>valesti</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mõistetud</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ebatäpne</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ehk</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tahtmatult</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eksitav</a:t>
            </a:r>
            <a:r>
              <a:rPr lang="en-US" dirty="0">
                <a:solidFill>
                  <a:srgbClr val="262626"/>
                </a:solidFill>
                <a:highlight>
                  <a:schemeClr val="lt1"/>
                </a:highlight>
                <a:latin typeface="Verdana Pro" panose="020B0604030504040204" pitchFamily="34" charset="0"/>
                <a:ea typeface="Arial"/>
                <a:sym typeface="Arial"/>
              </a:rPr>
              <a:t> info. </a:t>
            </a:r>
          </a:p>
          <a:p>
            <a:pPr marL="0" indent="0">
              <a:spcBef>
                <a:spcPts val="4000"/>
              </a:spcBef>
              <a:buClr>
                <a:srgbClr val="000000"/>
              </a:buClr>
              <a:buSzPts val="1100"/>
              <a:buFont typeface="Arial"/>
              <a:buNone/>
            </a:pPr>
            <a:r>
              <a:rPr lang="en-US" b="1" dirty="0" err="1">
                <a:solidFill>
                  <a:srgbClr val="262626"/>
                </a:solidFill>
                <a:highlight>
                  <a:schemeClr val="lt1"/>
                </a:highlight>
                <a:latin typeface="Verdana Pro" panose="020B0604030504040204" pitchFamily="34" charset="0"/>
                <a:ea typeface="Arial"/>
                <a:sym typeface="Arial"/>
              </a:rPr>
              <a:t>Desinformatsioon</a:t>
            </a:r>
            <a:r>
              <a:rPr lang="en-US" dirty="0">
                <a:solidFill>
                  <a:srgbClr val="262626"/>
                </a:solidFill>
                <a:highlight>
                  <a:schemeClr val="lt1"/>
                </a:highlight>
                <a:latin typeface="Verdana Pro" panose="020B0604030504040204" pitchFamily="34" charset="0"/>
                <a:ea typeface="Arial"/>
                <a:sym typeface="Arial"/>
              </a:rPr>
              <a:t> – </a:t>
            </a:r>
            <a:r>
              <a:rPr lang="en-US" dirty="0" err="1">
                <a:solidFill>
                  <a:srgbClr val="262626"/>
                </a:solidFill>
                <a:highlight>
                  <a:schemeClr val="lt1"/>
                </a:highlight>
                <a:latin typeface="Verdana Pro" panose="020B0604030504040204" pitchFamily="34" charset="0"/>
                <a:ea typeface="Arial"/>
                <a:sym typeface="Arial"/>
              </a:rPr>
              <a:t>ingl</a:t>
            </a:r>
            <a:r>
              <a:rPr lang="en-US" dirty="0">
                <a:solidFill>
                  <a:srgbClr val="262626"/>
                </a:solidFill>
                <a:highlight>
                  <a:schemeClr val="lt1"/>
                </a:highlight>
                <a:latin typeface="Verdana Pro" panose="020B0604030504040204" pitchFamily="34" charset="0"/>
                <a:ea typeface="Arial"/>
                <a:sym typeface="Arial"/>
              </a:rPr>
              <a:t> </a:t>
            </a:r>
            <a:r>
              <a:rPr lang="en-US" i="1" dirty="0">
                <a:solidFill>
                  <a:srgbClr val="262626"/>
                </a:solidFill>
                <a:highlight>
                  <a:schemeClr val="lt1"/>
                </a:highlight>
                <a:latin typeface="Verdana Pro" panose="020B0604030504040204" pitchFamily="34" charset="0"/>
                <a:ea typeface="Arial"/>
                <a:sym typeface="Arial"/>
              </a:rPr>
              <a:t>disinformation</a:t>
            </a:r>
            <a:r>
              <a:rPr lang="en-US" dirty="0">
                <a:solidFill>
                  <a:srgbClr val="262626"/>
                </a:solidFill>
                <a:highlight>
                  <a:schemeClr val="lt1"/>
                </a:highlight>
                <a:latin typeface="Verdana Pro" panose="020B0604030504040204" pitchFamily="34" charset="0"/>
                <a:ea typeface="Arial"/>
                <a:sym typeface="Arial"/>
              </a:rPr>
              <a:t> on </a:t>
            </a:r>
            <a:r>
              <a:rPr lang="en-US" dirty="0" err="1">
                <a:solidFill>
                  <a:srgbClr val="262626"/>
                </a:solidFill>
                <a:highlight>
                  <a:schemeClr val="lt1"/>
                </a:highlight>
                <a:latin typeface="Verdana Pro" panose="020B0604030504040204" pitchFamily="34" charset="0"/>
                <a:ea typeface="Arial"/>
                <a:sym typeface="Arial"/>
              </a:rPr>
              <a:t>teadlikult</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ebatõene</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või</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eksitav</a:t>
            </a:r>
            <a:r>
              <a:rPr lang="en-US" dirty="0">
                <a:solidFill>
                  <a:srgbClr val="262626"/>
                </a:solidFill>
                <a:highlight>
                  <a:schemeClr val="lt1"/>
                </a:highlight>
                <a:latin typeface="Verdana Pro" panose="020B0604030504040204" pitchFamily="34" charset="0"/>
                <a:ea typeface="Arial"/>
                <a:sym typeface="Arial"/>
              </a:rPr>
              <a:t> info, mis </a:t>
            </a:r>
            <a:r>
              <a:rPr lang="en-US" dirty="0" err="1">
                <a:solidFill>
                  <a:srgbClr val="262626"/>
                </a:solidFill>
                <a:highlight>
                  <a:schemeClr val="lt1"/>
                </a:highlight>
                <a:latin typeface="Verdana Pro" panose="020B0604030504040204" pitchFamily="34" charset="0"/>
                <a:ea typeface="Arial"/>
                <a:sym typeface="Arial"/>
              </a:rPr>
              <a:t>teenib</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selle</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looja</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või</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levitaja</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eesmärke</a:t>
            </a:r>
            <a:r>
              <a:rPr lang="en-US" dirty="0">
                <a:solidFill>
                  <a:srgbClr val="262626"/>
                </a:solidFill>
                <a:highlight>
                  <a:schemeClr val="lt1"/>
                </a:highlight>
                <a:latin typeface="Verdana Pro" panose="020B0604030504040204" pitchFamily="34" charset="0"/>
                <a:ea typeface="Arial"/>
                <a:sym typeface="Arial"/>
              </a:rPr>
              <a:t>. </a:t>
            </a:r>
          </a:p>
          <a:p>
            <a:pPr marL="0" indent="0">
              <a:spcBef>
                <a:spcPts val="4000"/>
              </a:spcBef>
              <a:buClr>
                <a:srgbClr val="000000"/>
              </a:buClr>
              <a:buSzPts val="1100"/>
              <a:buFont typeface="Arial"/>
              <a:buNone/>
            </a:pPr>
            <a:r>
              <a:rPr lang="en-US" b="1" dirty="0" err="1">
                <a:solidFill>
                  <a:srgbClr val="262626"/>
                </a:solidFill>
                <a:highlight>
                  <a:schemeClr val="lt1"/>
                </a:highlight>
                <a:latin typeface="Verdana Pro" panose="020B0604030504040204" pitchFamily="34" charset="0"/>
                <a:ea typeface="Arial"/>
                <a:sym typeface="Arial"/>
              </a:rPr>
              <a:t>Kuriinfo</a:t>
            </a:r>
            <a:r>
              <a:rPr lang="en-US" dirty="0">
                <a:solidFill>
                  <a:srgbClr val="262626"/>
                </a:solidFill>
                <a:highlight>
                  <a:schemeClr val="lt1"/>
                </a:highlight>
                <a:latin typeface="Verdana Pro" panose="020B0604030504040204" pitchFamily="34" charset="0"/>
                <a:ea typeface="Arial"/>
                <a:sym typeface="Arial"/>
              </a:rPr>
              <a:t> – </a:t>
            </a:r>
            <a:r>
              <a:rPr lang="en-US" dirty="0" err="1">
                <a:solidFill>
                  <a:srgbClr val="262626"/>
                </a:solidFill>
                <a:highlight>
                  <a:schemeClr val="lt1"/>
                </a:highlight>
                <a:latin typeface="Verdana Pro" panose="020B0604030504040204" pitchFamily="34" charset="0"/>
                <a:ea typeface="Arial"/>
                <a:sym typeface="Arial"/>
              </a:rPr>
              <a:t>ingl</a:t>
            </a:r>
            <a:r>
              <a:rPr lang="en-US" dirty="0">
                <a:solidFill>
                  <a:srgbClr val="262626"/>
                </a:solidFill>
                <a:highlight>
                  <a:schemeClr val="lt1"/>
                </a:highlight>
                <a:latin typeface="Verdana Pro" panose="020B0604030504040204" pitchFamily="34" charset="0"/>
                <a:ea typeface="Arial"/>
                <a:sym typeface="Arial"/>
              </a:rPr>
              <a:t> </a:t>
            </a:r>
            <a:r>
              <a:rPr lang="en-US" i="1" dirty="0">
                <a:solidFill>
                  <a:srgbClr val="262626"/>
                </a:solidFill>
                <a:highlight>
                  <a:schemeClr val="lt1"/>
                </a:highlight>
                <a:latin typeface="Verdana Pro" panose="020B0604030504040204" pitchFamily="34" charset="0"/>
                <a:ea typeface="Arial"/>
                <a:sym typeface="Arial"/>
              </a:rPr>
              <a:t>malinformation</a:t>
            </a:r>
            <a:r>
              <a:rPr lang="en-US" dirty="0">
                <a:solidFill>
                  <a:srgbClr val="262626"/>
                </a:solidFill>
                <a:highlight>
                  <a:schemeClr val="lt1"/>
                </a:highlight>
                <a:latin typeface="Verdana Pro" panose="020B0604030504040204" pitchFamily="34" charset="0"/>
                <a:ea typeface="Arial"/>
                <a:sym typeface="Arial"/>
              </a:rPr>
              <a:t> on </a:t>
            </a:r>
            <a:r>
              <a:rPr lang="en-US" dirty="0" err="1">
                <a:solidFill>
                  <a:srgbClr val="262626"/>
                </a:solidFill>
                <a:highlight>
                  <a:schemeClr val="lt1"/>
                </a:highlight>
                <a:latin typeface="Verdana Pro" panose="020B0604030504040204" pitchFamily="34" charset="0"/>
                <a:ea typeface="Arial"/>
                <a:sym typeface="Arial"/>
              </a:rPr>
              <a:t>tõene</a:t>
            </a:r>
            <a:r>
              <a:rPr lang="en-US" dirty="0">
                <a:solidFill>
                  <a:srgbClr val="262626"/>
                </a:solidFill>
                <a:highlight>
                  <a:schemeClr val="lt1"/>
                </a:highlight>
                <a:latin typeface="Verdana Pro" panose="020B0604030504040204" pitchFamily="34" charset="0"/>
                <a:ea typeface="Arial"/>
                <a:sym typeface="Arial"/>
              </a:rPr>
              <a:t> info, </a:t>
            </a:r>
            <a:r>
              <a:rPr lang="en-US" dirty="0" err="1">
                <a:solidFill>
                  <a:srgbClr val="262626"/>
                </a:solidFill>
                <a:highlight>
                  <a:schemeClr val="lt1"/>
                </a:highlight>
                <a:latin typeface="Verdana Pro" panose="020B0604030504040204" pitchFamily="34" charset="0"/>
                <a:ea typeface="Arial"/>
                <a:sym typeface="Arial"/>
              </a:rPr>
              <a:t>mida</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kasutatakse</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strateegilisel</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hetkel</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organisatsiooni</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riigi</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või</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inimese</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vastu</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kahju</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tekitamise</a:t>
            </a:r>
            <a:r>
              <a:rPr lang="en-US" dirty="0">
                <a:solidFill>
                  <a:srgbClr val="262626"/>
                </a:solidFill>
                <a:highlight>
                  <a:schemeClr val="lt1"/>
                </a:highlight>
                <a:latin typeface="Verdana Pro" panose="020B0604030504040204" pitchFamily="34" charset="0"/>
                <a:ea typeface="Arial"/>
                <a:sym typeface="Arial"/>
              </a:rPr>
              <a:t> </a:t>
            </a:r>
            <a:r>
              <a:rPr lang="en-US" dirty="0" err="1">
                <a:solidFill>
                  <a:srgbClr val="262626"/>
                </a:solidFill>
                <a:highlight>
                  <a:schemeClr val="lt1"/>
                </a:highlight>
                <a:latin typeface="Verdana Pro" panose="020B0604030504040204" pitchFamily="34" charset="0"/>
                <a:ea typeface="Arial"/>
                <a:sym typeface="Arial"/>
              </a:rPr>
              <a:t>eesmärgil</a:t>
            </a:r>
            <a:r>
              <a:rPr lang="en-US" dirty="0">
                <a:solidFill>
                  <a:srgbClr val="262626"/>
                </a:solidFill>
                <a:highlight>
                  <a:schemeClr val="lt1"/>
                </a:highlight>
                <a:latin typeface="Verdana Pro" panose="020B0604030504040204" pitchFamily="34" charset="0"/>
                <a:ea typeface="Arial"/>
                <a:sym typeface="Aria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80"/>
          <p:cNvPicPr preferRelativeResize="0"/>
          <p:nvPr/>
        </p:nvPicPr>
        <p:blipFill>
          <a:blip r:embed="rId3">
            <a:alphaModFix/>
          </a:blip>
          <a:stretch>
            <a:fillRect/>
          </a:stretch>
        </p:blipFill>
        <p:spPr>
          <a:xfrm>
            <a:off x="3337566" y="4789141"/>
            <a:ext cx="5928984" cy="4261100"/>
          </a:xfrm>
          <a:prstGeom prst="rect">
            <a:avLst/>
          </a:prstGeom>
          <a:noFill/>
          <a:ln>
            <a:noFill/>
          </a:ln>
        </p:spPr>
      </p:pic>
      <p:pic>
        <p:nvPicPr>
          <p:cNvPr id="590" name="Google Shape;590;p80"/>
          <p:cNvPicPr preferRelativeResize="0"/>
          <p:nvPr/>
        </p:nvPicPr>
        <p:blipFill>
          <a:blip r:embed="rId4">
            <a:alphaModFix/>
          </a:blip>
          <a:stretch>
            <a:fillRect/>
          </a:stretch>
        </p:blipFill>
        <p:spPr>
          <a:xfrm>
            <a:off x="-15" y="-762000"/>
            <a:ext cx="4059866" cy="4419600"/>
          </a:xfrm>
          <a:prstGeom prst="rect">
            <a:avLst/>
          </a:prstGeom>
          <a:noFill/>
          <a:ln>
            <a:noFill/>
          </a:ln>
        </p:spPr>
      </p:pic>
      <p:pic>
        <p:nvPicPr>
          <p:cNvPr id="591" name="Google Shape;591;p80"/>
          <p:cNvPicPr preferRelativeResize="0"/>
          <p:nvPr/>
        </p:nvPicPr>
        <p:blipFill>
          <a:blip r:embed="rId5">
            <a:alphaModFix/>
          </a:blip>
          <a:stretch>
            <a:fillRect/>
          </a:stretch>
        </p:blipFill>
        <p:spPr>
          <a:xfrm>
            <a:off x="4059851" y="-762014"/>
            <a:ext cx="7734299" cy="1784838"/>
          </a:xfrm>
          <a:prstGeom prst="rect">
            <a:avLst/>
          </a:prstGeom>
          <a:noFill/>
          <a:ln>
            <a:noFill/>
          </a:ln>
        </p:spPr>
      </p:pic>
      <p:pic>
        <p:nvPicPr>
          <p:cNvPr id="592" name="Google Shape;592;p80"/>
          <p:cNvPicPr preferRelativeResize="0"/>
          <p:nvPr/>
        </p:nvPicPr>
        <p:blipFill rotWithShape="1">
          <a:blip r:embed="rId6">
            <a:alphaModFix/>
          </a:blip>
          <a:srcRect l="43045" t="19470" b="51055"/>
          <a:stretch/>
        </p:blipFill>
        <p:spPr>
          <a:xfrm>
            <a:off x="8530251" y="-104850"/>
            <a:ext cx="4364250" cy="1241801"/>
          </a:xfrm>
          <a:prstGeom prst="rect">
            <a:avLst/>
          </a:prstGeom>
          <a:noFill/>
          <a:ln>
            <a:noFill/>
          </a:ln>
        </p:spPr>
      </p:pic>
      <p:pic>
        <p:nvPicPr>
          <p:cNvPr id="593" name="Google Shape;593;p80"/>
          <p:cNvPicPr preferRelativeResize="0"/>
          <p:nvPr/>
        </p:nvPicPr>
        <p:blipFill>
          <a:blip r:embed="rId7">
            <a:alphaModFix/>
          </a:blip>
          <a:stretch>
            <a:fillRect/>
          </a:stretch>
        </p:blipFill>
        <p:spPr>
          <a:xfrm>
            <a:off x="12565877" y="13"/>
            <a:ext cx="5848350" cy="8701589"/>
          </a:xfrm>
          <a:prstGeom prst="rect">
            <a:avLst/>
          </a:prstGeom>
          <a:noFill/>
          <a:ln>
            <a:noFill/>
          </a:ln>
        </p:spPr>
      </p:pic>
      <p:sp>
        <p:nvSpPr>
          <p:cNvPr id="594" name="Google Shape;594;p80"/>
          <p:cNvSpPr txBox="1">
            <a:spLocks noGrp="1"/>
          </p:cNvSpPr>
          <p:nvPr>
            <p:ph type="ctrTitle"/>
          </p:nvPr>
        </p:nvSpPr>
        <p:spPr>
          <a:xfrm>
            <a:off x="2029919" y="829584"/>
            <a:ext cx="14176052" cy="2182713"/>
          </a:xfrm>
          <a:prstGeom prst="rect">
            <a:avLst/>
          </a:prstGeom>
          <a:solidFill>
            <a:srgbClr val="A890FF"/>
          </a:solidFill>
          <a:ln w="9525" cap="flat" cmpd="sng">
            <a:solidFill>
              <a:schemeClr val="lt1"/>
            </a:solidFill>
            <a:prstDash val="solid"/>
            <a:round/>
            <a:headEnd type="none" w="sm" len="sm"/>
            <a:tailEnd type="none" w="sm" len="sm"/>
          </a:ln>
          <a:effectLst>
            <a:outerShdw blurRad="57150" dist="209550" dir="5400000" algn="bl" rotWithShape="0">
              <a:srgbClr val="000000">
                <a:alpha val="68000"/>
              </a:srgbClr>
            </a:outerShdw>
          </a:effectLst>
        </p:spPr>
        <p:txBody>
          <a:bodyPr spcFirstLastPara="1" vert="horz" wrap="square" lIns="182850" tIns="182850" rIns="182850" bIns="182850" rtlCol="0" anchor="b"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200000"/>
              </a:lnSpc>
              <a:spcBef>
                <a:spcPts val="0"/>
              </a:spcBef>
              <a:buSzPts val="990"/>
            </a:pPr>
            <a:r>
              <a:rPr lang="et" sz="7800" b="1" dirty="0">
                <a:latin typeface="Cooper Black" panose="0208090404030B020404" pitchFamily="18" charset="77"/>
              </a:rPr>
              <a:t>Räuskav infokorratus</a:t>
            </a:r>
            <a:endParaRPr sz="7800" b="1" dirty="0">
              <a:latin typeface="Cooper Black" panose="0208090404030B020404" pitchFamily="18" charset="77"/>
            </a:endParaRPr>
          </a:p>
        </p:txBody>
      </p:sp>
      <p:sp>
        <p:nvSpPr>
          <p:cNvPr id="595" name="Google Shape;595;p80"/>
          <p:cNvSpPr txBox="1">
            <a:spLocks noGrp="1"/>
          </p:cNvSpPr>
          <p:nvPr>
            <p:ph type="subTitle" idx="1"/>
          </p:nvPr>
        </p:nvSpPr>
        <p:spPr>
          <a:xfrm>
            <a:off x="623400" y="5668250"/>
            <a:ext cx="17041200" cy="1585200"/>
          </a:xfrm>
          <a:prstGeom prst="rect">
            <a:avLst/>
          </a:prstGeom>
        </p:spPr>
        <p:txBody>
          <a:bodyPr spcFirstLastPara="1" vert="horz" wrap="square" lIns="182850" tIns="182850" rIns="182850" bIns="182850" rtlCol="0" anchor="t"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ts val="0"/>
              </a:spcBef>
            </a:pPr>
            <a:endParaRPr/>
          </a:p>
        </p:txBody>
      </p:sp>
      <p:pic>
        <p:nvPicPr>
          <p:cNvPr id="596" name="Google Shape;596;p80"/>
          <p:cNvPicPr preferRelativeResize="0"/>
          <p:nvPr/>
        </p:nvPicPr>
        <p:blipFill rotWithShape="1">
          <a:blip r:embed="rId8">
            <a:alphaModFix/>
          </a:blip>
          <a:srcRect l="19709" t="42966" r="19344" b="32543"/>
          <a:stretch/>
        </p:blipFill>
        <p:spPr>
          <a:xfrm>
            <a:off x="2" y="6856127"/>
            <a:ext cx="4736951" cy="1040351"/>
          </a:xfrm>
          <a:prstGeom prst="rect">
            <a:avLst/>
          </a:prstGeom>
          <a:noFill/>
          <a:ln>
            <a:noFill/>
          </a:ln>
        </p:spPr>
      </p:pic>
      <p:pic>
        <p:nvPicPr>
          <p:cNvPr id="597" name="Google Shape;597;p80"/>
          <p:cNvPicPr preferRelativeResize="0"/>
          <p:nvPr/>
        </p:nvPicPr>
        <p:blipFill>
          <a:blip r:embed="rId9">
            <a:alphaModFix/>
          </a:blip>
          <a:stretch>
            <a:fillRect/>
          </a:stretch>
        </p:blipFill>
        <p:spPr>
          <a:xfrm>
            <a:off x="10952450" y="8009201"/>
            <a:ext cx="7200900" cy="4781550"/>
          </a:xfrm>
          <a:prstGeom prst="rect">
            <a:avLst/>
          </a:prstGeom>
          <a:noFill/>
          <a:ln>
            <a:noFill/>
          </a:ln>
        </p:spPr>
      </p:pic>
      <p:pic>
        <p:nvPicPr>
          <p:cNvPr id="598" name="Google Shape;598;p80"/>
          <p:cNvPicPr preferRelativeResize="0"/>
          <p:nvPr/>
        </p:nvPicPr>
        <p:blipFill>
          <a:blip r:embed="rId10">
            <a:alphaModFix/>
          </a:blip>
          <a:stretch>
            <a:fillRect/>
          </a:stretch>
        </p:blipFill>
        <p:spPr>
          <a:xfrm>
            <a:off x="7178636" y="4789151"/>
            <a:ext cx="3930767" cy="2422800"/>
          </a:xfrm>
          <a:prstGeom prst="rect">
            <a:avLst/>
          </a:prstGeom>
          <a:noFill/>
          <a:ln>
            <a:noFill/>
          </a:ln>
        </p:spPr>
      </p:pic>
      <p:pic>
        <p:nvPicPr>
          <p:cNvPr id="599" name="Google Shape;599;p80"/>
          <p:cNvPicPr preferRelativeResize="0"/>
          <p:nvPr/>
        </p:nvPicPr>
        <p:blipFill>
          <a:blip r:embed="rId11">
            <a:alphaModFix/>
          </a:blip>
          <a:stretch>
            <a:fillRect/>
          </a:stretch>
        </p:blipFill>
        <p:spPr>
          <a:xfrm>
            <a:off x="5786528" y="3780498"/>
            <a:ext cx="5272322" cy="1585200"/>
          </a:xfrm>
          <a:prstGeom prst="rect">
            <a:avLst/>
          </a:prstGeom>
          <a:noFill/>
          <a:ln>
            <a:noFill/>
          </a:ln>
        </p:spPr>
      </p:pic>
      <p:pic>
        <p:nvPicPr>
          <p:cNvPr id="600" name="Google Shape;600;p80"/>
          <p:cNvPicPr preferRelativeResize="0"/>
          <p:nvPr/>
        </p:nvPicPr>
        <p:blipFill rotWithShape="1">
          <a:blip r:embed="rId12">
            <a:alphaModFix/>
          </a:blip>
          <a:srcRect t="55980"/>
          <a:stretch/>
        </p:blipFill>
        <p:spPr>
          <a:xfrm>
            <a:off x="8231651" y="3086290"/>
            <a:ext cx="2914050" cy="1362200"/>
          </a:xfrm>
          <a:prstGeom prst="rect">
            <a:avLst/>
          </a:prstGeom>
          <a:noFill/>
          <a:ln>
            <a:noFill/>
          </a:ln>
        </p:spPr>
      </p:pic>
      <p:pic>
        <p:nvPicPr>
          <p:cNvPr id="601" name="Google Shape;601;p80"/>
          <p:cNvPicPr preferRelativeResize="0"/>
          <p:nvPr/>
        </p:nvPicPr>
        <p:blipFill>
          <a:blip r:embed="rId13">
            <a:alphaModFix/>
          </a:blip>
          <a:stretch>
            <a:fillRect/>
          </a:stretch>
        </p:blipFill>
        <p:spPr>
          <a:xfrm>
            <a:off x="-24" y="2228852"/>
            <a:ext cx="3479192" cy="4781550"/>
          </a:xfrm>
          <a:prstGeom prst="rect">
            <a:avLst/>
          </a:prstGeom>
          <a:noFill/>
          <a:ln>
            <a:noFill/>
          </a:ln>
        </p:spPr>
      </p:pic>
      <p:pic>
        <p:nvPicPr>
          <p:cNvPr id="602" name="Google Shape;602;p80"/>
          <p:cNvPicPr preferRelativeResize="0"/>
          <p:nvPr/>
        </p:nvPicPr>
        <p:blipFill rotWithShape="1">
          <a:blip r:embed="rId14">
            <a:alphaModFix/>
          </a:blip>
          <a:srcRect t="66079"/>
          <a:stretch/>
        </p:blipFill>
        <p:spPr>
          <a:xfrm>
            <a:off x="2" y="7753700"/>
            <a:ext cx="6444048" cy="1881750"/>
          </a:xfrm>
          <a:prstGeom prst="rect">
            <a:avLst/>
          </a:prstGeom>
          <a:noFill/>
          <a:ln>
            <a:noFill/>
          </a:ln>
        </p:spPr>
      </p:pic>
      <p:pic>
        <p:nvPicPr>
          <p:cNvPr id="603" name="Google Shape;603;p80"/>
          <p:cNvPicPr preferRelativeResize="0"/>
          <p:nvPr/>
        </p:nvPicPr>
        <p:blipFill>
          <a:blip r:embed="rId15">
            <a:alphaModFix/>
          </a:blip>
          <a:stretch>
            <a:fillRect/>
          </a:stretch>
        </p:blipFill>
        <p:spPr>
          <a:xfrm>
            <a:off x="11145703" y="3316628"/>
            <a:ext cx="3653750" cy="3653750"/>
          </a:xfrm>
          <a:prstGeom prst="rect">
            <a:avLst/>
          </a:prstGeom>
          <a:noFill/>
          <a:ln>
            <a:noFill/>
          </a:ln>
        </p:spPr>
      </p:pic>
      <p:pic>
        <p:nvPicPr>
          <p:cNvPr id="604" name="Google Shape;604;p80"/>
          <p:cNvPicPr preferRelativeResize="0"/>
          <p:nvPr/>
        </p:nvPicPr>
        <p:blipFill>
          <a:blip r:embed="rId16">
            <a:alphaModFix/>
          </a:blip>
          <a:stretch>
            <a:fillRect/>
          </a:stretch>
        </p:blipFill>
        <p:spPr>
          <a:xfrm>
            <a:off x="12785506" y="3868601"/>
            <a:ext cx="2216996" cy="3653699"/>
          </a:xfrm>
          <a:prstGeom prst="rect">
            <a:avLst/>
          </a:prstGeom>
          <a:noFill/>
          <a:ln>
            <a:noFill/>
          </a:ln>
        </p:spPr>
      </p:pic>
      <p:pic>
        <p:nvPicPr>
          <p:cNvPr id="606" name="Google Shape;606;p80"/>
          <p:cNvPicPr preferRelativeResize="0"/>
          <p:nvPr/>
        </p:nvPicPr>
        <p:blipFill>
          <a:blip r:embed="rId17">
            <a:alphaModFix/>
          </a:blip>
          <a:stretch>
            <a:fillRect/>
          </a:stretch>
        </p:blipFill>
        <p:spPr>
          <a:xfrm>
            <a:off x="3425894" y="3309380"/>
            <a:ext cx="2497860" cy="3124199"/>
          </a:xfrm>
          <a:prstGeom prst="rect">
            <a:avLst/>
          </a:prstGeom>
          <a:noFill/>
          <a:ln>
            <a:noFill/>
          </a:ln>
        </p:spPr>
      </p:pic>
      <p:pic>
        <p:nvPicPr>
          <p:cNvPr id="605" name="Google Shape;605;p80"/>
          <p:cNvPicPr preferRelativeResize="0"/>
          <p:nvPr/>
        </p:nvPicPr>
        <p:blipFill rotWithShape="1">
          <a:blip r:embed="rId18">
            <a:alphaModFix/>
          </a:blip>
          <a:srcRect t="8071" b="66799"/>
          <a:stretch/>
        </p:blipFill>
        <p:spPr>
          <a:xfrm>
            <a:off x="13075858" y="2469821"/>
            <a:ext cx="5437472" cy="1585200"/>
          </a:xfrm>
          <a:prstGeom prst="rect">
            <a:avLst/>
          </a:prstGeom>
          <a:noFill/>
          <a:ln>
            <a:noFill/>
          </a:ln>
        </p:spPr>
      </p:pic>
      <p:pic>
        <p:nvPicPr>
          <p:cNvPr id="607" name="Google Shape;607;p80"/>
          <p:cNvPicPr preferRelativeResize="0"/>
          <p:nvPr/>
        </p:nvPicPr>
        <p:blipFill rotWithShape="1">
          <a:blip r:embed="rId19">
            <a:alphaModFix/>
          </a:blip>
          <a:srcRect t="45822"/>
          <a:stretch/>
        </p:blipFill>
        <p:spPr>
          <a:xfrm>
            <a:off x="5582252" y="7211951"/>
            <a:ext cx="5391150" cy="4143150"/>
          </a:xfrm>
          <a:prstGeom prst="rect">
            <a:avLst/>
          </a:prstGeom>
          <a:noFill/>
          <a:ln>
            <a:noFill/>
          </a:ln>
        </p:spPr>
      </p:pic>
      <p:pic>
        <p:nvPicPr>
          <p:cNvPr id="608" name="Google Shape;608;p80"/>
          <p:cNvPicPr preferRelativeResize="0"/>
          <p:nvPr/>
        </p:nvPicPr>
        <p:blipFill rotWithShape="1">
          <a:blip r:embed="rId20">
            <a:alphaModFix/>
          </a:blip>
          <a:srcRect l="3250" t="13860" r="55444" b="63327"/>
          <a:stretch/>
        </p:blipFill>
        <p:spPr>
          <a:xfrm>
            <a:off x="8530250" y="6856151"/>
            <a:ext cx="4736952" cy="1881750"/>
          </a:xfrm>
          <a:prstGeom prst="rect">
            <a:avLst/>
          </a:prstGeom>
          <a:noFill/>
          <a:ln>
            <a:noFill/>
          </a:ln>
        </p:spPr>
      </p:pic>
    </p:spTree>
    <p:extLst>
      <p:ext uri="{BB962C8B-B14F-4D97-AF65-F5344CB8AC3E}">
        <p14:creationId xmlns:p14="http://schemas.microsoft.com/office/powerpoint/2010/main" val="218501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88"/>
          <p:cNvPicPr preferRelativeResize="0"/>
          <p:nvPr/>
        </p:nvPicPr>
        <p:blipFill>
          <a:blip r:embed="rId3">
            <a:alphaModFix/>
          </a:blip>
          <a:stretch>
            <a:fillRect/>
          </a:stretch>
        </p:blipFill>
        <p:spPr>
          <a:xfrm>
            <a:off x="-76200" y="-190500"/>
            <a:ext cx="9704000" cy="5109300"/>
          </a:xfrm>
          <a:prstGeom prst="rect">
            <a:avLst/>
          </a:prstGeom>
          <a:noFill/>
          <a:ln>
            <a:noFill/>
          </a:ln>
        </p:spPr>
      </p:pic>
      <p:pic>
        <p:nvPicPr>
          <p:cNvPr id="2" name="Google Shape;677;p87">
            <a:extLst>
              <a:ext uri="{FF2B5EF4-FFF2-40B4-BE49-F238E27FC236}">
                <a16:creationId xmlns:a16="http://schemas.microsoft.com/office/drawing/2014/main" id="{99C1BA3D-DE54-5146-C4A3-454774E2A090}"/>
              </a:ext>
            </a:extLst>
          </p:cNvPr>
          <p:cNvPicPr preferRelativeResize="0"/>
          <p:nvPr/>
        </p:nvPicPr>
        <p:blipFill rotWithShape="1">
          <a:blip r:embed="rId4">
            <a:alphaModFix/>
          </a:blip>
          <a:srcRect/>
          <a:stretch/>
        </p:blipFill>
        <p:spPr>
          <a:xfrm>
            <a:off x="6312780" y="4185396"/>
            <a:ext cx="4874608" cy="3152705"/>
          </a:xfrm>
          <a:prstGeom prst="rect">
            <a:avLst/>
          </a:prstGeom>
          <a:noFill/>
          <a:ln>
            <a:noFill/>
          </a:ln>
        </p:spPr>
      </p:pic>
      <p:pic>
        <p:nvPicPr>
          <p:cNvPr id="684" name="Google Shape;684;p88"/>
          <p:cNvPicPr preferRelativeResize="0"/>
          <p:nvPr/>
        </p:nvPicPr>
        <p:blipFill>
          <a:blip r:embed="rId5">
            <a:alphaModFix/>
          </a:blip>
          <a:stretch>
            <a:fillRect/>
          </a:stretch>
        </p:blipFill>
        <p:spPr>
          <a:xfrm>
            <a:off x="10526953" y="17"/>
            <a:ext cx="7761050" cy="2708285"/>
          </a:xfrm>
          <a:prstGeom prst="rect">
            <a:avLst/>
          </a:prstGeom>
          <a:noFill/>
          <a:ln>
            <a:noFill/>
          </a:ln>
        </p:spPr>
      </p:pic>
      <p:pic>
        <p:nvPicPr>
          <p:cNvPr id="685" name="Google Shape;685;p88"/>
          <p:cNvPicPr preferRelativeResize="0"/>
          <p:nvPr/>
        </p:nvPicPr>
        <p:blipFill>
          <a:blip r:embed="rId6">
            <a:alphaModFix/>
          </a:blip>
          <a:stretch>
            <a:fillRect/>
          </a:stretch>
        </p:blipFill>
        <p:spPr>
          <a:xfrm>
            <a:off x="12429002" y="2201351"/>
            <a:ext cx="5684198" cy="1543400"/>
          </a:xfrm>
          <a:prstGeom prst="rect">
            <a:avLst/>
          </a:prstGeom>
          <a:noFill/>
          <a:ln>
            <a:noFill/>
          </a:ln>
        </p:spPr>
      </p:pic>
      <p:pic>
        <p:nvPicPr>
          <p:cNvPr id="686" name="Google Shape;686;p88"/>
          <p:cNvPicPr preferRelativeResize="0"/>
          <p:nvPr/>
        </p:nvPicPr>
        <p:blipFill>
          <a:blip r:embed="rId7">
            <a:alphaModFix/>
          </a:blip>
          <a:stretch>
            <a:fillRect/>
          </a:stretch>
        </p:blipFill>
        <p:spPr>
          <a:xfrm>
            <a:off x="10726439" y="3744750"/>
            <a:ext cx="7362053" cy="3795900"/>
          </a:xfrm>
          <a:prstGeom prst="rect">
            <a:avLst/>
          </a:prstGeom>
          <a:noFill/>
          <a:ln>
            <a:noFill/>
          </a:ln>
        </p:spPr>
      </p:pic>
      <p:pic>
        <p:nvPicPr>
          <p:cNvPr id="687" name="Google Shape;687;p88"/>
          <p:cNvPicPr preferRelativeResize="0"/>
          <p:nvPr/>
        </p:nvPicPr>
        <p:blipFill>
          <a:blip r:embed="rId8">
            <a:alphaModFix/>
          </a:blip>
          <a:stretch>
            <a:fillRect/>
          </a:stretch>
        </p:blipFill>
        <p:spPr>
          <a:xfrm>
            <a:off x="0" y="3467100"/>
            <a:ext cx="6663348" cy="3134400"/>
          </a:xfrm>
          <a:prstGeom prst="rect">
            <a:avLst/>
          </a:prstGeom>
          <a:noFill/>
          <a:ln>
            <a:noFill/>
          </a:ln>
        </p:spPr>
      </p:pic>
      <p:pic>
        <p:nvPicPr>
          <p:cNvPr id="688" name="Google Shape;688;p88"/>
          <p:cNvPicPr preferRelativeResize="0"/>
          <p:nvPr/>
        </p:nvPicPr>
        <p:blipFill>
          <a:blip r:embed="rId9">
            <a:alphaModFix/>
          </a:blip>
          <a:stretch>
            <a:fillRect/>
          </a:stretch>
        </p:blipFill>
        <p:spPr>
          <a:xfrm>
            <a:off x="265427" y="6499777"/>
            <a:ext cx="6508301" cy="2489900"/>
          </a:xfrm>
          <a:prstGeom prst="rect">
            <a:avLst/>
          </a:prstGeom>
          <a:noFill/>
          <a:ln>
            <a:noFill/>
          </a:ln>
        </p:spPr>
      </p:pic>
      <p:sp>
        <p:nvSpPr>
          <p:cNvPr id="689" name="Google Shape;689;p88"/>
          <p:cNvSpPr/>
          <p:nvPr/>
        </p:nvSpPr>
        <p:spPr>
          <a:xfrm>
            <a:off x="-1" y="6667500"/>
            <a:ext cx="1906849" cy="78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sz="3734">
              <a:latin typeface="Rubik" panose="020B0604020202020204" charset="-79"/>
              <a:cs typeface="Rubik" panose="020B0604020202020204" charset="-79"/>
            </a:endParaRPr>
          </a:p>
        </p:txBody>
      </p:sp>
      <p:pic>
        <p:nvPicPr>
          <p:cNvPr id="690" name="Google Shape;690;p88"/>
          <p:cNvPicPr preferRelativeResize="0"/>
          <p:nvPr/>
        </p:nvPicPr>
        <p:blipFill>
          <a:blip r:embed="rId10">
            <a:alphaModFix/>
          </a:blip>
          <a:stretch>
            <a:fillRect/>
          </a:stretch>
        </p:blipFill>
        <p:spPr>
          <a:xfrm>
            <a:off x="6302289" y="2708302"/>
            <a:ext cx="6022980" cy="1543400"/>
          </a:xfrm>
          <a:prstGeom prst="rect">
            <a:avLst/>
          </a:prstGeom>
          <a:noFill/>
          <a:ln>
            <a:noFill/>
          </a:ln>
        </p:spPr>
      </p:pic>
      <p:sp>
        <p:nvSpPr>
          <p:cNvPr id="691" name="Google Shape;691;p88"/>
          <p:cNvSpPr/>
          <p:nvPr/>
        </p:nvSpPr>
        <p:spPr>
          <a:xfrm>
            <a:off x="984600" y="8093700"/>
            <a:ext cx="3663600" cy="78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sz="3734">
              <a:latin typeface="Rubik" panose="020B0604020202020204" charset="-79"/>
              <a:cs typeface="Rubik" panose="020B0604020202020204" charset="-79"/>
            </a:endParaRPr>
          </a:p>
        </p:txBody>
      </p:sp>
      <p:pic>
        <p:nvPicPr>
          <p:cNvPr id="683" name="Google Shape;683;p88"/>
          <p:cNvPicPr preferRelativeResize="0"/>
          <p:nvPr/>
        </p:nvPicPr>
        <p:blipFill>
          <a:blip r:embed="rId11">
            <a:alphaModFix/>
          </a:blip>
          <a:stretch>
            <a:fillRect/>
          </a:stretch>
        </p:blipFill>
        <p:spPr>
          <a:xfrm>
            <a:off x="7528212" y="7062600"/>
            <a:ext cx="10759788" cy="3795900"/>
          </a:xfrm>
          <a:prstGeom prst="rect">
            <a:avLst/>
          </a:prstGeom>
          <a:noFill/>
          <a:ln>
            <a:noFill/>
          </a:ln>
        </p:spPr>
      </p:pic>
    </p:spTree>
    <p:extLst>
      <p:ext uri="{BB962C8B-B14F-4D97-AF65-F5344CB8AC3E}">
        <p14:creationId xmlns:p14="http://schemas.microsoft.com/office/powerpoint/2010/main" val="1433220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TotalTime>
  <Words>2906</Words>
  <Application>Microsoft Macintosh PowerPoint</Application>
  <PresentationFormat>Custom</PresentationFormat>
  <Paragraphs>259</Paragraphs>
  <Slides>40</Slides>
  <Notes>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Verdana Pro</vt:lpstr>
      <vt:lpstr>Calibri</vt:lpstr>
      <vt:lpstr>Montserrat Heavy</vt:lpstr>
      <vt:lpstr>Verdana Pro Semibold</vt:lpstr>
      <vt:lpstr>Wingdings</vt:lpstr>
      <vt:lpstr>Aptos</vt:lpstr>
      <vt:lpstr>Arial</vt:lpstr>
      <vt:lpstr>Montserrat</vt:lpstr>
      <vt:lpstr>Source Han Sans JP Medium</vt:lpstr>
      <vt:lpstr>Rubik</vt:lpstr>
      <vt:lpstr>Times New Roman</vt:lpstr>
      <vt:lpstr>Helvetica</vt:lpstr>
      <vt:lpstr>Grotesque</vt:lpstr>
      <vt:lpstr>Cooper Black</vt:lpstr>
      <vt:lpstr>Rubik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Räuskav infokorratus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Treeningandmeid on võimalik saastada </vt:lpstr>
      <vt:lpstr>PowerPoint Presentation</vt:lpstr>
      <vt:lpstr>PowerPoint Presentation</vt:lpstr>
      <vt:lpstr>Mis tüüpi infohäire see on?</vt:lpstr>
      <vt:lpstr>Väike samm konspiratsiooniteooriateni</vt:lpstr>
      <vt:lpstr>PowerPoint Presentation</vt:lpstr>
      <vt:lpstr>Isehakanud terapeudid otsivad koolidelt legitimeerimist. Eriti kriisiolukordades.</vt:lpstr>
      <vt:lpstr>PowerPoint Presentation</vt:lpstr>
      <vt:lpstr>Vandenõu- teooriad on nakkavad!</vt:lpstr>
      <vt:lpstr>PowerPoint Presentation</vt:lpstr>
      <vt:lpstr>PowerPoint Presentation</vt:lpstr>
      <vt:lpstr> Mitte lihtsalt probleem, vaid nurjatu probleem</vt:lpstr>
      <vt:lpstr>Aeg vastupanuks!  FFF(FF) toimetulekustrateegiad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Geometric Gradient Mathematics Lesson Education Presentation</dc:title>
  <cp:lastModifiedBy>Maia Klaassen</cp:lastModifiedBy>
  <cp:revision>3</cp:revision>
  <dcterms:created xsi:type="dcterms:W3CDTF">2006-08-16T00:00:00Z</dcterms:created>
  <dcterms:modified xsi:type="dcterms:W3CDTF">2026-06-04T06:30:15Z</dcterms:modified>
  <dc:identifier>DAHCDGQv2sI</dc:identifier>
</cp:coreProperties>
</file>